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6"/>
  </p:notesMasterIdLst>
  <p:sldIdLst>
    <p:sldId id="277" r:id="rId2"/>
    <p:sldId id="261" r:id="rId3"/>
    <p:sldId id="374" r:id="rId4"/>
    <p:sldId id="375" r:id="rId5"/>
    <p:sldId id="425" r:id="rId6"/>
    <p:sldId id="327" r:id="rId7"/>
    <p:sldId id="325" r:id="rId8"/>
    <p:sldId id="426" r:id="rId9"/>
    <p:sldId id="293" r:id="rId10"/>
    <p:sldId id="364" r:id="rId11"/>
    <p:sldId id="367" r:id="rId12"/>
    <p:sldId id="368" r:id="rId13"/>
    <p:sldId id="323" r:id="rId14"/>
    <p:sldId id="315" r:id="rId15"/>
    <p:sldId id="330" r:id="rId16"/>
    <p:sldId id="324" r:id="rId17"/>
    <p:sldId id="376" r:id="rId18"/>
    <p:sldId id="377" r:id="rId19"/>
    <p:sldId id="373" r:id="rId20"/>
    <p:sldId id="378" r:id="rId21"/>
    <p:sldId id="379" r:id="rId22"/>
    <p:sldId id="380" r:id="rId23"/>
    <p:sldId id="389" r:id="rId24"/>
    <p:sldId id="429" r:id="rId25"/>
    <p:sldId id="412" r:id="rId26"/>
    <p:sldId id="439" r:id="rId27"/>
    <p:sldId id="431" r:id="rId28"/>
    <p:sldId id="438" r:id="rId29"/>
    <p:sldId id="440" r:id="rId30"/>
    <p:sldId id="460" r:id="rId31"/>
    <p:sldId id="444" r:id="rId32"/>
    <p:sldId id="442" r:id="rId33"/>
    <p:sldId id="436" r:id="rId34"/>
    <p:sldId id="450" r:id="rId35"/>
    <p:sldId id="448" r:id="rId36"/>
    <p:sldId id="449" r:id="rId37"/>
    <p:sldId id="445" r:id="rId38"/>
    <p:sldId id="437" r:id="rId39"/>
    <p:sldId id="435" r:id="rId40"/>
    <p:sldId id="459" r:id="rId41"/>
    <p:sldId id="446" r:id="rId42"/>
    <p:sldId id="451" r:id="rId43"/>
    <p:sldId id="455" r:id="rId44"/>
    <p:sldId id="452" r:id="rId45"/>
    <p:sldId id="456" r:id="rId46"/>
    <p:sldId id="357" r:id="rId47"/>
    <p:sldId id="454" r:id="rId48"/>
    <p:sldId id="434" r:id="rId49"/>
    <p:sldId id="433" r:id="rId50"/>
    <p:sldId id="411" r:id="rId51"/>
    <p:sldId id="428" r:id="rId52"/>
    <p:sldId id="458" r:id="rId53"/>
    <p:sldId id="358" r:id="rId54"/>
    <p:sldId id="298" r:id="rId55"/>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03" autoAdjust="0"/>
    <p:restoredTop sz="94660"/>
  </p:normalViewPr>
  <p:slideViewPr>
    <p:cSldViewPr snapToGrid="0">
      <p:cViewPr varScale="1">
        <p:scale>
          <a:sx n="111" d="100"/>
          <a:sy n="111" d="100"/>
        </p:scale>
        <p:origin x="120" y="198"/>
      </p:cViewPr>
      <p:guideLst>
        <p:guide orient="horz" pos="2160"/>
        <p:guide pos="3840"/>
      </p:guideLst>
    </p:cSldViewPr>
  </p:slideViewPr>
  <p:notesTextViewPr>
    <p:cViewPr>
      <p:scale>
        <a:sx n="1" d="1"/>
        <a:sy n="1" d="1"/>
      </p:scale>
      <p:origin x="0" y="0"/>
    </p:cViewPr>
  </p:notesTextViewPr>
  <p:notesViewPr>
    <p:cSldViewPr snapToGrid="0">
      <p:cViewPr>
        <p:scale>
          <a:sx n="131" d="100"/>
          <a:sy n="131" d="100"/>
        </p:scale>
        <p:origin x="-120" y="5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6653" tIns="48327" rIns="96653" bIns="48327" rtlCol="0"/>
          <a:lstStyle>
            <a:lvl1pPr algn="r" fontAlgn="auto">
              <a:spcBef>
                <a:spcPts val="0"/>
              </a:spcBef>
              <a:spcAft>
                <a:spcPts val="0"/>
              </a:spcAft>
              <a:defRPr sz="1200">
                <a:latin typeface="+mn-lt"/>
                <a:cs typeface="+mn-cs"/>
              </a:defRPr>
            </a:lvl1pPr>
          </a:lstStyle>
          <a:p>
            <a:pPr>
              <a:defRPr/>
            </a:pPr>
            <a:fld id="{D4702491-4BAE-447E-A006-A055CA1DC17E}" type="datetimeFigureOut">
              <a:rPr lang="en-US"/>
              <a:pPr>
                <a:defRPr/>
              </a:pPr>
              <a:t>4/2/2018</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6653" tIns="48327" rIns="96653" bIns="483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173"/>
            <a:ext cx="3170583" cy="480388"/>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6653" tIns="48327" rIns="96653" bIns="48327" numCol="1" anchor="b" anchorCtr="0" compatLnSpc="1">
            <a:prstTxWarp prst="textNoShape">
              <a:avLst/>
            </a:prstTxWarp>
          </a:bodyPr>
          <a:lstStyle>
            <a:lvl1pPr algn="r">
              <a:defRPr sz="1200"/>
            </a:lvl1pPr>
          </a:lstStyle>
          <a:p>
            <a:fld id="{557A3FC4-7F90-4793-8CB6-B11877314C2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0C8B458-A01B-4835-8645-E1D52096FFFC}" type="slidenum">
              <a:rPr lang="en-US" altLang="en-US"/>
              <a:pPr eaLnBrk="1" hangingPunct="1"/>
              <a:t>13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BEB63C-7B0C-4CB6-BDBD-1D7EE690233B}" type="slidenum">
              <a:rPr lang="en-US" altLang="en-US"/>
              <a:pPr eaLnBrk="1" hangingPunct="1"/>
              <a:t>46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4AB1F18-3BCA-472B-8FBD-FE8A7234652B}" type="slidenum">
              <a:rPr lang="en-US" altLang="en-US"/>
              <a:pPr eaLnBrk="1" hangingPunct="1"/>
              <a:t>16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7555A8F-274D-451E-9875-3D6033B41791}" type="slidenum">
              <a:rPr lang="en-US" altLang="en-US"/>
              <a:pPr eaLnBrk="1" hangingPunct="1"/>
              <a:t>17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4B24E02-974D-4520-8751-8D4B9AF86EAC}" type="slidenum">
              <a:rPr lang="en-US" altLang="en-US"/>
              <a:pPr eaLnBrk="1" hangingPunct="1"/>
              <a:t>18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D691CA5-5306-42A9-A660-40036B41C7A1}" type="slidenum">
              <a:rPr lang="en-US" altLang="en-US"/>
              <a:pPr eaLnBrk="1" hangingPunct="1"/>
              <a:t>19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E011A9F-D575-4B20-8BB9-D5EB8CAEAD08}" type="slidenum">
              <a:rPr lang="en-US" altLang="en-US"/>
              <a:pPr eaLnBrk="1" hangingPunct="1"/>
              <a:t>20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773DF76-EFEB-41B8-8811-B45C47A60AC6}" type="slidenum">
              <a:rPr lang="en-US" altLang="en-US"/>
              <a:pPr eaLnBrk="1" hangingPunct="1"/>
              <a:t>21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9FB971-EF98-49D5-B154-0B7E972A39FD}" type="slidenum">
              <a:rPr lang="en-US" altLang="en-US"/>
              <a:pPr eaLnBrk="1" hangingPunct="1"/>
              <a:t>22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0662" indent="-296408" eaLnBrk="0" hangingPunct="0">
              <a:defRPr>
                <a:solidFill>
                  <a:schemeClr val="tx1"/>
                </a:solidFill>
                <a:latin typeface="Calibri" panose="020F0502020204030204" pitchFamily="34" charset="0"/>
                <a:cs typeface="Arial" panose="020B0604020202020204" pitchFamily="34" charset="0"/>
              </a:defRPr>
            </a:lvl2pPr>
            <a:lvl3pPr marL="1185634" indent="-237127" eaLnBrk="0" hangingPunct="0">
              <a:defRPr>
                <a:solidFill>
                  <a:schemeClr val="tx1"/>
                </a:solidFill>
                <a:latin typeface="Calibri" panose="020F0502020204030204" pitchFamily="34" charset="0"/>
                <a:cs typeface="Arial" panose="020B0604020202020204" pitchFamily="34" charset="0"/>
              </a:defRPr>
            </a:lvl3pPr>
            <a:lvl4pPr marL="1659887" indent="-237127" eaLnBrk="0" hangingPunct="0">
              <a:defRPr>
                <a:solidFill>
                  <a:schemeClr val="tx1"/>
                </a:solidFill>
                <a:latin typeface="Calibri" panose="020F0502020204030204" pitchFamily="34" charset="0"/>
                <a:cs typeface="Arial" panose="020B0604020202020204" pitchFamily="34" charset="0"/>
              </a:defRPr>
            </a:lvl4pPr>
            <a:lvl5pPr marL="2134141" indent="-237127" eaLnBrk="0" hangingPunct="0">
              <a:defRPr>
                <a:solidFill>
                  <a:schemeClr val="tx1"/>
                </a:solidFill>
                <a:latin typeface="Calibri" panose="020F050202020403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579296A-98B6-4325-828D-18C7908EBF0C}" type="slidenum">
              <a:rPr lang="en-US" altLang="en-US"/>
              <a:pPr eaLnBrk="1" hangingPunct="1"/>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7325"/>
            <a:ext cx="19859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1552257"/>
          </a:xfrm>
        </p:spPr>
        <p:txBody>
          <a:bodyPr anchor="b"/>
          <a:lstStyle>
            <a:lvl1pPr algn="ctr">
              <a:defRPr sz="6000" b="1">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2710498"/>
            <a:ext cx="9144000" cy="1655762"/>
          </a:xfrm>
        </p:spPr>
        <p:txBody>
          <a:bodyPr>
            <a:normAutofit/>
          </a:bodyPr>
          <a:lstStyle>
            <a:lvl1pPr marL="0" indent="0" algn="ctr">
              <a:buNone/>
              <a:defRPr sz="4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2627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G:\OPP ID xmas\Division marks\EHS\OPP_EHS horizontal posit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75" y="6107113"/>
            <a:ext cx="3962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0697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G:\OPP ID xmas\Division marks\EHS\OPP_EHS horizontal posit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75" y="6107113"/>
            <a:ext cx="3962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784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58B3493-755D-4FC0-A026-493779F7B472}" type="slidenum">
              <a:rPr lang="en-US" altLang="en-US"/>
              <a:pPr/>
              <a:t>‹#›</a:t>
            </a:fld>
            <a:endParaRPr lang="en-US" altLang="en-US"/>
          </a:p>
        </p:txBody>
      </p:sp>
    </p:spTree>
    <p:extLst>
      <p:ext uri="{BB962C8B-B14F-4D97-AF65-F5344CB8AC3E}">
        <p14:creationId xmlns:p14="http://schemas.microsoft.com/office/powerpoint/2010/main" val="97417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46063"/>
            <a:ext cx="198596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9"/>
            <a:ext cx="10515600" cy="1204911"/>
          </a:xfrm>
        </p:spPr>
        <p:txBody>
          <a:bodyPr anchor="b"/>
          <a:lstStyle>
            <a:lvl1pPr algn="ct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2943543"/>
            <a:ext cx="10515600" cy="1731327"/>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dirty="0" smtClean="0"/>
          </a:p>
        </p:txBody>
      </p:sp>
    </p:spTree>
    <p:extLst>
      <p:ext uri="{BB962C8B-B14F-4D97-AF65-F5344CB8AC3E}">
        <p14:creationId xmlns:p14="http://schemas.microsoft.com/office/powerpoint/2010/main" val="24082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G:\OPP ID xmas\Division marks\EHS\OPP_EHS horizontal posit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75" y="6107113"/>
            <a:ext cx="3962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005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G:\OPP ID xmas\Division marks\EHS\OPP_EHS horizontal posit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75" y="6107113"/>
            <a:ext cx="3962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52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G:\OPP ID xmas\Division marks\EHS\OPP_EHS horizontal posit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75" y="6107113"/>
            <a:ext cx="3962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45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G:\OPP ID xmas\Division marks\EHS\OPP_EHS horizontal posit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75" y="6107113"/>
            <a:ext cx="3962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23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G:\OPP ID xmas\Division marks\EHS\OPP_EHS horizontal posit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75" y="6107113"/>
            <a:ext cx="39624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575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31850" y="1709738"/>
            <a:ext cx="10515600" cy="1180111"/>
          </a:xfrm>
        </p:spPr>
        <p:txBody>
          <a:bodyPr/>
          <a:lstStyle/>
          <a:p>
            <a:r>
              <a:rPr lang="en-US" altLang="en-US" dirty="0" smtClean="0"/>
              <a:t>Confined Spaces Training</a:t>
            </a:r>
            <a:endParaRPr lang="en-US" altLang="en-US" sz="4800" i="1" dirty="0" smtClean="0"/>
          </a:p>
        </p:txBody>
      </p:sp>
      <p:sp>
        <p:nvSpPr>
          <p:cNvPr id="5" name="Subtitle 4"/>
          <p:cNvSpPr>
            <a:spLocks noGrp="1"/>
          </p:cNvSpPr>
          <p:nvPr>
            <p:ph type="body" idx="1"/>
          </p:nvPr>
        </p:nvSpPr>
        <p:spPr>
          <a:xfrm>
            <a:off x="478167" y="3118361"/>
            <a:ext cx="10515600" cy="547865"/>
          </a:xfrm>
        </p:spPr>
        <p:txBody>
          <a:bodyPr rtlCol="0"/>
          <a:lstStyle/>
          <a:p>
            <a:pPr fontAlgn="auto">
              <a:spcAft>
                <a:spcPts val="0"/>
              </a:spcAft>
              <a:defRPr/>
            </a:pPr>
            <a:r>
              <a:rPr lang="en-US" b="1" i="1" spc="-100" dirty="0" smtClean="0">
                <a:solidFill>
                  <a:srgbClr val="242852"/>
                </a:solidFill>
                <a:latin typeface="Cambria"/>
                <a:ea typeface="+mj-ea"/>
                <a:cs typeface="+mj-cs"/>
              </a:rPr>
              <a:t>Avoiding Unnecessary Hazards and Hazardous Entry</a:t>
            </a:r>
            <a:endParaRPr lang="en-US" dirty="0"/>
          </a:p>
        </p:txBody>
      </p:sp>
      <p:pic>
        <p:nvPicPr>
          <p:cNvPr id="12" name="Picture 11" descr="Skidmore College"/>
          <p:cNvPicPr/>
          <p:nvPr/>
        </p:nvPicPr>
        <p:blipFill>
          <a:blip r:embed="rId2">
            <a:extLst>
              <a:ext uri="{28A0092B-C50C-407E-A947-70E740481C1C}">
                <a14:useLocalDpi xmlns:a14="http://schemas.microsoft.com/office/drawing/2010/main" val="0"/>
              </a:ext>
            </a:extLst>
          </a:blip>
          <a:srcRect/>
          <a:stretch>
            <a:fillRect/>
          </a:stretch>
        </p:blipFill>
        <p:spPr bwMode="auto">
          <a:xfrm>
            <a:off x="8529638" y="521794"/>
            <a:ext cx="2857500" cy="676275"/>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43" y="3931920"/>
            <a:ext cx="3901440" cy="29260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0702" y="3931920"/>
            <a:ext cx="3901440" cy="292608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8696" y="3920210"/>
            <a:ext cx="3901440" cy="29260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4838" y="491707"/>
            <a:ext cx="10812612" cy="1052422"/>
          </a:xfrm>
        </p:spPr>
        <p:txBody>
          <a:bodyPr/>
          <a:lstStyle/>
          <a:p>
            <a:r>
              <a:rPr lang="en-US" altLang="en-US" b="1" dirty="0" smtClean="0"/>
              <a:t>What is a Confined Space?</a:t>
            </a:r>
            <a:endParaRPr lang="en-US" altLang="en-US" sz="3600" b="1" dirty="0" smtClean="0"/>
          </a:p>
        </p:txBody>
      </p:sp>
      <p:sp>
        <p:nvSpPr>
          <p:cNvPr id="3" name="Content Placeholder 2"/>
          <p:cNvSpPr>
            <a:spLocks noGrp="1"/>
          </p:cNvSpPr>
          <p:nvPr>
            <p:ph type="body" idx="1"/>
          </p:nvPr>
        </p:nvSpPr>
        <p:spPr>
          <a:xfrm>
            <a:off x="431321" y="1794294"/>
            <a:ext cx="10515600" cy="810883"/>
          </a:xfrm>
        </p:spPr>
        <p:txBody>
          <a:bodyPr rtlCol="0">
            <a:noAutofit/>
          </a:bodyPr>
          <a:lstStyle/>
          <a:p>
            <a:pPr marL="114300" indent="0" fontAlgn="auto">
              <a:spcAft>
                <a:spcPts val="0"/>
              </a:spcAft>
              <a:buFont typeface="Arial" panose="020B0604020202020204" pitchFamily="34" charset="0"/>
              <a:buNone/>
              <a:defRPr/>
            </a:pPr>
            <a:r>
              <a:rPr lang="en-US" sz="2800" b="1" dirty="0" smtClean="0">
                <a:solidFill>
                  <a:schemeClr val="tx1"/>
                </a:solidFill>
                <a:cs typeface="Arial" panose="020B0604020202020204" pitchFamily="34" charset="0"/>
              </a:rPr>
              <a:t>No. 1:   Any space large enough and configured to </a:t>
            </a:r>
            <a:r>
              <a:rPr lang="en-US" sz="2800" b="1" u="sng" dirty="0" smtClean="0">
                <a:solidFill>
                  <a:schemeClr val="tx1"/>
                </a:solidFill>
                <a:cs typeface="Arial" panose="020B0604020202020204" pitchFamily="34" charset="0"/>
              </a:rPr>
              <a:t>permit bodily entry</a:t>
            </a:r>
            <a:r>
              <a:rPr lang="en-US" sz="2800" b="1" dirty="0" smtClean="0">
                <a:solidFill>
                  <a:schemeClr val="tx1"/>
                </a:solidFill>
                <a:cs typeface="Arial" panose="020B0604020202020204" pitchFamily="34" charset="0"/>
              </a:rPr>
              <a:t> to perform work:</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584" y="2941817"/>
            <a:ext cx="5509405" cy="4132054"/>
          </a:xfrm>
          <a:prstGeom prst="rect">
            <a:avLst/>
          </a:prstGeom>
        </p:spPr>
      </p:pic>
      <p:sp>
        <p:nvSpPr>
          <p:cNvPr id="5" name="Content Placeholder 2"/>
          <p:cNvSpPr txBox="1">
            <a:spLocks/>
          </p:cNvSpPr>
          <p:nvPr/>
        </p:nvSpPr>
        <p:spPr bwMode="auto">
          <a:xfrm>
            <a:off x="1889186" y="2941817"/>
            <a:ext cx="2415396" cy="36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fontAlgn="base">
              <a:lnSpc>
                <a:spcPct val="90000"/>
              </a:lnSpc>
              <a:spcBef>
                <a:spcPts val="1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14300" fontAlgn="auto">
              <a:spcAft>
                <a:spcPts val="0"/>
              </a:spcAft>
              <a:defRPr/>
            </a:pPr>
            <a:r>
              <a:rPr lang="en-US" sz="2800" b="1" dirty="0" smtClean="0">
                <a:solidFill>
                  <a:schemeClr val="tx1"/>
                </a:solidFill>
                <a:cs typeface="Arial" panose="020B0604020202020204" pitchFamily="34" charset="0"/>
              </a:rPr>
              <a:t>A manhole</a:t>
            </a:r>
          </a:p>
          <a:p>
            <a:pPr marL="114300" fontAlgn="auto">
              <a:spcAft>
                <a:spcPts val="0"/>
              </a:spcAft>
              <a:defRPr/>
            </a:pPr>
            <a:r>
              <a:rPr lang="en-US" sz="2800" b="1" dirty="0" smtClean="0">
                <a:solidFill>
                  <a:schemeClr val="tx1"/>
                </a:solidFill>
                <a:cs typeface="Arial" panose="020B0604020202020204" pitchFamily="34" charset="0"/>
              </a:rPr>
              <a:t>Crawlspace</a:t>
            </a:r>
          </a:p>
          <a:p>
            <a:pPr marL="114300" fontAlgn="auto">
              <a:spcAft>
                <a:spcPts val="0"/>
              </a:spcAft>
              <a:defRPr/>
            </a:pPr>
            <a:r>
              <a:rPr lang="en-US" sz="2800" b="1" dirty="0" smtClean="0">
                <a:solidFill>
                  <a:schemeClr val="tx1"/>
                </a:solidFill>
                <a:cs typeface="Arial" panose="020B0604020202020204" pitchFamily="34" charset="0"/>
              </a:rPr>
              <a:t>Air Handler</a:t>
            </a:r>
          </a:p>
          <a:p>
            <a:pPr marL="114300" fontAlgn="auto">
              <a:spcAft>
                <a:spcPts val="0"/>
              </a:spcAft>
              <a:defRPr/>
            </a:pPr>
            <a:r>
              <a:rPr lang="en-US" sz="2800" b="1" dirty="0" smtClean="0">
                <a:solidFill>
                  <a:schemeClr val="tx1"/>
                </a:solidFill>
                <a:cs typeface="Arial" panose="020B0604020202020204" pitchFamily="34" charset="0"/>
              </a:rPr>
              <a:t>Diesel Tank</a:t>
            </a:r>
          </a:p>
          <a:p>
            <a:pPr marL="114300" fontAlgn="auto">
              <a:spcAft>
                <a:spcPts val="0"/>
              </a:spcAft>
              <a:defRPr/>
            </a:pPr>
            <a:r>
              <a:rPr lang="en-US" sz="2800" b="1" dirty="0" smtClean="0">
                <a:solidFill>
                  <a:schemeClr val="tx1"/>
                </a:solidFill>
                <a:cs typeface="Arial" panose="020B0604020202020204" pitchFamily="34" charset="0"/>
              </a:rPr>
              <a:t>Etc.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1850" y="207035"/>
            <a:ext cx="10515600" cy="966158"/>
          </a:xfrm>
        </p:spPr>
        <p:txBody>
          <a:bodyPr/>
          <a:lstStyle/>
          <a:p>
            <a:r>
              <a:rPr lang="en-US" altLang="en-US" b="1" dirty="0" smtClean="0"/>
              <a:t>What is a Confined Space?</a:t>
            </a:r>
            <a:endParaRPr lang="en-US" altLang="en-US" sz="3600" b="1" dirty="0" smtClean="0"/>
          </a:p>
        </p:txBody>
      </p:sp>
      <p:sp>
        <p:nvSpPr>
          <p:cNvPr id="3" name="Content Placeholder 2"/>
          <p:cNvSpPr>
            <a:spLocks noGrp="1"/>
          </p:cNvSpPr>
          <p:nvPr>
            <p:ph type="body" idx="1"/>
          </p:nvPr>
        </p:nvSpPr>
        <p:spPr>
          <a:xfrm>
            <a:off x="469541" y="1173193"/>
            <a:ext cx="5758731" cy="5753818"/>
          </a:xfrm>
        </p:spPr>
        <p:txBody>
          <a:bodyPr rtlCol="0">
            <a:normAutofit/>
          </a:bodyPr>
          <a:lstStyle/>
          <a:p>
            <a:pPr marL="114300" indent="0" fontAlgn="auto">
              <a:spcAft>
                <a:spcPts val="0"/>
              </a:spcAft>
              <a:buFont typeface="Arial" panose="020B0604020202020204" pitchFamily="34" charset="0"/>
              <a:buNone/>
              <a:defRPr/>
            </a:pPr>
            <a:r>
              <a:rPr lang="en-US" sz="2800" b="1" u="sng" dirty="0" smtClean="0">
                <a:solidFill>
                  <a:schemeClr val="tx1"/>
                </a:solidFill>
                <a:cs typeface="Arial" panose="020B0604020202020204" pitchFamily="34" charset="0"/>
              </a:rPr>
              <a:t>No. 2: Limited or restricted means for entry and exit</a:t>
            </a:r>
            <a:r>
              <a:rPr lang="en-US" sz="2800" b="1" dirty="0" smtClean="0">
                <a:solidFill>
                  <a:schemeClr val="tx1"/>
                </a:solidFill>
                <a:cs typeface="Arial" panose="020B0604020202020204" pitchFamily="34" charset="0"/>
              </a:rPr>
              <a:t>:</a:t>
            </a:r>
          </a:p>
          <a:p>
            <a:pPr marL="114300" indent="0" fontAlgn="auto">
              <a:spcAft>
                <a:spcPts val="0"/>
              </a:spcAft>
              <a:buFont typeface="Arial" panose="020B0604020202020204" pitchFamily="34" charset="0"/>
              <a:buNone/>
              <a:defRPr/>
            </a:pPr>
            <a:r>
              <a:rPr lang="en-US" b="1" dirty="0" smtClean="0">
                <a:solidFill>
                  <a:schemeClr val="tx1"/>
                </a:solidFill>
                <a:cs typeface="Arial" panose="020B0604020202020204" pitchFamily="34" charset="0"/>
              </a:rPr>
              <a:t>Example conditions:</a:t>
            </a:r>
          </a:p>
          <a:p>
            <a:pPr marL="457200" indent="-457200" fontAlgn="auto">
              <a:spcAft>
                <a:spcPts val="0"/>
              </a:spcAft>
              <a:buFont typeface="Arial" panose="020B0604020202020204" pitchFamily="34" charset="0"/>
              <a:buChar char="•"/>
              <a:defRPr/>
            </a:pPr>
            <a:r>
              <a:rPr lang="en-US" sz="2600" dirty="0" smtClean="0">
                <a:solidFill>
                  <a:schemeClr val="tx1"/>
                </a:solidFill>
                <a:latin typeface="Arial" panose="020B0604020202020204" pitchFamily="34" charset="0"/>
                <a:cs typeface="Arial" panose="020B0604020202020204" pitchFamily="34" charset="0"/>
              </a:rPr>
              <a:t>May have one way in or out, whether opening is large or small (16-18” diameter),</a:t>
            </a:r>
          </a:p>
          <a:p>
            <a:pPr marL="457200" indent="-457200" fontAlgn="auto">
              <a:spcAft>
                <a:spcPts val="0"/>
              </a:spcAft>
              <a:buFont typeface="Arial" panose="020B0604020202020204" pitchFamily="34" charset="0"/>
              <a:buChar char="•"/>
              <a:defRPr/>
            </a:pPr>
            <a:r>
              <a:rPr lang="en-US" sz="2600" dirty="0" smtClean="0">
                <a:solidFill>
                  <a:schemeClr val="tx1"/>
                </a:solidFill>
                <a:latin typeface="Arial" panose="020B0604020202020204" pitchFamily="34" charset="0"/>
                <a:cs typeface="Arial" panose="020B0604020202020204" pitchFamily="34" charset="0"/>
              </a:rPr>
              <a:t>May pose difficulty in getting an unconscious worker out,</a:t>
            </a:r>
          </a:p>
          <a:p>
            <a:pPr marL="457200" indent="-457200" fontAlgn="auto">
              <a:spcAft>
                <a:spcPts val="0"/>
              </a:spcAft>
              <a:buFont typeface="Arial" panose="020B0604020202020204" pitchFamily="34" charset="0"/>
              <a:buChar char="•"/>
              <a:defRPr/>
            </a:pPr>
            <a:r>
              <a:rPr lang="en-US" sz="2600" dirty="0" smtClean="0">
                <a:solidFill>
                  <a:schemeClr val="tx1"/>
                </a:solidFill>
                <a:latin typeface="Arial" panose="020B0604020202020204" pitchFamily="34" charset="0"/>
                <a:cs typeface="Arial" panose="020B0604020202020204" pitchFamily="34" charset="0"/>
              </a:rPr>
              <a:t>May be difficult to introduce safety or work equipment,</a:t>
            </a:r>
          </a:p>
          <a:p>
            <a:pPr marL="457200" indent="-457200" fontAlgn="auto">
              <a:spcAft>
                <a:spcPts val="0"/>
              </a:spcAft>
              <a:buFont typeface="Arial" panose="020B0604020202020204" pitchFamily="34" charset="0"/>
              <a:buChar char="•"/>
              <a:defRPr/>
            </a:pPr>
            <a:r>
              <a:rPr lang="en-US" sz="2600" dirty="0" smtClean="0">
                <a:solidFill>
                  <a:schemeClr val="tx1"/>
                </a:solidFill>
                <a:latin typeface="Arial" panose="020B0604020202020204" pitchFamily="34" charset="0"/>
                <a:cs typeface="Arial" panose="020B0604020202020204" pitchFamily="34" charset="0"/>
              </a:rPr>
              <a:t>May necessitate climbing over pipes, equipment or obstacles in the work space.</a:t>
            </a:r>
            <a:endParaRPr lang="en-US" b="1" dirty="0" smtClean="0">
              <a:solidFill>
                <a:schemeClr val="tx1"/>
              </a:solidFill>
              <a:latin typeface="+mj-lt"/>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732" y="1997014"/>
            <a:ext cx="5216105" cy="3912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31850" y="224288"/>
            <a:ext cx="10515600" cy="1017916"/>
          </a:xfrm>
        </p:spPr>
        <p:txBody>
          <a:bodyPr/>
          <a:lstStyle/>
          <a:p>
            <a:r>
              <a:rPr lang="en-US" altLang="en-US" b="1" dirty="0" smtClean="0"/>
              <a:t>What is a Confined Space?</a:t>
            </a:r>
            <a:endParaRPr lang="en-US" altLang="en-US" sz="3600" b="1" dirty="0" smtClean="0"/>
          </a:p>
        </p:txBody>
      </p:sp>
      <p:sp>
        <p:nvSpPr>
          <p:cNvPr id="3" name="Content Placeholder 2"/>
          <p:cNvSpPr>
            <a:spLocks noGrp="1"/>
          </p:cNvSpPr>
          <p:nvPr>
            <p:ph type="body" idx="1"/>
          </p:nvPr>
        </p:nvSpPr>
        <p:spPr>
          <a:xfrm>
            <a:off x="831850" y="1242205"/>
            <a:ext cx="10515600" cy="3623093"/>
          </a:xfrm>
        </p:spPr>
        <p:txBody>
          <a:bodyPr rtlCol="0">
            <a:normAutofit/>
          </a:bodyPr>
          <a:lstStyle/>
          <a:p>
            <a:pPr marL="114300" indent="0" fontAlgn="auto">
              <a:spcAft>
                <a:spcPts val="0"/>
              </a:spcAft>
              <a:buFont typeface="Arial" panose="020B0604020202020204" pitchFamily="34" charset="0"/>
              <a:buNone/>
              <a:defRPr/>
            </a:pPr>
            <a:r>
              <a:rPr lang="en-US" b="1" dirty="0" smtClean="0">
                <a:solidFill>
                  <a:prstClr val="black"/>
                </a:solidFill>
                <a:cs typeface="Arial" panose="020B0604020202020204" pitchFamily="34" charset="0"/>
              </a:rPr>
              <a:t>No. 3: Not </a:t>
            </a:r>
            <a:r>
              <a:rPr lang="en-US" b="1" dirty="0">
                <a:solidFill>
                  <a:prstClr val="black"/>
                </a:solidFill>
                <a:cs typeface="Arial" panose="020B0604020202020204" pitchFamily="34" charset="0"/>
              </a:rPr>
              <a:t>designed for continuous </a:t>
            </a:r>
            <a:r>
              <a:rPr lang="en-US" b="1" dirty="0" smtClean="0">
                <a:solidFill>
                  <a:prstClr val="black"/>
                </a:solidFill>
                <a:cs typeface="Arial" panose="020B0604020202020204" pitchFamily="34" charset="0"/>
              </a:rPr>
              <a:t>occupancy</a:t>
            </a:r>
            <a:r>
              <a:rPr lang="en-US" b="1" dirty="0" smtClean="0">
                <a:cs typeface="Arial" panose="020B0604020202020204" pitchFamily="34" charset="0"/>
              </a:rPr>
              <a:t>:</a:t>
            </a:r>
          </a:p>
          <a:p>
            <a:pPr marL="114300" indent="0" fontAlgn="auto">
              <a:spcAft>
                <a:spcPts val="0"/>
              </a:spcAft>
              <a:buFont typeface="Arial" panose="020B0604020202020204" pitchFamily="34" charset="0"/>
              <a:buNone/>
              <a:defRPr/>
            </a:pPr>
            <a:endParaRPr lang="en-US" b="1" dirty="0">
              <a:cs typeface="Arial" panose="020B0604020202020204" pitchFamily="34" charset="0"/>
            </a:endParaRPr>
          </a:p>
          <a:p>
            <a:pPr marL="800100" lvl="1" indent="-457200" fontAlgn="auto">
              <a:spcAft>
                <a:spcPts val="0"/>
              </a:spcAft>
              <a:buClr>
                <a:schemeClr val="accent1"/>
              </a:buClr>
              <a:buFont typeface="Arial" panose="020B0604020202020204" pitchFamily="34" charset="0"/>
              <a:buChar char="•"/>
              <a:defRPr/>
            </a:pPr>
            <a:r>
              <a:rPr lang="en-US" sz="2600" dirty="0" smtClean="0">
                <a:solidFill>
                  <a:schemeClr val="tx1"/>
                </a:solidFill>
                <a:latin typeface="Arial" panose="020B0604020202020204" pitchFamily="34" charset="0"/>
                <a:cs typeface="Arial" panose="020B0604020202020204" pitchFamily="34" charset="0"/>
              </a:rPr>
              <a:t>Crawl </a:t>
            </a:r>
            <a:r>
              <a:rPr lang="en-US" sz="2600" dirty="0">
                <a:solidFill>
                  <a:schemeClr val="tx1"/>
                </a:solidFill>
                <a:latin typeface="Arial" panose="020B0604020202020204" pitchFamily="34" charset="0"/>
                <a:cs typeface="Arial" panose="020B0604020202020204" pitchFamily="34" charset="0"/>
              </a:rPr>
              <a:t>s</a:t>
            </a:r>
            <a:r>
              <a:rPr lang="en-US" sz="2600" dirty="0" smtClean="0">
                <a:solidFill>
                  <a:schemeClr val="tx1"/>
                </a:solidFill>
                <a:latin typeface="Arial" panose="020B0604020202020204" pitchFamily="34" charset="0"/>
                <a:cs typeface="Arial" panose="020B0604020202020204" pitchFamily="34" charset="0"/>
              </a:rPr>
              <a:t>pace under a building</a:t>
            </a:r>
            <a:endParaRPr lang="en-US" sz="2600" dirty="0">
              <a:solidFill>
                <a:schemeClr val="tx1"/>
              </a:solidFill>
              <a:latin typeface="Arial" panose="020B0604020202020204" pitchFamily="34" charset="0"/>
              <a:cs typeface="Arial" panose="020B0604020202020204" pitchFamily="34" charset="0"/>
            </a:endParaRPr>
          </a:p>
          <a:p>
            <a:pPr marL="800100" lvl="1" indent="-457200" fontAlgn="auto">
              <a:spcAft>
                <a:spcPts val="0"/>
              </a:spcAft>
              <a:buClr>
                <a:schemeClr val="accent1"/>
              </a:buClr>
              <a:buFont typeface="Arial" panose="020B0604020202020204" pitchFamily="34" charset="0"/>
              <a:buChar char="•"/>
              <a:defRPr/>
            </a:pPr>
            <a:r>
              <a:rPr lang="en-US" sz="2600" dirty="0">
                <a:solidFill>
                  <a:schemeClr val="tx1"/>
                </a:solidFill>
                <a:latin typeface="Arial" panose="020B0604020202020204" pitchFamily="34" charset="0"/>
                <a:cs typeface="Arial" panose="020B0604020202020204" pitchFamily="34" charset="0"/>
              </a:rPr>
              <a:t>Process </a:t>
            </a:r>
            <a:r>
              <a:rPr lang="en-US" sz="2600" dirty="0" smtClean="0">
                <a:solidFill>
                  <a:schemeClr val="tx1"/>
                </a:solidFill>
                <a:latin typeface="Arial" panose="020B0604020202020204" pitchFamily="34" charset="0"/>
                <a:cs typeface="Arial" panose="020B0604020202020204" pitchFamily="34" charset="0"/>
              </a:rPr>
              <a:t>enclosure or vault </a:t>
            </a:r>
            <a:r>
              <a:rPr lang="en-US" sz="2600" dirty="0">
                <a:solidFill>
                  <a:schemeClr val="tx1"/>
                </a:solidFill>
                <a:latin typeface="Arial" panose="020B0604020202020204" pitchFamily="34" charset="0"/>
                <a:cs typeface="Arial" panose="020B0604020202020204" pitchFamily="34" charset="0"/>
              </a:rPr>
              <a:t>for a </a:t>
            </a:r>
            <a:r>
              <a:rPr lang="en-US" sz="2600" dirty="0" smtClean="0">
                <a:solidFill>
                  <a:schemeClr val="tx1"/>
                </a:solidFill>
                <a:latin typeface="Arial" panose="020B0604020202020204" pitchFamily="34" charset="0"/>
                <a:cs typeface="Arial" panose="020B0604020202020204" pitchFamily="34" charset="0"/>
              </a:rPr>
              <a:t>tank, vessel, electrical conduit</a:t>
            </a:r>
            <a:endParaRPr lang="en-US" sz="2600" dirty="0">
              <a:solidFill>
                <a:schemeClr val="tx1"/>
              </a:solidFill>
              <a:latin typeface="Arial" panose="020B0604020202020204" pitchFamily="34" charset="0"/>
              <a:cs typeface="Arial" panose="020B0604020202020204" pitchFamily="34" charset="0"/>
            </a:endParaRPr>
          </a:p>
          <a:p>
            <a:pPr marL="800100" lvl="1" indent="-457200" fontAlgn="auto">
              <a:spcAft>
                <a:spcPts val="0"/>
              </a:spcAft>
              <a:buClr>
                <a:schemeClr val="accent1"/>
              </a:buClr>
              <a:buFont typeface="Arial" panose="020B0604020202020204" pitchFamily="34" charset="0"/>
              <a:buChar char="•"/>
              <a:defRPr/>
            </a:pPr>
            <a:r>
              <a:rPr lang="en-US" sz="2600" dirty="0" smtClean="0">
                <a:solidFill>
                  <a:schemeClr val="tx1"/>
                </a:solidFill>
                <a:latin typeface="Arial" panose="020B0604020202020204" pitchFamily="34" charset="0"/>
                <a:cs typeface="Arial" panose="020B0604020202020204" pitchFamily="34" charset="0"/>
              </a:rPr>
              <a:t>Maintenance </a:t>
            </a:r>
            <a:r>
              <a:rPr lang="en-US" sz="2600" dirty="0">
                <a:solidFill>
                  <a:schemeClr val="tx1"/>
                </a:solidFill>
                <a:latin typeface="Arial" panose="020B0604020202020204" pitchFamily="34" charset="0"/>
                <a:cs typeface="Arial" panose="020B0604020202020204" pitchFamily="34" charset="0"/>
              </a:rPr>
              <a:t>hatchway for equipment repair, replacement, </a:t>
            </a:r>
            <a:r>
              <a:rPr lang="en-US" sz="2600" dirty="0" smtClean="0">
                <a:solidFill>
                  <a:schemeClr val="tx1"/>
                </a:solidFill>
                <a:latin typeface="Arial" panose="020B0604020202020204" pitchFamily="34" charset="0"/>
                <a:cs typeface="Arial" panose="020B0604020202020204" pitchFamily="34" charset="0"/>
              </a:rPr>
              <a:t>clean-up</a:t>
            </a:r>
            <a:r>
              <a:rPr lang="en-US" sz="26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service</a:t>
            </a:r>
            <a:endParaRPr lang="en-US" b="1" dirty="0" smtClean="0">
              <a:solidFill>
                <a:schemeClr val="tx1"/>
              </a:solidFill>
              <a:latin typeface="+mj-lt"/>
              <a:cs typeface="Arial" panose="020B0604020202020204" pitchFamily="34" charset="0"/>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52" y="4934309"/>
            <a:ext cx="11198283" cy="192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91706" y="224288"/>
            <a:ext cx="10855744" cy="1276708"/>
          </a:xfrm>
        </p:spPr>
        <p:txBody>
          <a:bodyPr/>
          <a:lstStyle/>
          <a:p>
            <a:pPr algn="ctr"/>
            <a:r>
              <a:rPr lang="en-US" altLang="en-US" b="1" dirty="0" smtClean="0"/>
              <a:t>“Permit-Required” Confined Space</a:t>
            </a:r>
          </a:p>
        </p:txBody>
      </p:sp>
      <p:sp>
        <p:nvSpPr>
          <p:cNvPr id="3" name="Content Placeholder 2"/>
          <p:cNvSpPr>
            <a:spLocks noGrp="1"/>
          </p:cNvSpPr>
          <p:nvPr>
            <p:ph type="body" idx="1"/>
          </p:nvPr>
        </p:nvSpPr>
        <p:spPr>
          <a:xfrm>
            <a:off x="831850" y="1880558"/>
            <a:ext cx="10515600" cy="4873925"/>
          </a:xfrm>
        </p:spPr>
        <p:txBody>
          <a:bodyPr rtlCol="0">
            <a:normAutofit fontScale="70000" lnSpcReduction="20000"/>
          </a:bodyPr>
          <a:lstStyle/>
          <a:p>
            <a:pPr marL="0" indent="0" fontAlgn="auto">
              <a:lnSpc>
                <a:spcPct val="120000"/>
              </a:lnSpc>
              <a:spcAft>
                <a:spcPts val="0"/>
              </a:spcAft>
              <a:buFont typeface="Arial" panose="020B0604020202020204" pitchFamily="34" charset="0"/>
              <a:buNone/>
              <a:defRPr/>
            </a:pPr>
            <a:r>
              <a:rPr lang="en-US" sz="3900" b="1" dirty="0" smtClean="0">
                <a:solidFill>
                  <a:srgbClr val="0000FF"/>
                </a:solidFill>
                <a:latin typeface="Arial" panose="020B0604020202020204" pitchFamily="34" charset="0"/>
                <a:cs typeface="Arial" panose="020B0604020202020204" pitchFamily="34" charset="0"/>
              </a:rPr>
              <a:t>Permit-required confined space </a:t>
            </a:r>
            <a:r>
              <a:rPr lang="en-US" sz="3900" b="1" dirty="0" smtClean="0">
                <a:solidFill>
                  <a:prstClr val="black"/>
                </a:solidFill>
                <a:latin typeface="Arial" panose="020B0604020202020204" pitchFamily="34" charset="0"/>
                <a:cs typeface="Arial" panose="020B0604020202020204" pitchFamily="34" charset="0"/>
              </a:rPr>
              <a:t>has </a:t>
            </a:r>
            <a:r>
              <a:rPr lang="en-US" sz="3900" b="1" dirty="0">
                <a:solidFill>
                  <a:prstClr val="black"/>
                </a:solidFill>
                <a:latin typeface="Arial" panose="020B0604020202020204" pitchFamily="34" charset="0"/>
                <a:cs typeface="Arial" panose="020B0604020202020204" pitchFamily="34" charset="0"/>
              </a:rPr>
              <a:t>one </a:t>
            </a:r>
            <a:r>
              <a:rPr lang="en-US" sz="3900" b="1" u="sng" dirty="0">
                <a:solidFill>
                  <a:prstClr val="black"/>
                </a:solidFill>
                <a:latin typeface="Arial" panose="020B0604020202020204" pitchFamily="34" charset="0"/>
                <a:cs typeface="Arial" panose="020B0604020202020204" pitchFamily="34" charset="0"/>
              </a:rPr>
              <a:t>or more</a:t>
            </a:r>
            <a:r>
              <a:rPr lang="en-US" sz="3900" b="1" dirty="0">
                <a:solidFill>
                  <a:prstClr val="black"/>
                </a:solidFill>
                <a:latin typeface="Arial" panose="020B0604020202020204" pitchFamily="34" charset="0"/>
                <a:cs typeface="Arial" panose="020B0604020202020204" pitchFamily="34" charset="0"/>
              </a:rPr>
              <a:t> of </a:t>
            </a:r>
            <a:r>
              <a:rPr lang="en-US" sz="3900" b="1" dirty="0" smtClean="0">
                <a:solidFill>
                  <a:prstClr val="black"/>
                </a:solidFill>
                <a:latin typeface="Arial" panose="020B0604020202020204" pitchFamily="34" charset="0"/>
                <a:cs typeface="Arial" panose="020B0604020202020204" pitchFamily="34" charset="0"/>
              </a:rPr>
              <a:t>the following characteristics</a:t>
            </a:r>
            <a:r>
              <a:rPr lang="en-US" sz="3900" dirty="0" smtClean="0">
                <a:solidFill>
                  <a:prstClr val="black"/>
                </a:solidFill>
                <a:latin typeface="Arial" panose="020B0604020202020204" pitchFamily="34" charset="0"/>
                <a:cs typeface="Arial" panose="020B0604020202020204" pitchFamily="34" charset="0"/>
              </a:rPr>
              <a:t>:</a:t>
            </a:r>
          </a:p>
          <a:p>
            <a:pPr marL="457200" indent="-457200" fontAlgn="auto">
              <a:lnSpc>
                <a:spcPct val="120000"/>
              </a:lnSpc>
              <a:spcAft>
                <a:spcPts val="0"/>
              </a:spcAft>
              <a:buFont typeface="Arial" panose="020B0604020202020204" pitchFamily="34" charset="0"/>
              <a:buChar char="•"/>
              <a:defRPr/>
            </a:pPr>
            <a:r>
              <a:rPr lang="en-US" sz="3300" dirty="0" smtClean="0">
                <a:solidFill>
                  <a:prstClr val="black"/>
                </a:solidFill>
                <a:latin typeface="Arial" panose="020B0604020202020204" pitchFamily="34" charset="0"/>
                <a:cs typeface="Arial" panose="020B0604020202020204" pitchFamily="34" charset="0"/>
              </a:rPr>
              <a:t>Contains / potential </a:t>
            </a:r>
            <a:r>
              <a:rPr lang="en-US" sz="3300" dirty="0">
                <a:solidFill>
                  <a:prstClr val="black"/>
                </a:solidFill>
                <a:latin typeface="Arial" panose="020B0604020202020204" pitchFamily="34" charset="0"/>
                <a:cs typeface="Arial" panose="020B0604020202020204" pitchFamily="34" charset="0"/>
              </a:rPr>
              <a:t>to contain a </a:t>
            </a:r>
            <a:r>
              <a:rPr lang="en-US" sz="3300" u="sng" dirty="0">
                <a:solidFill>
                  <a:prstClr val="black"/>
                </a:solidFill>
                <a:latin typeface="Arial" panose="020B0604020202020204" pitchFamily="34" charset="0"/>
                <a:cs typeface="Arial" panose="020B0604020202020204" pitchFamily="34" charset="0"/>
              </a:rPr>
              <a:t>hazardous </a:t>
            </a:r>
            <a:r>
              <a:rPr lang="en-US" sz="3300" u="sng" dirty="0" smtClean="0">
                <a:solidFill>
                  <a:prstClr val="black"/>
                </a:solidFill>
                <a:latin typeface="Arial" panose="020B0604020202020204" pitchFamily="34" charset="0"/>
                <a:cs typeface="Arial" panose="020B0604020202020204" pitchFamily="34" charset="0"/>
              </a:rPr>
              <a:t>atmosphere,</a:t>
            </a:r>
            <a:r>
              <a:rPr lang="en-US" sz="3300" dirty="0" smtClean="0">
                <a:solidFill>
                  <a:prstClr val="black"/>
                </a:solidFill>
                <a:latin typeface="Arial" panose="020B0604020202020204" pitchFamily="34" charset="0"/>
                <a:cs typeface="Arial" panose="020B0604020202020204" pitchFamily="34" charset="0"/>
              </a:rPr>
              <a:t> </a:t>
            </a:r>
          </a:p>
          <a:p>
            <a:pPr marL="457200" indent="-457200" fontAlgn="auto">
              <a:lnSpc>
                <a:spcPct val="120000"/>
              </a:lnSpc>
              <a:spcAft>
                <a:spcPts val="0"/>
              </a:spcAft>
              <a:buFont typeface="Arial" panose="020B0604020202020204" pitchFamily="34" charset="0"/>
              <a:buChar char="•"/>
              <a:defRPr/>
            </a:pPr>
            <a:r>
              <a:rPr lang="en-US" sz="3300" dirty="0" smtClean="0">
                <a:solidFill>
                  <a:prstClr val="black"/>
                </a:solidFill>
                <a:latin typeface="Arial" panose="020B0604020202020204" pitchFamily="34" charset="0"/>
                <a:cs typeface="Arial" panose="020B0604020202020204" pitchFamily="34" charset="0"/>
              </a:rPr>
              <a:t>Contains material with </a:t>
            </a:r>
            <a:r>
              <a:rPr lang="en-US" sz="3300" u="sng" dirty="0" smtClean="0">
                <a:solidFill>
                  <a:prstClr val="black"/>
                </a:solidFill>
                <a:latin typeface="Arial" panose="020B0604020202020204" pitchFamily="34" charset="0"/>
                <a:cs typeface="Arial" panose="020B0604020202020204" pitchFamily="34" charset="0"/>
              </a:rPr>
              <a:t>potential to engulf</a:t>
            </a:r>
            <a:r>
              <a:rPr lang="en-US" sz="3300" dirty="0" smtClean="0">
                <a:solidFill>
                  <a:prstClr val="black"/>
                </a:solidFill>
                <a:latin typeface="Arial" panose="020B0604020202020204" pitchFamily="34" charset="0"/>
                <a:cs typeface="Arial" panose="020B0604020202020204" pitchFamily="34" charset="0"/>
              </a:rPr>
              <a:t> an entrant,</a:t>
            </a:r>
          </a:p>
          <a:p>
            <a:pPr marL="457200" indent="-457200" fontAlgn="auto">
              <a:lnSpc>
                <a:spcPct val="120000"/>
              </a:lnSpc>
              <a:spcAft>
                <a:spcPts val="0"/>
              </a:spcAft>
              <a:buFont typeface="Arial" panose="020B0604020202020204" pitchFamily="34" charset="0"/>
              <a:buChar char="•"/>
              <a:defRPr/>
            </a:pPr>
            <a:r>
              <a:rPr lang="en-US" sz="3300" u="sng" dirty="0" smtClean="0">
                <a:solidFill>
                  <a:prstClr val="black"/>
                </a:solidFill>
                <a:latin typeface="Arial" panose="020B0604020202020204" pitchFamily="34" charset="0"/>
                <a:cs typeface="Arial" panose="020B0604020202020204" pitchFamily="34" charset="0"/>
              </a:rPr>
              <a:t>Internal </a:t>
            </a:r>
            <a:r>
              <a:rPr lang="en-US" sz="3300" u="sng" dirty="0">
                <a:solidFill>
                  <a:prstClr val="black"/>
                </a:solidFill>
                <a:latin typeface="Arial" panose="020B0604020202020204" pitchFamily="34" charset="0"/>
                <a:cs typeface="Arial" panose="020B0604020202020204" pitchFamily="34" charset="0"/>
              </a:rPr>
              <a:t>configuration </a:t>
            </a:r>
            <a:r>
              <a:rPr lang="en-US" sz="3300" u="sng" dirty="0" smtClean="0">
                <a:solidFill>
                  <a:prstClr val="black"/>
                </a:solidFill>
                <a:latin typeface="Arial" panose="020B0604020202020204" pitchFamily="34" charset="0"/>
                <a:cs typeface="Arial" panose="020B0604020202020204" pitchFamily="34" charset="0"/>
              </a:rPr>
              <a:t>can </a:t>
            </a:r>
            <a:r>
              <a:rPr lang="en-US" sz="3300" u="sng" dirty="0">
                <a:solidFill>
                  <a:prstClr val="black"/>
                </a:solidFill>
                <a:latin typeface="Arial" panose="020B0604020202020204" pitchFamily="34" charset="0"/>
                <a:cs typeface="Arial" panose="020B0604020202020204" pitchFamily="34" charset="0"/>
              </a:rPr>
              <a:t>cause an entrant to be trapped or asphyxiated</a:t>
            </a:r>
            <a:r>
              <a:rPr lang="en-US" sz="3300" dirty="0">
                <a:solidFill>
                  <a:prstClr val="black"/>
                </a:solidFill>
                <a:latin typeface="Arial" panose="020B0604020202020204" pitchFamily="34" charset="0"/>
                <a:cs typeface="Arial" panose="020B0604020202020204" pitchFamily="34" charset="0"/>
              </a:rPr>
              <a:t> by inwardly converging </a:t>
            </a:r>
            <a:r>
              <a:rPr lang="en-US" sz="3300" dirty="0" smtClean="0">
                <a:solidFill>
                  <a:prstClr val="black"/>
                </a:solidFill>
                <a:latin typeface="Arial" panose="020B0604020202020204" pitchFamily="34" charset="0"/>
                <a:cs typeface="Arial" panose="020B0604020202020204" pitchFamily="34" charset="0"/>
              </a:rPr>
              <a:t>walls or floor </a:t>
            </a:r>
            <a:r>
              <a:rPr lang="en-US" sz="3300" dirty="0">
                <a:solidFill>
                  <a:prstClr val="black"/>
                </a:solidFill>
                <a:latin typeface="Arial" panose="020B0604020202020204" pitchFamily="34" charset="0"/>
                <a:cs typeface="Arial" panose="020B0604020202020204" pitchFamily="34" charset="0"/>
              </a:rPr>
              <a:t>that slopes downward and tapers to a smaller cross </a:t>
            </a:r>
            <a:r>
              <a:rPr lang="en-US" sz="3300" dirty="0" smtClean="0">
                <a:solidFill>
                  <a:prstClr val="black"/>
                </a:solidFill>
                <a:latin typeface="Arial" panose="020B0604020202020204" pitchFamily="34" charset="0"/>
                <a:cs typeface="Arial" panose="020B0604020202020204" pitchFamily="34" charset="0"/>
              </a:rPr>
              <a:t>section, </a:t>
            </a:r>
          </a:p>
          <a:p>
            <a:pPr marL="457200" indent="-457200" fontAlgn="auto">
              <a:lnSpc>
                <a:spcPct val="120000"/>
              </a:lnSpc>
              <a:spcAft>
                <a:spcPts val="0"/>
              </a:spcAft>
              <a:buFont typeface="Arial" panose="020B0604020202020204" pitchFamily="34" charset="0"/>
              <a:buChar char="•"/>
              <a:defRPr/>
            </a:pPr>
            <a:r>
              <a:rPr lang="en-US" sz="3300" u="sng" dirty="0" smtClean="0">
                <a:solidFill>
                  <a:prstClr val="black"/>
                </a:solidFill>
                <a:latin typeface="Arial" panose="020B0604020202020204" pitchFamily="34" charset="0"/>
                <a:cs typeface="Arial" panose="020B0604020202020204" pitchFamily="34" charset="0"/>
              </a:rPr>
              <a:t>Contains </a:t>
            </a:r>
            <a:r>
              <a:rPr lang="en-US" sz="3300" i="1" u="sng" dirty="0">
                <a:solidFill>
                  <a:prstClr val="black"/>
                </a:solidFill>
                <a:latin typeface="Arial" panose="020B0604020202020204" pitchFamily="34" charset="0"/>
                <a:cs typeface="Arial" panose="020B0604020202020204" pitchFamily="34" charset="0"/>
              </a:rPr>
              <a:t>any other </a:t>
            </a:r>
            <a:r>
              <a:rPr lang="en-US" sz="3300" u="sng" dirty="0">
                <a:solidFill>
                  <a:prstClr val="black"/>
                </a:solidFill>
                <a:latin typeface="Arial" panose="020B0604020202020204" pitchFamily="34" charset="0"/>
                <a:cs typeface="Arial" panose="020B0604020202020204" pitchFamily="34" charset="0"/>
              </a:rPr>
              <a:t>recognized serious safety or health hazards</a:t>
            </a:r>
            <a:r>
              <a:rPr lang="en-US" sz="3300" dirty="0">
                <a:solidFill>
                  <a:prstClr val="black"/>
                </a:solidFill>
                <a:latin typeface="Arial" panose="020B0604020202020204" pitchFamily="34" charset="0"/>
                <a:cs typeface="Arial" panose="020B0604020202020204" pitchFamily="34" charset="0"/>
              </a:rPr>
              <a:t>.</a:t>
            </a:r>
            <a:r>
              <a:rPr lang="en-US" sz="3000" dirty="0">
                <a:solidFill>
                  <a:prstClr val="black"/>
                </a:solidFill>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a:r>
            <a:br>
              <a:rPr lang="en-US" sz="3000" dirty="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a:p>
            <a:pPr marL="114300" indent="0" algn="ctr" fontAlgn="auto">
              <a:lnSpc>
                <a:spcPct val="120000"/>
              </a:lnSpc>
              <a:spcAft>
                <a:spcPts val="0"/>
              </a:spcAft>
              <a:buFont typeface="Arial" panose="020B0604020202020204" pitchFamily="34" charset="0"/>
              <a:buNone/>
              <a:defRPr/>
            </a:pPr>
            <a:r>
              <a:rPr lang="en-US" sz="4000" b="1" dirty="0" smtClean="0">
                <a:solidFill>
                  <a:srgbClr val="FF0000"/>
                </a:solidFill>
              </a:rPr>
              <a:t>PRCS entries require RESCUE preparation, equipment and planning</a:t>
            </a:r>
          </a:p>
          <a:p>
            <a:pPr marL="114300" indent="0" algn="r" fontAlgn="auto">
              <a:lnSpc>
                <a:spcPct val="120000"/>
              </a:lnSpc>
              <a:spcAft>
                <a:spcPts val="0"/>
              </a:spcAft>
              <a:buFont typeface="Arial" panose="020B0604020202020204" pitchFamily="34" charset="0"/>
              <a:buNone/>
              <a:defRPr/>
            </a:pPr>
            <a:r>
              <a:rPr lang="en-US" sz="3000" dirty="0" smtClean="0"/>
              <a:t>OSHA 29 CFR 1910.146 	OSHA 29 CFR 1926.1202</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heel(1)">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8463" y="161926"/>
            <a:ext cx="11091922" cy="1060451"/>
          </a:xfrm>
        </p:spPr>
        <p:txBody>
          <a:bodyPr/>
          <a:lstStyle/>
          <a:p>
            <a:r>
              <a:rPr lang="en-US" altLang="en-US" sz="5400" b="1" dirty="0" smtClean="0"/>
              <a:t>T</a:t>
            </a:r>
            <a:r>
              <a:rPr lang="en-US" altLang="en-US" sz="5400" b="1" i="1" dirty="0" smtClean="0"/>
              <a:t>o permit …or not to permit </a:t>
            </a:r>
            <a:r>
              <a:rPr lang="en-US" altLang="en-US" sz="5400" b="1" dirty="0" smtClean="0"/>
              <a:t>(OSHA)</a:t>
            </a:r>
          </a:p>
        </p:txBody>
      </p:sp>
      <p:sp>
        <p:nvSpPr>
          <p:cNvPr id="29699" name="Rectangle 3"/>
          <p:cNvSpPr>
            <a:spLocks noChangeArrowheads="1"/>
          </p:cNvSpPr>
          <p:nvPr/>
        </p:nvSpPr>
        <p:spPr bwMode="auto">
          <a:xfrm>
            <a:off x="398463" y="1643063"/>
            <a:ext cx="6102350" cy="11985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solidFill>
                <a:srgbClr val="000000"/>
              </a:solidFill>
              <a:latin typeface="Times New Roman" panose="02020603050405020304" pitchFamily="18" charset="0"/>
            </a:endParaRPr>
          </a:p>
        </p:txBody>
      </p:sp>
      <p:sp>
        <p:nvSpPr>
          <p:cNvPr id="29700" name="Rectangle 4"/>
          <p:cNvSpPr>
            <a:spLocks noChangeArrowheads="1"/>
          </p:cNvSpPr>
          <p:nvPr/>
        </p:nvSpPr>
        <p:spPr bwMode="auto">
          <a:xfrm>
            <a:off x="531813" y="1643063"/>
            <a:ext cx="5969000" cy="119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242852"/>
                </a:solidFill>
              </a:rPr>
              <a:t>Space large enough to enter, AND </a:t>
            </a:r>
          </a:p>
          <a:p>
            <a:pPr>
              <a:lnSpc>
                <a:spcPct val="100000"/>
              </a:lnSpc>
              <a:spcBef>
                <a:spcPct val="0"/>
              </a:spcBef>
              <a:buFontTx/>
              <a:buNone/>
            </a:pPr>
            <a:r>
              <a:rPr lang="en-US" altLang="en-US" sz="2400" b="1" dirty="0">
                <a:solidFill>
                  <a:srgbClr val="242852"/>
                </a:solidFill>
              </a:rPr>
              <a:t>Limited or restricted entry or exit, AND</a:t>
            </a:r>
          </a:p>
          <a:p>
            <a:pPr>
              <a:lnSpc>
                <a:spcPct val="100000"/>
              </a:lnSpc>
              <a:spcBef>
                <a:spcPct val="0"/>
              </a:spcBef>
              <a:buFontTx/>
              <a:buNone/>
            </a:pPr>
            <a:r>
              <a:rPr lang="en-US" altLang="en-US" sz="2400" b="1" dirty="0">
                <a:solidFill>
                  <a:srgbClr val="242852"/>
                </a:solidFill>
              </a:rPr>
              <a:t>Not designed continuous worker occupancy.</a:t>
            </a:r>
          </a:p>
        </p:txBody>
      </p:sp>
      <p:sp>
        <p:nvSpPr>
          <p:cNvPr id="29701" name="Rectangle 5"/>
          <p:cNvSpPr>
            <a:spLocks noChangeArrowheads="1"/>
          </p:cNvSpPr>
          <p:nvPr/>
        </p:nvSpPr>
        <p:spPr bwMode="auto">
          <a:xfrm>
            <a:off x="6759575" y="1912938"/>
            <a:ext cx="81756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a:solidFill>
                  <a:srgbClr val="000000"/>
                </a:solidFill>
              </a:rPr>
              <a:t>NO</a:t>
            </a:r>
          </a:p>
        </p:txBody>
      </p:sp>
      <p:sp>
        <p:nvSpPr>
          <p:cNvPr id="29702" name="Rectangle 8"/>
          <p:cNvSpPr>
            <a:spLocks noChangeArrowheads="1"/>
          </p:cNvSpPr>
          <p:nvPr/>
        </p:nvSpPr>
        <p:spPr bwMode="auto">
          <a:xfrm>
            <a:off x="7624763" y="1643063"/>
            <a:ext cx="3198812" cy="11985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000000"/>
                </a:solidFill>
              </a:rPr>
              <a:t>Not a Confined Space</a:t>
            </a:r>
          </a:p>
        </p:txBody>
      </p:sp>
      <p:sp>
        <p:nvSpPr>
          <p:cNvPr id="29703" name="Rectangle 9"/>
          <p:cNvSpPr>
            <a:spLocks noChangeArrowheads="1"/>
          </p:cNvSpPr>
          <p:nvPr/>
        </p:nvSpPr>
        <p:spPr bwMode="auto">
          <a:xfrm>
            <a:off x="1001713" y="3833813"/>
            <a:ext cx="1663700" cy="2882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solidFill>
                <a:srgbClr val="000000"/>
              </a:solidFill>
              <a:latin typeface="Times New Roman" panose="02020603050405020304" pitchFamily="18" charset="0"/>
            </a:endParaRPr>
          </a:p>
        </p:txBody>
      </p:sp>
      <p:sp>
        <p:nvSpPr>
          <p:cNvPr id="29704" name="Rectangle 10"/>
          <p:cNvSpPr>
            <a:spLocks noChangeArrowheads="1"/>
          </p:cNvSpPr>
          <p:nvPr/>
        </p:nvSpPr>
        <p:spPr bwMode="auto">
          <a:xfrm>
            <a:off x="8678863" y="3897313"/>
            <a:ext cx="1557337" cy="2806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solidFill>
                <a:srgbClr val="000000"/>
              </a:solidFill>
              <a:latin typeface="Times New Roman" panose="02020603050405020304" pitchFamily="18" charset="0"/>
            </a:endParaRPr>
          </a:p>
        </p:txBody>
      </p:sp>
      <p:sp>
        <p:nvSpPr>
          <p:cNvPr id="29705" name="Rectangle 11"/>
          <p:cNvSpPr>
            <a:spLocks noChangeArrowheads="1"/>
          </p:cNvSpPr>
          <p:nvPr/>
        </p:nvSpPr>
        <p:spPr bwMode="auto">
          <a:xfrm>
            <a:off x="4284663" y="3117850"/>
            <a:ext cx="2197100" cy="368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solidFill>
                <a:srgbClr val="000000"/>
              </a:solidFill>
              <a:latin typeface="Times New Roman" panose="02020603050405020304" pitchFamily="18" charset="0"/>
            </a:endParaRPr>
          </a:p>
        </p:txBody>
      </p:sp>
      <p:sp>
        <p:nvSpPr>
          <p:cNvPr id="29706" name="Rectangle 12"/>
          <p:cNvSpPr>
            <a:spLocks noChangeArrowheads="1"/>
          </p:cNvSpPr>
          <p:nvPr/>
        </p:nvSpPr>
        <p:spPr bwMode="auto">
          <a:xfrm>
            <a:off x="3940175" y="3797300"/>
            <a:ext cx="3411538" cy="5397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solidFill>
                <a:srgbClr val="000000"/>
              </a:solidFill>
              <a:latin typeface="Times New Roman" panose="02020603050405020304" pitchFamily="18" charset="0"/>
            </a:endParaRPr>
          </a:p>
        </p:txBody>
      </p:sp>
      <p:sp>
        <p:nvSpPr>
          <p:cNvPr id="29707" name="Rectangle 13"/>
          <p:cNvSpPr>
            <a:spLocks noChangeArrowheads="1"/>
          </p:cNvSpPr>
          <p:nvPr/>
        </p:nvSpPr>
        <p:spPr bwMode="auto">
          <a:xfrm>
            <a:off x="3940175" y="4657725"/>
            <a:ext cx="3411538" cy="44926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solidFill>
                <a:srgbClr val="000000"/>
              </a:solidFill>
              <a:latin typeface="Times New Roman" panose="02020603050405020304" pitchFamily="18" charset="0"/>
            </a:endParaRPr>
          </a:p>
        </p:txBody>
      </p:sp>
      <p:sp>
        <p:nvSpPr>
          <p:cNvPr id="29708" name="Rectangle 14"/>
          <p:cNvSpPr>
            <a:spLocks noChangeArrowheads="1"/>
          </p:cNvSpPr>
          <p:nvPr/>
        </p:nvSpPr>
        <p:spPr bwMode="auto">
          <a:xfrm>
            <a:off x="3940175" y="5391150"/>
            <a:ext cx="3429000" cy="4603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solidFill>
                <a:srgbClr val="000000"/>
              </a:solidFill>
              <a:latin typeface="Times New Roman" panose="02020603050405020304" pitchFamily="18" charset="0"/>
            </a:endParaRPr>
          </a:p>
        </p:txBody>
      </p:sp>
      <p:sp>
        <p:nvSpPr>
          <p:cNvPr id="29709" name="Rectangle 15"/>
          <p:cNvSpPr>
            <a:spLocks noChangeArrowheads="1"/>
          </p:cNvSpPr>
          <p:nvPr/>
        </p:nvSpPr>
        <p:spPr bwMode="auto">
          <a:xfrm>
            <a:off x="3940175" y="6078538"/>
            <a:ext cx="3465513" cy="673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solidFill>
                <a:srgbClr val="000000"/>
              </a:solidFill>
              <a:latin typeface="Times New Roman" panose="02020603050405020304" pitchFamily="18" charset="0"/>
            </a:endParaRPr>
          </a:p>
        </p:txBody>
      </p:sp>
      <p:sp>
        <p:nvSpPr>
          <p:cNvPr id="29710" name="Line 17"/>
          <p:cNvSpPr>
            <a:spLocks noChangeShapeType="1"/>
          </p:cNvSpPr>
          <p:nvPr/>
        </p:nvSpPr>
        <p:spPr bwMode="auto">
          <a:xfrm flipH="1" flipV="1">
            <a:off x="3016250" y="2871788"/>
            <a:ext cx="0" cy="415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1" name="Rectangle 18"/>
          <p:cNvSpPr>
            <a:spLocks noChangeArrowheads="1"/>
          </p:cNvSpPr>
          <p:nvPr/>
        </p:nvSpPr>
        <p:spPr bwMode="auto">
          <a:xfrm>
            <a:off x="3303588" y="2921000"/>
            <a:ext cx="6365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00"/>
                </a:solidFill>
              </a:rPr>
              <a:t>YES</a:t>
            </a:r>
          </a:p>
        </p:txBody>
      </p:sp>
      <p:sp>
        <p:nvSpPr>
          <p:cNvPr id="29712" name="Rectangle 19"/>
          <p:cNvSpPr>
            <a:spLocks noChangeArrowheads="1"/>
          </p:cNvSpPr>
          <p:nvPr/>
        </p:nvSpPr>
        <p:spPr bwMode="auto">
          <a:xfrm>
            <a:off x="4225925" y="3084513"/>
            <a:ext cx="22256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0000"/>
                </a:solidFill>
                <a:latin typeface="Times New Roman" panose="02020603050405020304" pitchFamily="18" charset="0"/>
              </a:rPr>
              <a:t> </a:t>
            </a:r>
            <a:r>
              <a:rPr lang="en-US" altLang="en-US" sz="2400" b="1">
                <a:solidFill>
                  <a:srgbClr val="000000"/>
                </a:solidFill>
              </a:rPr>
              <a:t>Confined Space</a:t>
            </a:r>
          </a:p>
        </p:txBody>
      </p:sp>
      <p:sp>
        <p:nvSpPr>
          <p:cNvPr id="29713" name="Rectangle 20"/>
          <p:cNvSpPr>
            <a:spLocks noChangeArrowheads="1"/>
          </p:cNvSpPr>
          <p:nvPr/>
        </p:nvSpPr>
        <p:spPr bwMode="auto">
          <a:xfrm>
            <a:off x="3940175" y="3843338"/>
            <a:ext cx="341153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FF0000"/>
                </a:solidFill>
              </a:rPr>
              <a:t>Hazardous Atmosphere?</a:t>
            </a:r>
          </a:p>
        </p:txBody>
      </p:sp>
      <p:sp>
        <p:nvSpPr>
          <p:cNvPr id="29714" name="Rectangle 21"/>
          <p:cNvSpPr>
            <a:spLocks noChangeArrowheads="1"/>
          </p:cNvSpPr>
          <p:nvPr/>
        </p:nvSpPr>
        <p:spPr bwMode="auto">
          <a:xfrm>
            <a:off x="4130675" y="4648200"/>
            <a:ext cx="28352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FF0000"/>
                </a:solidFill>
              </a:rPr>
              <a:t>Engulfment Hazard?</a:t>
            </a:r>
          </a:p>
        </p:txBody>
      </p:sp>
      <p:sp>
        <p:nvSpPr>
          <p:cNvPr id="29715" name="Rectangle 22"/>
          <p:cNvSpPr>
            <a:spLocks noChangeArrowheads="1"/>
          </p:cNvSpPr>
          <p:nvPr/>
        </p:nvSpPr>
        <p:spPr bwMode="auto">
          <a:xfrm>
            <a:off x="3940175" y="5392738"/>
            <a:ext cx="30257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a:solidFill>
                  <a:srgbClr val="FF0000"/>
                </a:solidFill>
              </a:rPr>
              <a:t>Configuration Hazard?</a:t>
            </a:r>
          </a:p>
        </p:txBody>
      </p:sp>
      <p:sp>
        <p:nvSpPr>
          <p:cNvPr id="29716" name="Rectangle 23"/>
          <p:cNvSpPr>
            <a:spLocks noChangeArrowheads="1"/>
          </p:cNvSpPr>
          <p:nvPr/>
        </p:nvSpPr>
        <p:spPr bwMode="auto">
          <a:xfrm>
            <a:off x="3940175" y="6040438"/>
            <a:ext cx="3429000"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0000"/>
                </a:solidFill>
              </a:rPr>
              <a:t>   </a:t>
            </a:r>
            <a:r>
              <a:rPr lang="en-US" altLang="en-US" sz="2400" b="1">
                <a:solidFill>
                  <a:srgbClr val="FF0000"/>
                </a:solidFill>
              </a:rPr>
              <a:t>Any other recognized</a:t>
            </a:r>
          </a:p>
          <a:p>
            <a:pPr>
              <a:lnSpc>
                <a:spcPct val="100000"/>
              </a:lnSpc>
              <a:spcBef>
                <a:spcPct val="0"/>
              </a:spcBef>
              <a:buFontTx/>
              <a:buNone/>
            </a:pPr>
            <a:r>
              <a:rPr lang="en-US" altLang="en-US" sz="2400" b="1">
                <a:solidFill>
                  <a:srgbClr val="FF0000"/>
                </a:solidFill>
              </a:rPr>
              <a:t>      serious hazard?</a:t>
            </a:r>
          </a:p>
        </p:txBody>
      </p:sp>
      <p:sp>
        <p:nvSpPr>
          <p:cNvPr id="29717" name="Rectangle 24"/>
          <p:cNvSpPr>
            <a:spLocks noChangeArrowheads="1"/>
          </p:cNvSpPr>
          <p:nvPr/>
        </p:nvSpPr>
        <p:spPr bwMode="auto">
          <a:xfrm>
            <a:off x="1087438" y="3852863"/>
            <a:ext cx="1476375"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a:solidFill>
                  <a:srgbClr val="000000"/>
                </a:solidFill>
                <a:latin typeface="Times New Roman" panose="02020603050405020304" pitchFamily="18" charset="0"/>
              </a:rPr>
              <a:t>  </a:t>
            </a:r>
            <a:r>
              <a:rPr lang="en-US" altLang="en-US" sz="2400" b="1" dirty="0">
                <a:solidFill>
                  <a:srgbClr val="0000FF"/>
                </a:solidFill>
              </a:rPr>
              <a:t>Permit- </a:t>
            </a:r>
          </a:p>
          <a:p>
            <a:pPr algn="ctr">
              <a:lnSpc>
                <a:spcPct val="100000"/>
              </a:lnSpc>
              <a:spcBef>
                <a:spcPct val="0"/>
              </a:spcBef>
              <a:buFontTx/>
              <a:buNone/>
            </a:pPr>
            <a:endParaRPr lang="en-US" altLang="en-US" sz="1200" b="1" dirty="0">
              <a:solidFill>
                <a:srgbClr val="0000FF"/>
              </a:solidFill>
            </a:endParaRPr>
          </a:p>
          <a:p>
            <a:pPr algn="ctr">
              <a:lnSpc>
                <a:spcPct val="100000"/>
              </a:lnSpc>
              <a:spcBef>
                <a:spcPct val="0"/>
              </a:spcBef>
              <a:buFontTx/>
              <a:buNone/>
            </a:pPr>
            <a:r>
              <a:rPr lang="en-US" altLang="en-US" sz="2400" b="1" dirty="0">
                <a:solidFill>
                  <a:srgbClr val="0000FF"/>
                </a:solidFill>
              </a:rPr>
              <a:t> Required </a:t>
            </a:r>
          </a:p>
          <a:p>
            <a:pPr algn="ctr">
              <a:lnSpc>
                <a:spcPct val="100000"/>
              </a:lnSpc>
              <a:spcBef>
                <a:spcPct val="0"/>
              </a:spcBef>
              <a:buFontTx/>
              <a:buNone/>
            </a:pPr>
            <a:endParaRPr lang="en-US" altLang="en-US" sz="1200" b="1" dirty="0">
              <a:solidFill>
                <a:srgbClr val="0000FF"/>
              </a:solidFill>
            </a:endParaRPr>
          </a:p>
          <a:p>
            <a:pPr algn="ctr">
              <a:lnSpc>
                <a:spcPct val="100000"/>
              </a:lnSpc>
              <a:spcBef>
                <a:spcPct val="0"/>
              </a:spcBef>
              <a:buFontTx/>
              <a:buNone/>
            </a:pPr>
            <a:r>
              <a:rPr lang="en-US" altLang="en-US" sz="2400" b="1" dirty="0">
                <a:solidFill>
                  <a:srgbClr val="0000FF"/>
                </a:solidFill>
              </a:rPr>
              <a:t> Confined </a:t>
            </a:r>
          </a:p>
          <a:p>
            <a:pPr algn="ctr">
              <a:lnSpc>
                <a:spcPct val="100000"/>
              </a:lnSpc>
              <a:spcBef>
                <a:spcPct val="0"/>
              </a:spcBef>
              <a:buFontTx/>
              <a:buNone/>
            </a:pPr>
            <a:endParaRPr lang="en-US" altLang="en-US" sz="1200" b="1" dirty="0">
              <a:solidFill>
                <a:srgbClr val="0000FF"/>
              </a:solidFill>
            </a:endParaRPr>
          </a:p>
          <a:p>
            <a:pPr algn="ctr">
              <a:lnSpc>
                <a:spcPct val="100000"/>
              </a:lnSpc>
              <a:spcBef>
                <a:spcPct val="0"/>
              </a:spcBef>
              <a:buFontTx/>
              <a:buNone/>
            </a:pPr>
            <a:r>
              <a:rPr lang="en-US" altLang="en-US" sz="2400" b="1" dirty="0">
                <a:solidFill>
                  <a:srgbClr val="0000FF"/>
                </a:solidFill>
              </a:rPr>
              <a:t>    Space </a:t>
            </a:r>
          </a:p>
          <a:p>
            <a:pPr algn="ctr">
              <a:lnSpc>
                <a:spcPct val="100000"/>
              </a:lnSpc>
              <a:spcBef>
                <a:spcPct val="0"/>
              </a:spcBef>
              <a:buFontTx/>
              <a:buNone/>
            </a:pPr>
            <a:endParaRPr lang="en-US" altLang="en-US" sz="2400" b="1" dirty="0">
              <a:solidFill>
                <a:srgbClr val="0000FF"/>
              </a:solidFill>
            </a:endParaRPr>
          </a:p>
          <a:p>
            <a:pPr algn="ctr">
              <a:lnSpc>
                <a:spcPct val="100000"/>
              </a:lnSpc>
              <a:spcBef>
                <a:spcPct val="0"/>
              </a:spcBef>
              <a:buFontTx/>
              <a:buNone/>
            </a:pPr>
            <a:r>
              <a:rPr lang="en-US" altLang="en-US" sz="2400" b="1" dirty="0">
                <a:solidFill>
                  <a:srgbClr val="0000FF"/>
                </a:solidFill>
              </a:rPr>
              <a:t>(OSHA)</a:t>
            </a:r>
          </a:p>
        </p:txBody>
      </p:sp>
      <p:sp>
        <p:nvSpPr>
          <p:cNvPr id="29718" name="Rectangle 25"/>
          <p:cNvSpPr>
            <a:spLocks noChangeArrowheads="1"/>
          </p:cNvSpPr>
          <p:nvPr/>
        </p:nvSpPr>
        <p:spPr bwMode="auto">
          <a:xfrm>
            <a:off x="8678863" y="3903663"/>
            <a:ext cx="15573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u="sng">
                <a:solidFill>
                  <a:srgbClr val="0000FF"/>
                </a:solidFill>
              </a:rPr>
              <a:t>Non</a:t>
            </a:r>
            <a:r>
              <a:rPr lang="en-US" altLang="en-US" sz="2400" b="1">
                <a:solidFill>
                  <a:srgbClr val="0000FF"/>
                </a:solidFill>
              </a:rPr>
              <a:t>-</a:t>
            </a:r>
          </a:p>
          <a:p>
            <a:pPr algn="ctr">
              <a:lnSpc>
                <a:spcPct val="100000"/>
              </a:lnSpc>
              <a:spcBef>
                <a:spcPct val="0"/>
              </a:spcBef>
              <a:buFontTx/>
              <a:buNone/>
            </a:pPr>
            <a:endParaRPr lang="en-US" altLang="en-US" sz="1200" b="1">
              <a:solidFill>
                <a:srgbClr val="0000FF"/>
              </a:solidFill>
            </a:endParaRPr>
          </a:p>
          <a:p>
            <a:pPr algn="ctr">
              <a:lnSpc>
                <a:spcPct val="100000"/>
              </a:lnSpc>
              <a:spcBef>
                <a:spcPct val="0"/>
              </a:spcBef>
              <a:buFontTx/>
              <a:buNone/>
            </a:pPr>
            <a:r>
              <a:rPr lang="en-US" altLang="en-US" sz="2400" b="1">
                <a:solidFill>
                  <a:srgbClr val="0000FF"/>
                </a:solidFill>
              </a:rPr>
              <a:t>Permit-</a:t>
            </a:r>
          </a:p>
          <a:p>
            <a:pPr algn="ctr">
              <a:lnSpc>
                <a:spcPct val="100000"/>
              </a:lnSpc>
              <a:spcBef>
                <a:spcPct val="0"/>
              </a:spcBef>
              <a:buFontTx/>
              <a:buNone/>
            </a:pPr>
            <a:endParaRPr lang="en-US" altLang="en-US" sz="1200" b="1">
              <a:solidFill>
                <a:srgbClr val="000000"/>
              </a:solidFill>
            </a:endParaRPr>
          </a:p>
          <a:p>
            <a:pPr algn="ctr">
              <a:lnSpc>
                <a:spcPct val="100000"/>
              </a:lnSpc>
              <a:spcBef>
                <a:spcPct val="0"/>
              </a:spcBef>
              <a:buFontTx/>
              <a:buNone/>
            </a:pPr>
            <a:r>
              <a:rPr lang="en-US" altLang="en-US" sz="2400" b="1">
                <a:solidFill>
                  <a:srgbClr val="0000FF"/>
                </a:solidFill>
              </a:rPr>
              <a:t>  Confined</a:t>
            </a:r>
          </a:p>
          <a:p>
            <a:pPr algn="ctr">
              <a:lnSpc>
                <a:spcPct val="100000"/>
              </a:lnSpc>
              <a:spcBef>
                <a:spcPct val="0"/>
              </a:spcBef>
              <a:buFontTx/>
              <a:buNone/>
            </a:pPr>
            <a:endParaRPr lang="en-US" altLang="en-US" sz="1200" b="1">
              <a:solidFill>
                <a:srgbClr val="0000FF"/>
              </a:solidFill>
            </a:endParaRPr>
          </a:p>
          <a:p>
            <a:pPr algn="ctr">
              <a:lnSpc>
                <a:spcPct val="100000"/>
              </a:lnSpc>
              <a:spcBef>
                <a:spcPct val="0"/>
              </a:spcBef>
              <a:buFontTx/>
              <a:buNone/>
            </a:pPr>
            <a:r>
              <a:rPr lang="en-US" altLang="en-US" sz="2400" b="1">
                <a:solidFill>
                  <a:srgbClr val="0000FF"/>
                </a:solidFill>
              </a:rPr>
              <a:t>Space</a:t>
            </a:r>
          </a:p>
          <a:p>
            <a:pPr algn="ctr">
              <a:lnSpc>
                <a:spcPct val="100000"/>
              </a:lnSpc>
              <a:spcBef>
                <a:spcPct val="0"/>
              </a:spcBef>
              <a:buFontTx/>
              <a:buNone/>
            </a:pPr>
            <a:endParaRPr lang="en-US" altLang="en-US" sz="2400" b="1">
              <a:solidFill>
                <a:srgbClr val="0000FF"/>
              </a:solidFill>
            </a:endParaRPr>
          </a:p>
          <a:p>
            <a:pPr algn="ctr">
              <a:lnSpc>
                <a:spcPct val="100000"/>
              </a:lnSpc>
              <a:spcBef>
                <a:spcPct val="0"/>
              </a:spcBef>
              <a:buFontTx/>
              <a:buNone/>
            </a:pPr>
            <a:r>
              <a:rPr lang="en-US" altLang="en-US" sz="2400" b="1">
                <a:solidFill>
                  <a:srgbClr val="0000FF"/>
                </a:solidFill>
              </a:rPr>
              <a:t>(OSHA)</a:t>
            </a:r>
          </a:p>
        </p:txBody>
      </p:sp>
      <p:sp>
        <p:nvSpPr>
          <p:cNvPr id="29719" name="Line 26"/>
          <p:cNvSpPr>
            <a:spLocks noChangeShapeType="1"/>
          </p:cNvSpPr>
          <p:nvPr/>
        </p:nvSpPr>
        <p:spPr bwMode="auto">
          <a:xfrm flipH="1">
            <a:off x="5472113" y="3519488"/>
            <a:ext cx="1587" cy="2778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0" name="Line 27"/>
          <p:cNvSpPr>
            <a:spLocks noChangeShapeType="1"/>
          </p:cNvSpPr>
          <p:nvPr/>
        </p:nvSpPr>
        <p:spPr bwMode="auto">
          <a:xfrm flipH="1">
            <a:off x="3508375" y="4117975"/>
            <a:ext cx="3841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1" name="Line 28"/>
          <p:cNvSpPr>
            <a:spLocks noChangeShapeType="1"/>
          </p:cNvSpPr>
          <p:nvPr/>
        </p:nvSpPr>
        <p:spPr bwMode="auto">
          <a:xfrm>
            <a:off x="7369175" y="4184650"/>
            <a:ext cx="4540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2" name="Line 29"/>
          <p:cNvSpPr>
            <a:spLocks noChangeShapeType="1"/>
          </p:cNvSpPr>
          <p:nvPr/>
        </p:nvSpPr>
        <p:spPr bwMode="auto">
          <a:xfrm>
            <a:off x="7824788" y="4184650"/>
            <a:ext cx="0" cy="22161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3" name="Line 30"/>
          <p:cNvSpPr>
            <a:spLocks noChangeShapeType="1"/>
          </p:cNvSpPr>
          <p:nvPr/>
        </p:nvSpPr>
        <p:spPr bwMode="auto">
          <a:xfrm flipH="1">
            <a:off x="3508375" y="4133850"/>
            <a:ext cx="4763" cy="2266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4" name="Line 31"/>
          <p:cNvSpPr>
            <a:spLocks noChangeShapeType="1"/>
          </p:cNvSpPr>
          <p:nvPr/>
        </p:nvSpPr>
        <p:spPr bwMode="auto">
          <a:xfrm flipH="1">
            <a:off x="3524250" y="4897438"/>
            <a:ext cx="401638" cy="79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5" name="Line 32"/>
          <p:cNvSpPr>
            <a:spLocks noChangeShapeType="1"/>
          </p:cNvSpPr>
          <p:nvPr/>
        </p:nvSpPr>
        <p:spPr bwMode="auto">
          <a:xfrm flipV="1">
            <a:off x="7400925" y="4929188"/>
            <a:ext cx="422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6" name="Line 33"/>
          <p:cNvSpPr>
            <a:spLocks noChangeShapeType="1"/>
          </p:cNvSpPr>
          <p:nvPr/>
        </p:nvSpPr>
        <p:spPr bwMode="auto">
          <a:xfrm flipV="1">
            <a:off x="7405688" y="5638800"/>
            <a:ext cx="4175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7" name="Line 34"/>
          <p:cNvSpPr>
            <a:spLocks noChangeShapeType="1"/>
          </p:cNvSpPr>
          <p:nvPr/>
        </p:nvSpPr>
        <p:spPr bwMode="auto">
          <a:xfrm flipH="1">
            <a:off x="3524250" y="56388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8" name="Line 35"/>
          <p:cNvSpPr>
            <a:spLocks noChangeShapeType="1"/>
          </p:cNvSpPr>
          <p:nvPr/>
        </p:nvSpPr>
        <p:spPr bwMode="auto">
          <a:xfrm>
            <a:off x="3525838" y="64008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9" name="Line 36"/>
          <p:cNvSpPr>
            <a:spLocks noChangeShapeType="1"/>
          </p:cNvSpPr>
          <p:nvPr/>
        </p:nvSpPr>
        <p:spPr bwMode="auto">
          <a:xfrm flipH="1">
            <a:off x="7442200" y="6400800"/>
            <a:ext cx="38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0" name="Rectangle 39"/>
          <p:cNvSpPr>
            <a:spLocks noChangeArrowheads="1"/>
          </p:cNvSpPr>
          <p:nvPr/>
        </p:nvSpPr>
        <p:spPr bwMode="auto">
          <a:xfrm>
            <a:off x="2868613" y="4852988"/>
            <a:ext cx="6365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00"/>
                </a:solidFill>
              </a:rPr>
              <a:t>YES</a:t>
            </a:r>
          </a:p>
        </p:txBody>
      </p:sp>
      <p:sp>
        <p:nvSpPr>
          <p:cNvPr id="29731" name="Rectangle 40"/>
          <p:cNvSpPr>
            <a:spLocks noChangeArrowheads="1"/>
          </p:cNvSpPr>
          <p:nvPr/>
        </p:nvSpPr>
        <p:spPr bwMode="auto">
          <a:xfrm>
            <a:off x="7827963" y="4859338"/>
            <a:ext cx="5937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00"/>
                </a:solidFill>
              </a:rPr>
              <a:t>NO</a:t>
            </a:r>
          </a:p>
        </p:txBody>
      </p:sp>
      <p:sp>
        <p:nvSpPr>
          <p:cNvPr id="29732" name="Rectangle 41"/>
          <p:cNvSpPr>
            <a:spLocks noChangeArrowheads="1"/>
          </p:cNvSpPr>
          <p:nvPr/>
        </p:nvSpPr>
        <p:spPr bwMode="auto">
          <a:xfrm>
            <a:off x="5240338" y="4298950"/>
            <a:ext cx="495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a:solidFill>
                  <a:srgbClr val="000000"/>
                </a:solidFill>
                <a:latin typeface="Times New Roman" panose="02020603050405020304" pitchFamily="18" charset="0"/>
              </a:rPr>
              <a:t>Or</a:t>
            </a:r>
          </a:p>
        </p:txBody>
      </p:sp>
      <p:sp>
        <p:nvSpPr>
          <p:cNvPr id="29733" name="Rectangle 42"/>
          <p:cNvSpPr>
            <a:spLocks noChangeArrowheads="1"/>
          </p:cNvSpPr>
          <p:nvPr/>
        </p:nvSpPr>
        <p:spPr bwMode="auto">
          <a:xfrm>
            <a:off x="5224463" y="5067300"/>
            <a:ext cx="495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a:solidFill>
                  <a:srgbClr val="000000"/>
                </a:solidFill>
                <a:latin typeface="Times New Roman" panose="02020603050405020304" pitchFamily="18" charset="0"/>
              </a:rPr>
              <a:t>Or</a:t>
            </a:r>
          </a:p>
        </p:txBody>
      </p:sp>
      <p:sp>
        <p:nvSpPr>
          <p:cNvPr id="29734" name="Rectangle 43"/>
          <p:cNvSpPr>
            <a:spLocks noChangeArrowheads="1"/>
          </p:cNvSpPr>
          <p:nvPr/>
        </p:nvSpPr>
        <p:spPr bwMode="auto">
          <a:xfrm>
            <a:off x="5224463" y="5749925"/>
            <a:ext cx="4953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a:solidFill>
                  <a:srgbClr val="000000"/>
                </a:solidFill>
                <a:latin typeface="Times New Roman" panose="02020603050405020304" pitchFamily="18" charset="0"/>
              </a:rPr>
              <a:t>Or</a:t>
            </a:r>
          </a:p>
        </p:txBody>
      </p:sp>
      <p:cxnSp>
        <p:nvCxnSpPr>
          <p:cNvPr id="3" name="Straight Arrow Connector 2"/>
          <p:cNvCxnSpPr/>
          <p:nvPr/>
        </p:nvCxnSpPr>
        <p:spPr>
          <a:xfrm>
            <a:off x="6842125" y="2382838"/>
            <a:ext cx="5095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727325" y="5259388"/>
            <a:ext cx="773113"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241" name="Straight Arrow Connector 8240"/>
          <p:cNvCxnSpPr/>
          <p:nvPr/>
        </p:nvCxnSpPr>
        <p:spPr>
          <a:xfrm flipV="1">
            <a:off x="3016250" y="3287713"/>
            <a:ext cx="1209675" cy="3175"/>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245" name="Straight Arrow Connector 8244"/>
          <p:cNvCxnSpPr/>
          <p:nvPr/>
        </p:nvCxnSpPr>
        <p:spPr>
          <a:xfrm>
            <a:off x="7843838" y="5267325"/>
            <a:ext cx="735012"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1850" y="215661"/>
            <a:ext cx="10515600" cy="810882"/>
          </a:xfrm>
        </p:spPr>
        <p:txBody>
          <a:bodyPr/>
          <a:lstStyle/>
          <a:p>
            <a:r>
              <a:rPr lang="en-US" altLang="en-US" sz="4800" b="1" dirty="0" smtClean="0"/>
              <a:t>Skidmore Examples of Confined Spaces</a:t>
            </a:r>
            <a:endParaRPr lang="en-US" altLang="en-US" sz="2800" b="1" i="1" dirty="0" smtClean="0"/>
          </a:p>
        </p:txBody>
      </p:sp>
      <p:sp>
        <p:nvSpPr>
          <p:cNvPr id="30723" name="Content Placeholder 2"/>
          <p:cNvSpPr>
            <a:spLocks noGrp="1"/>
          </p:cNvSpPr>
          <p:nvPr>
            <p:ph type="body" idx="1"/>
          </p:nvPr>
        </p:nvSpPr>
        <p:spPr>
          <a:xfrm>
            <a:off x="702453" y="1268083"/>
            <a:ext cx="10515600" cy="1258647"/>
          </a:xfrm>
        </p:spPr>
        <p:txBody>
          <a:bodyPr/>
          <a:lstStyle/>
          <a:p>
            <a:r>
              <a:rPr lang="en-US" altLang="en-US" sz="2300" dirty="0" smtClean="0">
                <a:solidFill>
                  <a:schemeClr val="tx1"/>
                </a:solidFill>
                <a:latin typeface="Arial" panose="020B0604020202020204" pitchFamily="34" charset="0"/>
                <a:ea typeface="Calibri" panose="020F0502020204030204" pitchFamily="34" charset="0"/>
                <a:cs typeface="Arial" panose="020B0604020202020204" pitchFamily="34" charset="0"/>
              </a:rPr>
              <a:t>Crawlspaces, air handlers, manholes, tanks, boilers, meter pits, water tower, transformer and electric vaults, trenches, HVAC equipment….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783"/>
            <a:ext cx="5196287" cy="38972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6940" y="3095763"/>
            <a:ext cx="5196287" cy="38972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41042" y="3597935"/>
            <a:ext cx="3897215" cy="292291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57729" y="519294"/>
            <a:ext cx="10515600" cy="938571"/>
          </a:xfrm>
        </p:spPr>
        <p:txBody>
          <a:bodyPr/>
          <a:lstStyle/>
          <a:p>
            <a:r>
              <a:rPr lang="en-US" altLang="en-US" b="1" dirty="0" smtClean="0"/>
              <a:t>Confined Space Hazards 101</a:t>
            </a:r>
          </a:p>
        </p:txBody>
      </p:sp>
      <p:sp>
        <p:nvSpPr>
          <p:cNvPr id="3" name="Content Placeholder 2"/>
          <p:cNvSpPr>
            <a:spLocks noGrp="1"/>
          </p:cNvSpPr>
          <p:nvPr>
            <p:ph type="body" idx="1"/>
          </p:nvPr>
        </p:nvSpPr>
        <p:spPr>
          <a:xfrm>
            <a:off x="788717" y="1639019"/>
            <a:ext cx="10515600" cy="4770409"/>
          </a:xfrm>
        </p:spPr>
        <p:txBody>
          <a:bodyPr rtlCol="0">
            <a:normAutofit/>
          </a:bodyPr>
          <a:lstStyle/>
          <a:p>
            <a:pPr marL="0" indent="0" fontAlgn="auto">
              <a:spcAft>
                <a:spcPts val="0"/>
              </a:spcAft>
              <a:buFont typeface="Arial" panose="020B0604020202020204" pitchFamily="34" charset="0"/>
              <a:buNone/>
              <a:defRPr/>
            </a:pPr>
            <a:r>
              <a:rPr lang="en-US" sz="3300" b="1" dirty="0" smtClean="0">
                <a:solidFill>
                  <a:srgbClr val="0000FF"/>
                </a:solidFill>
                <a:latin typeface="+mj-lt"/>
              </a:rPr>
              <a:t>Atmospheric</a:t>
            </a:r>
            <a:r>
              <a:rPr lang="en-US" sz="3300" b="1" dirty="0" smtClean="0">
                <a:solidFill>
                  <a:srgbClr val="0000FF"/>
                </a:solidFill>
              </a:rPr>
              <a:t> –</a:t>
            </a:r>
            <a:r>
              <a:rPr lang="en-US" sz="3300" b="1" i="1" dirty="0" smtClean="0">
                <a:solidFill>
                  <a:srgbClr val="0000FF"/>
                </a:solidFill>
              </a:rPr>
              <a:t> </a:t>
            </a:r>
            <a:r>
              <a:rPr lang="en-US" sz="3300" dirty="0" smtClean="0"/>
              <a:t>toxic gases, oxygen displacing gases, other hazardous atmospheres (i.e. explosive or life-threatening)</a:t>
            </a:r>
          </a:p>
          <a:p>
            <a:pPr marL="0" indent="0" fontAlgn="auto">
              <a:spcAft>
                <a:spcPts val="0"/>
              </a:spcAft>
              <a:buFont typeface="Arial" panose="020B0604020202020204" pitchFamily="34" charset="0"/>
              <a:buNone/>
              <a:defRPr/>
            </a:pPr>
            <a:r>
              <a:rPr lang="en-US" sz="3300" b="1" dirty="0" smtClean="0">
                <a:solidFill>
                  <a:srgbClr val="0000FF"/>
                </a:solidFill>
                <a:latin typeface="+mj-lt"/>
              </a:rPr>
              <a:t>Engulfment</a:t>
            </a:r>
            <a:r>
              <a:rPr lang="en-US" sz="3300" b="1" dirty="0" smtClean="0">
                <a:solidFill>
                  <a:srgbClr val="0000FF"/>
                </a:solidFill>
              </a:rPr>
              <a:t> –</a:t>
            </a:r>
            <a:r>
              <a:rPr lang="en-US" sz="3300" b="1" i="1" dirty="0" smtClean="0">
                <a:solidFill>
                  <a:srgbClr val="0000FF"/>
                </a:solidFill>
              </a:rPr>
              <a:t> </a:t>
            </a:r>
            <a:r>
              <a:rPr lang="en-US" sz="3300" dirty="0" smtClean="0"/>
              <a:t>by water, grain, powders, earth/soil, other substances…</a:t>
            </a:r>
          </a:p>
          <a:p>
            <a:pPr marL="0" indent="0" fontAlgn="auto">
              <a:spcAft>
                <a:spcPts val="0"/>
              </a:spcAft>
              <a:buFont typeface="Arial" panose="020B0604020202020204" pitchFamily="34" charset="0"/>
              <a:buNone/>
              <a:defRPr/>
            </a:pPr>
            <a:r>
              <a:rPr lang="en-US" sz="3300" b="1" dirty="0" smtClean="0">
                <a:solidFill>
                  <a:srgbClr val="0000FF"/>
                </a:solidFill>
                <a:latin typeface="+mj-lt"/>
              </a:rPr>
              <a:t>Entrapment </a:t>
            </a:r>
            <a:r>
              <a:rPr lang="en-US" sz="3300" b="1" dirty="0" smtClean="0">
                <a:solidFill>
                  <a:srgbClr val="0000FF"/>
                </a:solidFill>
              </a:rPr>
              <a:t>–</a:t>
            </a:r>
            <a:r>
              <a:rPr lang="en-US" sz="3300" b="1" i="1" dirty="0" smtClean="0">
                <a:solidFill>
                  <a:srgbClr val="0000FF"/>
                </a:solidFill>
              </a:rPr>
              <a:t> </a:t>
            </a:r>
            <a:r>
              <a:rPr lang="en-US" sz="3300" dirty="0" smtClean="0"/>
              <a:t>tight or convoluted spaces, …can also make a worker vulnerable to other hazards!</a:t>
            </a:r>
          </a:p>
          <a:p>
            <a:pPr marL="0" indent="0" fontAlgn="auto">
              <a:spcAft>
                <a:spcPts val="0"/>
              </a:spcAft>
              <a:buFont typeface="Arial" panose="020B0604020202020204" pitchFamily="34" charset="0"/>
              <a:buNone/>
              <a:defRPr/>
            </a:pPr>
            <a:r>
              <a:rPr lang="en-US" sz="3300" b="1" dirty="0" smtClean="0">
                <a:solidFill>
                  <a:srgbClr val="0000FF"/>
                </a:solidFill>
                <a:latin typeface="+mj-lt"/>
              </a:rPr>
              <a:t>OTHER Serious Safety or Health Hazards </a:t>
            </a:r>
            <a:r>
              <a:rPr lang="en-US" sz="3300" b="1" dirty="0" smtClean="0">
                <a:solidFill>
                  <a:srgbClr val="0000FF"/>
                </a:solidFill>
              </a:rPr>
              <a:t>–</a:t>
            </a:r>
            <a:r>
              <a:rPr lang="en-US" sz="3300" b="1" i="1" dirty="0" smtClean="0">
                <a:solidFill>
                  <a:srgbClr val="0000FF"/>
                </a:solidFill>
              </a:rPr>
              <a:t> </a:t>
            </a:r>
            <a:r>
              <a:rPr lang="en-US" sz="3300" dirty="0" smtClean="0"/>
              <a:t>electrical, mechanical, steam, fire/explosion</a:t>
            </a:r>
            <a:endParaRPr lang="en-US" sz="3300" dirty="0" smtClean="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98937" y="122478"/>
            <a:ext cx="10515600" cy="1050715"/>
          </a:xfrm>
        </p:spPr>
        <p:txBody>
          <a:bodyPr/>
          <a:lstStyle/>
          <a:p>
            <a:r>
              <a:rPr lang="en-US" altLang="en-US" b="1" dirty="0" smtClean="0"/>
              <a:t>Confined Space Hazards 101</a:t>
            </a:r>
          </a:p>
        </p:txBody>
      </p:sp>
      <p:sp>
        <p:nvSpPr>
          <p:cNvPr id="3" name="Content Placeholder 2"/>
          <p:cNvSpPr>
            <a:spLocks noGrp="1"/>
          </p:cNvSpPr>
          <p:nvPr>
            <p:ph type="body" idx="1"/>
          </p:nvPr>
        </p:nvSpPr>
        <p:spPr>
          <a:xfrm>
            <a:off x="340144" y="1087139"/>
            <a:ext cx="10515600" cy="5089374"/>
          </a:xfrm>
        </p:spPr>
        <p:txBody>
          <a:bodyPr rtlCol="0">
            <a:normAutofit/>
          </a:bodyPr>
          <a:lstStyle/>
          <a:p>
            <a:pPr marL="0" indent="0" fontAlgn="auto">
              <a:spcAft>
                <a:spcPts val="0"/>
              </a:spcAft>
              <a:buFont typeface="Arial" panose="020B0604020202020204" pitchFamily="34" charset="0"/>
              <a:buNone/>
              <a:defRPr/>
            </a:pPr>
            <a:r>
              <a:rPr lang="en-US" sz="3900" b="1" dirty="0" smtClean="0">
                <a:solidFill>
                  <a:srgbClr val="0000FF"/>
                </a:solidFill>
                <a:latin typeface="+mj-lt"/>
              </a:rPr>
              <a:t>Atmospheric Hazards</a:t>
            </a:r>
          </a:p>
          <a:p>
            <a:pPr marL="742950" lvl="1" indent="-285750" fontAlgn="auto">
              <a:spcAft>
                <a:spcPts val="0"/>
              </a:spcAft>
              <a:buFont typeface="Arial" panose="020B0604020202020204" pitchFamily="34" charset="0"/>
              <a:buChar char="–"/>
              <a:defRPr/>
            </a:pPr>
            <a:r>
              <a:rPr lang="en-US" sz="2800" b="1" dirty="0">
                <a:solidFill>
                  <a:prstClr val="black"/>
                </a:solidFill>
                <a:cs typeface="Arial" panose="020B0604020202020204" pitchFamily="34" charset="0"/>
              </a:rPr>
              <a:t>Flammable</a:t>
            </a:r>
            <a:r>
              <a:rPr lang="en-US" sz="2800" dirty="0">
                <a:solidFill>
                  <a:prstClr val="black"/>
                </a:solidFill>
                <a:cs typeface="Arial" panose="020B0604020202020204" pitchFamily="34" charset="0"/>
              </a:rPr>
              <a:t> gas, vapor, mist exceeding 10% lower </a:t>
            </a:r>
            <a:r>
              <a:rPr lang="en-US" sz="2800" dirty="0" smtClean="0">
                <a:solidFill>
                  <a:prstClr val="black"/>
                </a:solidFill>
                <a:cs typeface="Arial" panose="020B0604020202020204" pitchFamily="34" charset="0"/>
              </a:rPr>
              <a:t>explosive </a:t>
            </a:r>
            <a:r>
              <a:rPr lang="en-US" sz="2800" dirty="0">
                <a:solidFill>
                  <a:prstClr val="black"/>
                </a:solidFill>
                <a:cs typeface="Arial" panose="020B0604020202020204" pitchFamily="34" charset="0"/>
              </a:rPr>
              <a:t>limit (</a:t>
            </a:r>
            <a:r>
              <a:rPr lang="en-US" sz="2800" dirty="0" smtClean="0">
                <a:solidFill>
                  <a:prstClr val="black"/>
                </a:solidFill>
                <a:cs typeface="Arial" panose="020B0604020202020204" pitchFamily="34" charset="0"/>
              </a:rPr>
              <a:t>LEL</a:t>
            </a:r>
            <a:r>
              <a:rPr lang="en-US" sz="2800" dirty="0">
                <a:solidFill>
                  <a:prstClr val="black"/>
                </a:solidFill>
                <a:cs typeface="Arial" panose="020B0604020202020204" pitchFamily="34" charset="0"/>
              </a:rPr>
              <a:t>)</a:t>
            </a:r>
          </a:p>
          <a:p>
            <a:pPr marL="742950" lvl="1" indent="-285750" fontAlgn="auto">
              <a:spcAft>
                <a:spcPts val="0"/>
              </a:spcAft>
              <a:buFont typeface="Arial" panose="020B0604020202020204" pitchFamily="34" charset="0"/>
              <a:buChar char="–"/>
              <a:defRPr/>
            </a:pPr>
            <a:r>
              <a:rPr lang="en-US" sz="2800" b="1" dirty="0" smtClean="0">
                <a:solidFill>
                  <a:prstClr val="black"/>
                </a:solidFill>
                <a:cs typeface="Arial" panose="020B0604020202020204" pitchFamily="34" charset="0"/>
              </a:rPr>
              <a:t>Atmospheric </a:t>
            </a:r>
            <a:r>
              <a:rPr lang="en-US" sz="2800" b="1" dirty="0">
                <a:solidFill>
                  <a:prstClr val="black"/>
                </a:solidFill>
                <a:cs typeface="Arial" panose="020B0604020202020204" pitchFamily="34" charset="0"/>
              </a:rPr>
              <a:t>oxygen </a:t>
            </a:r>
            <a:r>
              <a:rPr lang="en-US" sz="2800" dirty="0">
                <a:solidFill>
                  <a:prstClr val="black"/>
                </a:solidFill>
                <a:cs typeface="Arial" panose="020B0604020202020204" pitchFamily="34" charset="0"/>
              </a:rPr>
              <a:t>content </a:t>
            </a:r>
            <a:r>
              <a:rPr lang="en-US" sz="2800" u="sng" dirty="0">
                <a:solidFill>
                  <a:prstClr val="black"/>
                </a:solidFill>
                <a:cs typeface="Arial" panose="020B0604020202020204" pitchFamily="34" charset="0"/>
              </a:rPr>
              <a:t>less than 19.5% </a:t>
            </a:r>
            <a:r>
              <a:rPr lang="en-US" sz="2800" dirty="0">
                <a:solidFill>
                  <a:prstClr val="black"/>
                </a:solidFill>
                <a:cs typeface="Arial" panose="020B0604020202020204" pitchFamily="34" charset="0"/>
              </a:rPr>
              <a:t>(oxygen-deficient), or </a:t>
            </a:r>
            <a:r>
              <a:rPr lang="en-US" sz="2800" u="sng" dirty="0">
                <a:solidFill>
                  <a:prstClr val="black"/>
                </a:solidFill>
                <a:cs typeface="Arial" panose="020B0604020202020204" pitchFamily="34" charset="0"/>
              </a:rPr>
              <a:t>greater than 23.5% </a:t>
            </a:r>
            <a:r>
              <a:rPr lang="en-US" sz="2800" dirty="0">
                <a:solidFill>
                  <a:prstClr val="black"/>
                </a:solidFill>
                <a:cs typeface="Arial" panose="020B0604020202020204" pitchFamily="34" charset="0"/>
              </a:rPr>
              <a:t>(oxygen-enriched</a:t>
            </a:r>
            <a:r>
              <a:rPr lang="en-US" sz="2800" dirty="0" smtClean="0">
                <a:solidFill>
                  <a:prstClr val="black"/>
                </a:solidFill>
                <a:cs typeface="Arial" panose="020B0604020202020204" pitchFamily="34" charset="0"/>
              </a:rPr>
              <a:t>)</a:t>
            </a:r>
          </a:p>
          <a:p>
            <a:pPr marL="742950" lvl="1" indent="-285750" fontAlgn="auto">
              <a:spcAft>
                <a:spcPts val="0"/>
              </a:spcAft>
              <a:buFont typeface="Arial" panose="020B0604020202020204" pitchFamily="34" charset="0"/>
              <a:buChar char="–"/>
              <a:defRPr/>
            </a:pPr>
            <a:r>
              <a:rPr lang="en-US" sz="2800" b="1" dirty="0" smtClean="0">
                <a:solidFill>
                  <a:prstClr val="black"/>
                </a:solidFill>
                <a:cs typeface="Arial" panose="020B0604020202020204" pitchFamily="34" charset="0"/>
              </a:rPr>
              <a:t>Hydrogen Sulfide gas</a:t>
            </a:r>
            <a:r>
              <a:rPr lang="en-US" sz="2800" dirty="0" smtClean="0">
                <a:solidFill>
                  <a:prstClr val="black"/>
                </a:solidFill>
                <a:cs typeface="Arial" panose="020B0604020202020204" pitchFamily="34" charset="0"/>
              </a:rPr>
              <a:t> (H2S) content at or above 10ppm</a:t>
            </a:r>
          </a:p>
          <a:p>
            <a:pPr marL="742950" lvl="1" indent="-285750" fontAlgn="auto">
              <a:spcAft>
                <a:spcPts val="0"/>
              </a:spcAft>
              <a:buFont typeface="Arial" panose="020B0604020202020204" pitchFamily="34" charset="0"/>
              <a:buChar char="–"/>
              <a:defRPr/>
            </a:pPr>
            <a:r>
              <a:rPr lang="en-US" sz="2800" b="1" dirty="0" smtClean="0">
                <a:solidFill>
                  <a:prstClr val="black"/>
                </a:solidFill>
                <a:cs typeface="Arial" panose="020B0604020202020204" pitchFamily="34" charset="0"/>
              </a:rPr>
              <a:t>Carbon Monoxide </a:t>
            </a:r>
            <a:r>
              <a:rPr lang="en-US" sz="2800" dirty="0" smtClean="0">
                <a:solidFill>
                  <a:prstClr val="black"/>
                </a:solidFill>
                <a:cs typeface="Arial" panose="020B0604020202020204" pitchFamily="34" charset="0"/>
              </a:rPr>
              <a:t>(CO) content at or above 35ppm</a:t>
            </a:r>
            <a:endParaRPr lang="en-US" sz="2800" dirty="0">
              <a:solidFill>
                <a:prstClr val="black"/>
              </a:solidFill>
              <a:cs typeface="Arial" panose="020B0604020202020204" pitchFamily="34" charset="0"/>
            </a:endParaRPr>
          </a:p>
          <a:p>
            <a:pPr marL="742950" lvl="1" indent="-285750" fontAlgn="auto">
              <a:spcAft>
                <a:spcPts val="0"/>
              </a:spcAft>
              <a:buFont typeface="Arial" panose="020B0604020202020204" pitchFamily="34" charset="0"/>
              <a:buChar char="–"/>
              <a:defRPr/>
            </a:pPr>
            <a:r>
              <a:rPr lang="en-US" sz="2800" b="1" u="sng" dirty="0">
                <a:solidFill>
                  <a:prstClr val="black"/>
                </a:solidFill>
                <a:cs typeface="Arial" panose="020B0604020202020204" pitchFamily="34" charset="0"/>
              </a:rPr>
              <a:t>Any other atmospheric condition</a:t>
            </a:r>
            <a:r>
              <a:rPr lang="en-US" sz="2800" b="1" dirty="0">
                <a:solidFill>
                  <a:prstClr val="black"/>
                </a:solidFill>
                <a:cs typeface="Arial" panose="020B0604020202020204" pitchFamily="34" charset="0"/>
              </a:rPr>
              <a:t> </a:t>
            </a:r>
            <a:r>
              <a:rPr lang="en-US" sz="2800" dirty="0">
                <a:solidFill>
                  <a:prstClr val="black"/>
                </a:solidFill>
                <a:cs typeface="Arial" panose="020B0604020202020204" pitchFamily="34" charset="0"/>
              </a:rPr>
              <a:t>that is “I</a:t>
            </a:r>
            <a:r>
              <a:rPr lang="en-US" sz="2800" i="1" dirty="0">
                <a:solidFill>
                  <a:prstClr val="black"/>
                </a:solidFill>
                <a:cs typeface="Arial" panose="020B0604020202020204" pitchFamily="34" charset="0"/>
              </a:rPr>
              <a:t>mmediately Dangerous to Life or Health</a:t>
            </a:r>
            <a:r>
              <a:rPr lang="en-US" sz="2800" dirty="0">
                <a:solidFill>
                  <a:prstClr val="black"/>
                </a:solidFill>
                <a:cs typeface="Arial" panose="020B0604020202020204" pitchFamily="34" charset="0"/>
              </a:rPr>
              <a:t>” (IDLH) – </a:t>
            </a:r>
            <a:r>
              <a:rPr lang="en-US" sz="2800" u="sng" dirty="0">
                <a:solidFill>
                  <a:prstClr val="black"/>
                </a:solidFill>
                <a:cs typeface="Arial" panose="020B0604020202020204" pitchFamily="34" charset="0"/>
              </a:rPr>
              <a:t>toxic or other hazardous </a:t>
            </a:r>
            <a:r>
              <a:rPr lang="en-US" sz="2800" u="sng" dirty="0" smtClean="0">
                <a:solidFill>
                  <a:prstClr val="black"/>
                </a:solidFill>
                <a:cs typeface="Arial" panose="020B0604020202020204" pitchFamily="34" charset="0"/>
              </a:rPr>
              <a:t>atmosphere</a:t>
            </a:r>
          </a:p>
          <a:p>
            <a:pPr marL="742950" lvl="1" indent="-285750" fontAlgn="auto">
              <a:spcAft>
                <a:spcPts val="0"/>
              </a:spcAft>
              <a:buFont typeface="Arial" panose="020B0604020202020204" pitchFamily="34" charset="0"/>
              <a:buChar char="–"/>
              <a:defRPr/>
            </a:pPr>
            <a:r>
              <a:rPr lang="en-US" sz="2800" b="1" dirty="0" smtClean="0">
                <a:solidFill>
                  <a:prstClr val="black"/>
                </a:solidFill>
                <a:cs typeface="Arial" panose="020B0604020202020204" pitchFamily="34" charset="0"/>
              </a:rPr>
              <a:t>Airborne </a:t>
            </a:r>
            <a:r>
              <a:rPr lang="en-US" sz="2800" b="1" dirty="0">
                <a:solidFill>
                  <a:prstClr val="black"/>
                </a:solidFill>
                <a:cs typeface="Arial" panose="020B0604020202020204" pitchFamily="34" charset="0"/>
              </a:rPr>
              <a:t>combustible dust</a:t>
            </a:r>
            <a:endParaRPr lang="en-US" sz="2800" dirty="0">
              <a:solidFill>
                <a:prstClr val="black"/>
              </a:solidFill>
              <a:cs typeface="Arial" panose="020B0604020202020204" pitchFamily="34" charset="0"/>
            </a:endParaRPr>
          </a:p>
          <a:p>
            <a:pPr marL="7938" lvl="1" indent="0" fontAlgn="auto">
              <a:spcAft>
                <a:spcPts val="0"/>
              </a:spcAft>
              <a:buFont typeface="Arial" panose="020B0604020202020204" pitchFamily="34" charset="0"/>
              <a:buNone/>
              <a:defRPr/>
            </a:pPr>
            <a:endParaRPr lang="en-US" sz="3300" b="1" i="1" dirty="0">
              <a:solidFill>
                <a:srgbClr val="0000FF"/>
              </a:solidFill>
            </a:endParaRPr>
          </a:p>
          <a:p>
            <a:pPr marL="0" indent="0" fontAlgn="auto">
              <a:spcAft>
                <a:spcPts val="0"/>
              </a:spcAft>
              <a:buFont typeface="Arial" panose="020B0604020202020204" pitchFamily="34" charset="0"/>
              <a:buNone/>
              <a:defRPr/>
            </a:pPr>
            <a:endParaRPr lang="en-US" sz="3600" b="1" dirty="0" smtClean="0">
              <a:solidFill>
                <a:srgbClr val="0000FF"/>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12673" y="165611"/>
            <a:ext cx="10515600" cy="955824"/>
          </a:xfrm>
        </p:spPr>
        <p:txBody>
          <a:bodyPr/>
          <a:lstStyle/>
          <a:p>
            <a:r>
              <a:rPr lang="en-US" altLang="en-US" b="1" dirty="0" smtClean="0"/>
              <a:t>Confined Space Hazards 101</a:t>
            </a:r>
          </a:p>
        </p:txBody>
      </p:sp>
      <p:sp>
        <p:nvSpPr>
          <p:cNvPr id="3" name="Content Placeholder 2"/>
          <p:cNvSpPr>
            <a:spLocks noGrp="1"/>
          </p:cNvSpPr>
          <p:nvPr>
            <p:ph type="body" idx="1"/>
          </p:nvPr>
        </p:nvSpPr>
        <p:spPr>
          <a:xfrm>
            <a:off x="831850" y="1121435"/>
            <a:ext cx="10515600" cy="4968215"/>
          </a:xfrm>
        </p:spPr>
        <p:txBody>
          <a:bodyPr rtlCol="0">
            <a:normAutofit lnSpcReduction="10000"/>
          </a:bodyPr>
          <a:lstStyle/>
          <a:p>
            <a:pPr marL="0" indent="0" fontAlgn="auto">
              <a:spcAft>
                <a:spcPts val="0"/>
              </a:spcAft>
              <a:buClr>
                <a:srgbClr val="629DD1"/>
              </a:buClr>
              <a:buFont typeface="Arial" panose="020B0604020202020204" pitchFamily="34" charset="0"/>
              <a:buNone/>
              <a:defRPr/>
            </a:pPr>
            <a:r>
              <a:rPr lang="en-US" sz="3900" b="1" dirty="0">
                <a:solidFill>
                  <a:srgbClr val="0000FF"/>
                </a:solidFill>
                <a:latin typeface="Cambria"/>
              </a:rPr>
              <a:t>Atmospheric Hazards</a:t>
            </a:r>
          </a:p>
          <a:p>
            <a:pPr marL="0" lvl="1" indent="0" fontAlgn="auto">
              <a:spcAft>
                <a:spcPts val="0"/>
              </a:spcAft>
              <a:buFont typeface="Arial" panose="020B0604020202020204" pitchFamily="34" charset="0"/>
              <a:buNone/>
              <a:defRPr/>
            </a:pPr>
            <a:r>
              <a:rPr lang="en-US" sz="2800" b="1" dirty="0" smtClean="0">
                <a:solidFill>
                  <a:srgbClr val="0000FF"/>
                </a:solidFill>
              </a:rPr>
              <a:t>Created </a:t>
            </a:r>
            <a:r>
              <a:rPr lang="en-US" sz="2800" b="1" dirty="0">
                <a:solidFill>
                  <a:srgbClr val="0000FF"/>
                </a:solidFill>
              </a:rPr>
              <a:t>by:</a:t>
            </a:r>
            <a:endParaRPr lang="en-US" sz="2800" b="1" dirty="0">
              <a:solidFill>
                <a:prstClr val="black"/>
              </a:solidFill>
            </a:endParaRPr>
          </a:p>
          <a:p>
            <a:pPr marL="571500" lvl="1" indent="-571500" fontAlgn="auto">
              <a:spcAft>
                <a:spcPts val="0"/>
              </a:spcAft>
              <a:defRPr/>
            </a:pPr>
            <a:r>
              <a:rPr lang="en-US" sz="2800" u="sng" dirty="0">
                <a:solidFill>
                  <a:prstClr val="black"/>
                </a:solidFill>
              </a:rPr>
              <a:t>Lack of air movement</a:t>
            </a:r>
            <a:r>
              <a:rPr lang="en-US" sz="2800" dirty="0">
                <a:solidFill>
                  <a:prstClr val="black"/>
                </a:solidFill>
              </a:rPr>
              <a:t> </a:t>
            </a:r>
            <a:r>
              <a:rPr lang="en-US" sz="2800" dirty="0" smtClean="0">
                <a:solidFill>
                  <a:prstClr val="black"/>
                </a:solidFill>
              </a:rPr>
              <a:t>into and through the space – gases or vapors can build up.</a:t>
            </a:r>
            <a:endParaRPr lang="en-US" sz="2800" dirty="0">
              <a:solidFill>
                <a:prstClr val="black"/>
              </a:solidFill>
            </a:endParaRPr>
          </a:p>
          <a:p>
            <a:pPr marL="571500" lvl="1" indent="-571500" fontAlgn="auto">
              <a:spcAft>
                <a:spcPts val="0"/>
              </a:spcAft>
              <a:defRPr/>
            </a:pPr>
            <a:r>
              <a:rPr lang="en-US" sz="2800" u="sng" dirty="0">
                <a:solidFill>
                  <a:prstClr val="black"/>
                </a:solidFill>
              </a:rPr>
              <a:t>Toxic or deadly gases</a:t>
            </a:r>
            <a:r>
              <a:rPr lang="en-US" sz="2800" dirty="0">
                <a:solidFill>
                  <a:prstClr val="black"/>
                </a:solidFill>
              </a:rPr>
              <a:t> can have a different density than air – forming a toxic layer, or displacing air in the </a:t>
            </a:r>
            <a:r>
              <a:rPr lang="en-US" sz="2800" dirty="0" smtClean="0">
                <a:solidFill>
                  <a:prstClr val="black"/>
                </a:solidFill>
              </a:rPr>
              <a:t>space.</a:t>
            </a:r>
            <a:endParaRPr lang="en-US" sz="2800" dirty="0">
              <a:solidFill>
                <a:prstClr val="black"/>
              </a:solidFill>
            </a:endParaRPr>
          </a:p>
          <a:p>
            <a:pPr marL="571500" lvl="1" indent="-571500" fontAlgn="auto">
              <a:spcAft>
                <a:spcPts val="0"/>
              </a:spcAft>
              <a:defRPr/>
            </a:pPr>
            <a:r>
              <a:rPr lang="en-US" sz="2800" u="sng" dirty="0">
                <a:solidFill>
                  <a:prstClr val="black"/>
                </a:solidFill>
              </a:rPr>
              <a:t>Organic materials can decompose</a:t>
            </a:r>
            <a:r>
              <a:rPr lang="en-US" sz="2800" dirty="0">
                <a:solidFill>
                  <a:prstClr val="black"/>
                </a:solidFill>
              </a:rPr>
              <a:t> </a:t>
            </a:r>
            <a:r>
              <a:rPr lang="en-US" sz="2800" dirty="0" smtClean="0">
                <a:solidFill>
                  <a:prstClr val="black"/>
                </a:solidFill>
              </a:rPr>
              <a:t>to </a:t>
            </a:r>
            <a:r>
              <a:rPr lang="en-US" sz="2800" dirty="0">
                <a:solidFill>
                  <a:prstClr val="black"/>
                </a:solidFill>
              </a:rPr>
              <a:t>create toxic </a:t>
            </a:r>
            <a:r>
              <a:rPr lang="en-US" sz="2800" dirty="0" smtClean="0">
                <a:solidFill>
                  <a:prstClr val="black"/>
                </a:solidFill>
              </a:rPr>
              <a:t>gases – using </a:t>
            </a:r>
            <a:r>
              <a:rPr lang="en-US" sz="2800" dirty="0">
                <a:solidFill>
                  <a:prstClr val="black"/>
                </a:solidFill>
              </a:rPr>
              <a:t>up oxygen from the air in the </a:t>
            </a:r>
            <a:r>
              <a:rPr lang="en-US" sz="2800" dirty="0" smtClean="0">
                <a:solidFill>
                  <a:prstClr val="black"/>
                </a:solidFill>
              </a:rPr>
              <a:t>space.</a:t>
            </a:r>
            <a:endParaRPr lang="en-US" sz="2800" dirty="0">
              <a:solidFill>
                <a:prstClr val="black"/>
              </a:solidFill>
            </a:endParaRPr>
          </a:p>
          <a:p>
            <a:pPr marL="571500" lvl="1" indent="-571500" fontAlgn="auto">
              <a:spcAft>
                <a:spcPts val="0"/>
              </a:spcAft>
              <a:defRPr/>
            </a:pPr>
            <a:r>
              <a:rPr lang="en-US" sz="2800" u="sng" dirty="0">
                <a:solidFill>
                  <a:prstClr val="black"/>
                </a:solidFill>
              </a:rPr>
              <a:t>Gases, vapors, or fine dusts can become explosive</a:t>
            </a:r>
            <a:r>
              <a:rPr lang="en-US" sz="2800" dirty="0">
                <a:solidFill>
                  <a:prstClr val="black"/>
                </a:solidFill>
              </a:rPr>
              <a:t> in the right </a:t>
            </a:r>
            <a:r>
              <a:rPr lang="en-US" sz="2800" dirty="0" smtClean="0">
                <a:solidFill>
                  <a:prstClr val="black"/>
                </a:solidFill>
              </a:rPr>
              <a:t>concentration – become easily ignited.</a:t>
            </a:r>
            <a:endParaRPr lang="en-US" sz="2800" dirty="0">
              <a:solidFill>
                <a:prstClr val="black"/>
              </a:solidFill>
            </a:endParaRPr>
          </a:p>
          <a:p>
            <a:pPr marL="571500" lvl="1" indent="-571500" fontAlgn="auto">
              <a:spcAft>
                <a:spcPts val="0"/>
              </a:spcAft>
              <a:defRPr/>
            </a:pPr>
            <a:r>
              <a:rPr lang="en-US" sz="2800" u="sng" dirty="0">
                <a:solidFill>
                  <a:prstClr val="black"/>
                </a:solidFill>
              </a:rPr>
              <a:t>Nearby </a:t>
            </a:r>
            <a:r>
              <a:rPr lang="en-US" sz="2800" u="sng" dirty="0" smtClean="0">
                <a:solidFill>
                  <a:prstClr val="black"/>
                </a:solidFill>
              </a:rPr>
              <a:t>vehicles or </a:t>
            </a:r>
            <a:r>
              <a:rPr lang="en-US" sz="2800" u="sng" dirty="0">
                <a:solidFill>
                  <a:prstClr val="black"/>
                </a:solidFill>
              </a:rPr>
              <a:t>emergency generators</a:t>
            </a:r>
            <a:r>
              <a:rPr lang="en-US" sz="2800" dirty="0">
                <a:solidFill>
                  <a:prstClr val="black"/>
                </a:solidFill>
              </a:rPr>
              <a:t> </a:t>
            </a:r>
            <a:r>
              <a:rPr lang="en-US" sz="2800" dirty="0" smtClean="0">
                <a:solidFill>
                  <a:prstClr val="black"/>
                </a:solidFill>
              </a:rPr>
              <a:t>produce </a:t>
            </a:r>
            <a:r>
              <a:rPr lang="en-US" sz="2800" dirty="0">
                <a:solidFill>
                  <a:prstClr val="black"/>
                </a:solidFill>
              </a:rPr>
              <a:t>carbon </a:t>
            </a:r>
            <a:r>
              <a:rPr lang="en-US" sz="2800" dirty="0" smtClean="0">
                <a:solidFill>
                  <a:prstClr val="black"/>
                </a:solidFill>
              </a:rPr>
              <a:t>monoxide – can infiltrate a nearby space.</a:t>
            </a:r>
            <a:endParaRPr lang="en-US" sz="4100" dirty="0" smtClea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59321" y="131105"/>
            <a:ext cx="10515600" cy="998956"/>
          </a:xfrm>
        </p:spPr>
        <p:txBody>
          <a:bodyPr/>
          <a:lstStyle/>
          <a:p>
            <a:r>
              <a:rPr lang="en-US" altLang="en-US" b="1" dirty="0" smtClean="0"/>
              <a:t>Confined Space Hazards 101</a:t>
            </a:r>
          </a:p>
        </p:txBody>
      </p:sp>
      <p:sp>
        <p:nvSpPr>
          <p:cNvPr id="3" name="Content Placeholder 2"/>
          <p:cNvSpPr>
            <a:spLocks noGrp="1"/>
          </p:cNvSpPr>
          <p:nvPr>
            <p:ph type="body" idx="1"/>
          </p:nvPr>
        </p:nvSpPr>
        <p:spPr>
          <a:xfrm>
            <a:off x="426409" y="1115475"/>
            <a:ext cx="10515600" cy="5822829"/>
          </a:xfrm>
        </p:spPr>
        <p:txBody>
          <a:bodyPr rtlCol="0">
            <a:normAutofit/>
          </a:bodyPr>
          <a:lstStyle/>
          <a:p>
            <a:pPr marL="0" lvl="1" indent="0" fontAlgn="auto">
              <a:spcAft>
                <a:spcPts val="0"/>
              </a:spcAft>
              <a:buFont typeface="Arial" panose="020B0604020202020204" pitchFamily="34" charset="0"/>
              <a:buNone/>
              <a:defRPr/>
            </a:pPr>
            <a:r>
              <a:rPr lang="en-US" sz="3900" b="1" dirty="0" smtClean="0">
                <a:solidFill>
                  <a:srgbClr val="0000FF"/>
                </a:solidFill>
                <a:latin typeface="+mj-lt"/>
              </a:rPr>
              <a:t>Atmospheric Hazards</a:t>
            </a:r>
          </a:p>
          <a:p>
            <a:pPr marL="0" lvl="1" indent="0" fontAlgn="auto">
              <a:spcAft>
                <a:spcPts val="0"/>
              </a:spcAft>
              <a:buFont typeface="Arial" panose="020B0604020202020204" pitchFamily="34" charset="0"/>
              <a:buNone/>
              <a:defRPr/>
            </a:pPr>
            <a:endParaRPr lang="en-US" sz="3900" b="1" dirty="0" smtClean="0">
              <a:solidFill>
                <a:srgbClr val="0000FF"/>
              </a:solidFill>
              <a:latin typeface="+mj-lt"/>
            </a:endParaRPr>
          </a:p>
          <a:p>
            <a:pPr marL="0" lvl="1" indent="0" fontAlgn="auto">
              <a:spcAft>
                <a:spcPts val="0"/>
              </a:spcAft>
              <a:buFont typeface="Arial" panose="020B0604020202020204" pitchFamily="34" charset="0"/>
              <a:buNone/>
              <a:defRPr/>
            </a:pPr>
            <a:r>
              <a:rPr lang="en-US" sz="3000" b="1" i="1" dirty="0" smtClean="0">
                <a:solidFill>
                  <a:srgbClr val="0000FF"/>
                </a:solidFill>
              </a:rPr>
              <a:t>How can we check the atmosphere? </a:t>
            </a:r>
          </a:p>
          <a:p>
            <a:pPr marL="0" lvl="1" indent="0" fontAlgn="auto">
              <a:spcAft>
                <a:spcPts val="0"/>
              </a:spcAft>
              <a:buFont typeface="Arial" panose="020B0604020202020204" pitchFamily="34" charset="0"/>
              <a:buNone/>
              <a:defRPr/>
            </a:pPr>
            <a:endParaRPr lang="en-US" sz="3000" b="1" i="1" dirty="0" smtClean="0">
              <a:solidFill>
                <a:srgbClr val="0000FF"/>
              </a:solidFill>
            </a:endParaRPr>
          </a:p>
          <a:p>
            <a:pPr marL="0" lvl="1" indent="0" fontAlgn="auto">
              <a:spcAft>
                <a:spcPts val="0"/>
              </a:spcAft>
              <a:buFont typeface="Arial" panose="020B0604020202020204" pitchFamily="34" charset="0"/>
              <a:buNone/>
              <a:defRPr/>
            </a:pPr>
            <a:r>
              <a:rPr lang="en-US" sz="2800" b="1" dirty="0" smtClean="0">
                <a:solidFill>
                  <a:srgbClr val="0000FF"/>
                </a:solidFill>
              </a:rPr>
              <a:t>Confined Space Monitoring</a:t>
            </a:r>
            <a:endParaRPr lang="en-US" sz="2800" b="1" dirty="0" smtClean="0"/>
          </a:p>
          <a:p>
            <a:pPr marL="571500" lvl="1" indent="-571500" fontAlgn="auto">
              <a:spcAft>
                <a:spcPts val="0"/>
              </a:spcAft>
              <a:defRPr/>
            </a:pPr>
            <a:r>
              <a:rPr lang="en-US" sz="2800" dirty="0" smtClean="0">
                <a:solidFill>
                  <a:schemeClr val="tx1"/>
                </a:solidFill>
              </a:rPr>
              <a:t>Check air quality </a:t>
            </a:r>
            <a:r>
              <a:rPr lang="en-US" sz="2800" u="sng" dirty="0" smtClean="0">
                <a:solidFill>
                  <a:schemeClr val="tx1"/>
                </a:solidFill>
              </a:rPr>
              <a:t>throughout</a:t>
            </a:r>
            <a:r>
              <a:rPr lang="en-US" sz="2800" dirty="0" smtClean="0">
                <a:solidFill>
                  <a:schemeClr val="tx1"/>
                </a:solidFill>
              </a:rPr>
              <a:t> the space by instrument test.  Tests based on the expected hazardous conditions:</a:t>
            </a:r>
          </a:p>
          <a:p>
            <a:pPr marL="937260" lvl="2" indent="-571500" fontAlgn="auto">
              <a:spcAft>
                <a:spcPts val="0"/>
              </a:spcAft>
              <a:defRPr/>
            </a:pPr>
            <a:r>
              <a:rPr lang="en-US" sz="2600" dirty="0" smtClean="0">
                <a:solidFill>
                  <a:schemeClr val="tx1"/>
                </a:solidFill>
              </a:rPr>
              <a:t>1. Flammability - LEL (not more than 10% of lower explosive level)</a:t>
            </a:r>
          </a:p>
          <a:p>
            <a:pPr marL="937260" lvl="2" indent="-571500" fontAlgn="auto">
              <a:spcAft>
                <a:spcPts val="0"/>
              </a:spcAft>
              <a:defRPr/>
            </a:pPr>
            <a:r>
              <a:rPr lang="en-US" sz="2600" dirty="0" smtClean="0">
                <a:solidFill>
                  <a:schemeClr val="tx1"/>
                </a:solidFill>
              </a:rPr>
              <a:t>2. Oxygen content - O2 (between 19.5 – 23.5%)</a:t>
            </a:r>
          </a:p>
          <a:p>
            <a:pPr marL="937260" lvl="2" indent="-571500" fontAlgn="auto">
              <a:spcAft>
                <a:spcPts val="0"/>
              </a:spcAft>
              <a:defRPr/>
            </a:pPr>
            <a:r>
              <a:rPr lang="en-US" sz="2400" dirty="0" smtClean="0">
                <a:solidFill>
                  <a:schemeClr val="tx1"/>
                </a:solidFill>
              </a:rPr>
              <a:t>3. Carbon monoxide - CO (OSHA PEL – 50 ppm – alarm set at 35 ppm) </a:t>
            </a:r>
          </a:p>
          <a:p>
            <a:pPr marL="937260" lvl="2" indent="-571500" fontAlgn="auto">
              <a:spcAft>
                <a:spcPts val="0"/>
              </a:spcAft>
              <a:defRPr/>
            </a:pPr>
            <a:r>
              <a:rPr lang="en-US" sz="2400" dirty="0" smtClean="0">
                <a:solidFill>
                  <a:schemeClr val="tx1"/>
                </a:solidFill>
              </a:rPr>
              <a:t>4. Hydrogen sulfide - H2S (OSHA PEL - 10 ppm, 20 ppm - Ceiling; IDLH – 100ppm)</a:t>
            </a:r>
            <a:endParaRPr lang="en-US" sz="2400" u="sng" dirty="0" smtClean="0">
              <a:solidFill>
                <a:schemeClr val="tx1"/>
              </a:solidFill>
            </a:endParaRPr>
          </a:p>
          <a:p>
            <a:pPr marL="571500" lvl="1" indent="-571500" fontAlgn="auto">
              <a:spcAft>
                <a:spcPts val="0"/>
              </a:spcAft>
              <a:defRPr/>
            </a:pPr>
            <a:endParaRPr lang="en-US" sz="4100" dirty="0" smtClean="0">
              <a:solidFill>
                <a:prstClr val="black"/>
              </a:solidFill>
            </a:endParaRPr>
          </a:p>
        </p:txBody>
      </p:sp>
      <p:pic>
        <p:nvPicPr>
          <p:cNvPr id="1026" name="Picture 2" descr="Image result for qra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278" y="1025644"/>
            <a:ext cx="2708484" cy="2708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down)">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down)">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90310" y="381272"/>
            <a:ext cx="10515600" cy="990330"/>
          </a:xfrm>
        </p:spPr>
        <p:txBody>
          <a:bodyPr/>
          <a:lstStyle/>
          <a:p>
            <a:r>
              <a:rPr lang="en-US" altLang="en-US" b="1" dirty="0" smtClean="0"/>
              <a:t>Agenda	</a:t>
            </a:r>
          </a:p>
        </p:txBody>
      </p:sp>
      <p:sp>
        <p:nvSpPr>
          <p:cNvPr id="13315" name="Content Placeholder 2"/>
          <p:cNvSpPr>
            <a:spLocks noGrp="1"/>
          </p:cNvSpPr>
          <p:nvPr>
            <p:ph type="body" idx="1"/>
          </p:nvPr>
        </p:nvSpPr>
        <p:spPr>
          <a:xfrm>
            <a:off x="831850" y="1371603"/>
            <a:ext cx="10515600" cy="5132714"/>
          </a:xfrm>
        </p:spPr>
        <p:txBody>
          <a:bodyPr/>
          <a:lstStyle/>
          <a:p>
            <a:pPr marL="342900" indent="-342900">
              <a:lnSpc>
                <a:spcPct val="110000"/>
              </a:lnSpc>
              <a:buClr>
                <a:srgbClr val="629DD1"/>
              </a:buClr>
              <a:buFont typeface="Arial" panose="020B0604020202020204" pitchFamily="34" charset="0"/>
              <a:buChar char="•"/>
            </a:pPr>
            <a:r>
              <a:rPr lang="en-US" altLang="en-US" dirty="0" smtClean="0">
                <a:solidFill>
                  <a:schemeClr val="tx1"/>
                </a:solidFill>
                <a:latin typeface="Arial" panose="020B0604020202020204" pitchFamily="34" charset="0"/>
                <a:cs typeface="Arial" panose="020B0604020202020204" pitchFamily="34" charset="0"/>
              </a:rPr>
              <a:t>Objectives</a:t>
            </a:r>
          </a:p>
          <a:p>
            <a:pPr marL="342900" indent="-342900">
              <a:lnSpc>
                <a:spcPct val="110000"/>
              </a:lnSpc>
              <a:buClr>
                <a:srgbClr val="629DD1"/>
              </a:buClr>
              <a:buFont typeface="Arial" panose="020B0604020202020204" pitchFamily="34" charset="0"/>
              <a:buChar char="•"/>
            </a:pPr>
            <a:r>
              <a:rPr lang="en-US" altLang="en-US" dirty="0" smtClean="0">
                <a:solidFill>
                  <a:schemeClr val="tx1"/>
                </a:solidFill>
                <a:latin typeface="Arial" panose="020B0604020202020204" pitchFamily="34" charset="0"/>
                <a:cs typeface="Arial" panose="020B0604020202020204" pitchFamily="34" charset="0"/>
              </a:rPr>
              <a:t>Confined Spaces  - </a:t>
            </a:r>
            <a:r>
              <a:rPr lang="en-US" altLang="en-US" i="1" dirty="0" smtClean="0">
                <a:solidFill>
                  <a:schemeClr val="tx1"/>
                </a:solidFill>
                <a:latin typeface="Arial" panose="020B0604020202020204" pitchFamily="34" charset="0"/>
                <a:cs typeface="Arial" panose="020B0604020202020204" pitchFamily="34" charset="0"/>
              </a:rPr>
              <a:t>Can be dangerous workplaces</a:t>
            </a:r>
          </a:p>
          <a:p>
            <a:pPr marL="342900" indent="-342900">
              <a:lnSpc>
                <a:spcPct val="110000"/>
              </a:lnSpc>
              <a:buFont typeface="Arial" panose="020B0604020202020204" pitchFamily="34" charset="0"/>
              <a:buChar char="•"/>
            </a:pPr>
            <a:r>
              <a:rPr lang="en-US" altLang="en-US" dirty="0" smtClean="0">
                <a:solidFill>
                  <a:schemeClr val="tx1"/>
                </a:solidFill>
                <a:latin typeface="Arial" panose="020B0604020202020204" pitchFamily="34" charset="0"/>
                <a:cs typeface="Arial" panose="020B0604020202020204" pitchFamily="34" charset="0"/>
              </a:rPr>
              <a:t>What is a “Confined Space” according to OSHA?  </a:t>
            </a:r>
          </a:p>
          <a:p>
            <a:pPr marL="342900" indent="-342900">
              <a:lnSpc>
                <a:spcPct val="110000"/>
              </a:lnSpc>
              <a:buFont typeface="Arial" panose="020B0604020202020204" pitchFamily="34" charset="0"/>
              <a:buChar char="•"/>
            </a:pPr>
            <a:r>
              <a:rPr lang="en-US" altLang="en-US" dirty="0" smtClean="0">
                <a:solidFill>
                  <a:schemeClr val="tx1"/>
                </a:solidFill>
                <a:latin typeface="Arial" panose="020B0604020202020204" pitchFamily="34" charset="0"/>
                <a:cs typeface="Arial" panose="020B0604020202020204" pitchFamily="34" charset="0"/>
              </a:rPr>
              <a:t>Confined Space Hazards 101</a:t>
            </a:r>
          </a:p>
          <a:p>
            <a:pPr marL="342900" indent="-342900">
              <a:lnSpc>
                <a:spcPct val="110000"/>
              </a:lnSpc>
              <a:buClr>
                <a:srgbClr val="629DD1"/>
              </a:buClr>
              <a:buFont typeface="Arial" panose="020B0604020202020204" pitchFamily="34" charset="0"/>
              <a:buChar char="•"/>
            </a:pPr>
            <a:r>
              <a:rPr lang="en-US" altLang="en-US" dirty="0" smtClean="0">
                <a:solidFill>
                  <a:schemeClr val="tx1"/>
                </a:solidFill>
                <a:latin typeface="Arial" panose="020B0604020202020204" pitchFamily="34" charset="0"/>
                <a:cs typeface="Arial" panose="020B0604020202020204" pitchFamily="34" charset="0"/>
              </a:rPr>
              <a:t>Skidmore Examples</a:t>
            </a:r>
          </a:p>
          <a:p>
            <a:pPr marL="342900" indent="-342900">
              <a:lnSpc>
                <a:spcPct val="110000"/>
              </a:lnSpc>
              <a:buClr>
                <a:srgbClr val="629DD1"/>
              </a:buClr>
              <a:buFont typeface="Arial" panose="020B0604020202020204" pitchFamily="34" charset="0"/>
              <a:buChar char="•"/>
            </a:pPr>
            <a:r>
              <a:rPr lang="en-US" altLang="en-US" dirty="0" smtClean="0">
                <a:solidFill>
                  <a:schemeClr val="tx1"/>
                </a:solidFill>
                <a:latin typeface="Arial" panose="020B0604020202020204" pitchFamily="34" charset="0"/>
                <a:cs typeface="Arial" panose="020B0604020202020204" pitchFamily="34" charset="0"/>
              </a:rPr>
              <a:t>Confined Spaces at Skidmore </a:t>
            </a:r>
          </a:p>
          <a:p>
            <a:pPr marL="342900" indent="-342900">
              <a:lnSpc>
                <a:spcPct val="110000"/>
              </a:lnSpc>
              <a:buClr>
                <a:srgbClr val="629DD1"/>
              </a:buClr>
              <a:buFont typeface="Arial" panose="020B0604020202020204" pitchFamily="34" charset="0"/>
              <a:buChar char="•"/>
            </a:pPr>
            <a:r>
              <a:rPr lang="en-US" altLang="en-US" dirty="0" smtClean="0">
                <a:solidFill>
                  <a:schemeClr val="tx1"/>
                </a:solidFill>
                <a:latin typeface="Arial" panose="020B0604020202020204" pitchFamily="34" charset="0"/>
                <a:cs typeface="Arial" panose="020B0604020202020204" pitchFamily="34" charset="0"/>
              </a:rPr>
              <a:t>Skidmore Confined Space Program</a:t>
            </a:r>
          </a:p>
          <a:p>
            <a:pPr marL="342900" indent="-342900">
              <a:lnSpc>
                <a:spcPct val="110000"/>
              </a:lnSpc>
              <a:buFont typeface="Arial" panose="020B0604020202020204" pitchFamily="34" charset="0"/>
              <a:buChar char="•"/>
            </a:pPr>
            <a:r>
              <a:rPr lang="en-US" altLang="en-US" dirty="0" smtClean="0">
                <a:solidFill>
                  <a:schemeClr val="tx1"/>
                </a:solidFill>
                <a:latin typeface="Arial" panose="020B0604020202020204" pitchFamily="34" charset="0"/>
                <a:cs typeface="Arial" panose="020B0604020202020204" pitchFamily="34" charset="0"/>
              </a:rPr>
              <a:t>Practical Application</a:t>
            </a:r>
          </a:p>
          <a:p>
            <a:pPr marL="342900" indent="-342900">
              <a:lnSpc>
                <a:spcPct val="110000"/>
              </a:lnSpc>
              <a:buFont typeface="Arial" panose="020B0604020202020204" pitchFamily="34" charset="0"/>
              <a:buChar char="•"/>
            </a:pPr>
            <a:r>
              <a:rPr lang="en-US" altLang="en-US" dirty="0" smtClean="0">
                <a:solidFill>
                  <a:schemeClr val="tx1"/>
                </a:solidFill>
                <a:latin typeface="Arial" panose="020B0604020202020204" pitchFamily="34" charset="0"/>
                <a:cs typeface="Arial" panose="020B0604020202020204" pitchFamily="34" charset="0"/>
              </a:rPr>
              <a:t>Quiz</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42069" y="181771"/>
            <a:ext cx="10515600" cy="784388"/>
          </a:xfrm>
        </p:spPr>
        <p:txBody>
          <a:bodyPr/>
          <a:lstStyle/>
          <a:p>
            <a:r>
              <a:rPr lang="en-US" altLang="en-US" sz="4800" b="1" dirty="0" smtClean="0"/>
              <a:t>Confined Space Hazards 101</a:t>
            </a:r>
          </a:p>
        </p:txBody>
      </p:sp>
      <p:sp>
        <p:nvSpPr>
          <p:cNvPr id="6" name="Content Placeholder 2"/>
          <p:cNvSpPr>
            <a:spLocks noGrp="1"/>
          </p:cNvSpPr>
          <p:nvPr>
            <p:ph type="body" idx="1"/>
          </p:nvPr>
        </p:nvSpPr>
        <p:spPr>
          <a:xfrm>
            <a:off x="711080" y="1044006"/>
            <a:ext cx="10515600" cy="5189022"/>
          </a:xfrm>
        </p:spPr>
        <p:txBody>
          <a:bodyPr rtlCol="0">
            <a:normAutofit/>
          </a:bodyPr>
          <a:lstStyle/>
          <a:p>
            <a:pPr marL="0" indent="0" fontAlgn="auto">
              <a:spcAft>
                <a:spcPts val="0"/>
              </a:spcAft>
              <a:buClr>
                <a:srgbClr val="629DD1"/>
              </a:buClr>
              <a:buFont typeface="Arial" panose="020B0604020202020204" pitchFamily="34" charset="0"/>
              <a:buNone/>
              <a:defRPr/>
            </a:pPr>
            <a:r>
              <a:rPr lang="en-US" sz="3600" b="1" dirty="0" smtClean="0">
                <a:solidFill>
                  <a:srgbClr val="0000FF"/>
                </a:solidFill>
                <a:latin typeface="+mj-lt"/>
              </a:rPr>
              <a:t>Engulfment Hazards </a:t>
            </a:r>
          </a:p>
          <a:p>
            <a:pPr marL="0" indent="0" fontAlgn="auto">
              <a:spcAft>
                <a:spcPts val="0"/>
              </a:spcAft>
              <a:buClr>
                <a:srgbClr val="629DD1"/>
              </a:buClr>
              <a:buFont typeface="Arial" panose="020B0604020202020204" pitchFamily="34" charset="0"/>
              <a:buNone/>
              <a:defRPr/>
            </a:pPr>
            <a:r>
              <a:rPr lang="en-US" sz="3600" b="1" i="1" dirty="0" smtClean="0">
                <a:solidFill>
                  <a:srgbClr val="0000FF"/>
                </a:solidFill>
              </a:rPr>
              <a:t>Examples</a:t>
            </a:r>
            <a:r>
              <a:rPr lang="en-US" sz="3600" b="1" i="1" dirty="0">
                <a:solidFill>
                  <a:srgbClr val="0000FF"/>
                </a:solidFill>
              </a:rPr>
              <a:t>? </a:t>
            </a:r>
            <a:endParaRPr lang="en-US" sz="4100" dirty="0">
              <a:solidFill>
                <a:prstClr val="black"/>
              </a:solidFill>
            </a:endParaRPr>
          </a:p>
          <a:p>
            <a:pPr marL="457200" indent="-457200" fontAlgn="auto">
              <a:spcAft>
                <a:spcPts val="0"/>
              </a:spcAft>
              <a:buFont typeface="Arial" panose="020B0604020202020204" pitchFamily="34" charset="0"/>
              <a:buChar char="•"/>
              <a:defRPr/>
            </a:pPr>
            <a:r>
              <a:rPr lang="en-US" dirty="0" smtClean="0">
                <a:solidFill>
                  <a:schemeClr val="tx1"/>
                </a:solidFill>
              </a:rPr>
              <a:t>Loose, granular materials stored in bins and hoppers</a:t>
            </a:r>
          </a:p>
          <a:p>
            <a:pPr marL="457200" indent="-457200" fontAlgn="auto">
              <a:spcAft>
                <a:spcPts val="0"/>
              </a:spcAft>
              <a:buClr>
                <a:srgbClr val="629DD1"/>
              </a:buClr>
              <a:buFont typeface="Arial" panose="020B0604020202020204" pitchFamily="34" charset="0"/>
              <a:buChar char="•"/>
              <a:defRPr/>
            </a:pPr>
            <a:r>
              <a:rPr lang="en-US" dirty="0" smtClean="0">
                <a:solidFill>
                  <a:schemeClr val="tx1"/>
                </a:solidFill>
              </a:rPr>
              <a:t>Unstable </a:t>
            </a:r>
            <a:r>
              <a:rPr lang="en-US" dirty="0">
                <a:solidFill>
                  <a:schemeClr val="tx1"/>
                </a:solidFill>
              </a:rPr>
              <a:t>soil in </a:t>
            </a:r>
            <a:r>
              <a:rPr lang="en-US" dirty="0" smtClean="0">
                <a:solidFill>
                  <a:schemeClr val="tx1"/>
                </a:solidFill>
              </a:rPr>
              <a:t>trenches/excavations</a:t>
            </a:r>
          </a:p>
          <a:p>
            <a:pPr marL="457200" indent="-457200" fontAlgn="auto">
              <a:spcAft>
                <a:spcPts val="0"/>
              </a:spcAft>
              <a:buFont typeface="Arial" panose="020B0604020202020204" pitchFamily="34" charset="0"/>
              <a:buChar char="•"/>
              <a:defRPr/>
            </a:pPr>
            <a:r>
              <a:rPr lang="en-US" dirty="0" smtClean="0">
                <a:solidFill>
                  <a:schemeClr val="tx1"/>
                </a:solidFill>
              </a:rPr>
              <a:t>Water, sewage, or liquids under pressure,  from valves or sources of openings in confined spaces that may be worked on.</a:t>
            </a:r>
          </a:p>
          <a:p>
            <a:pPr marL="0" indent="0" fontAlgn="auto">
              <a:spcAft>
                <a:spcPts val="0"/>
              </a:spcAft>
              <a:buFont typeface="Arial" panose="020B0604020202020204" pitchFamily="34" charset="0"/>
              <a:buNone/>
              <a:defRPr/>
            </a:pPr>
            <a:endParaRPr lang="en-US" dirty="0" smtClean="0">
              <a:solidFill>
                <a:srgbClr val="0000FF"/>
              </a:solidFill>
            </a:endParaRPr>
          </a:p>
        </p:txBody>
      </p:sp>
      <p:grpSp>
        <p:nvGrpSpPr>
          <p:cNvPr id="35844" name="Group 6"/>
          <p:cNvGrpSpPr>
            <a:grpSpLocks/>
          </p:cNvGrpSpPr>
          <p:nvPr/>
        </p:nvGrpSpPr>
        <p:grpSpPr bwMode="auto">
          <a:xfrm>
            <a:off x="1584953" y="4563374"/>
            <a:ext cx="6083929" cy="1669654"/>
            <a:chOff x="722924" y="5519648"/>
            <a:chExt cx="5416832" cy="1353312"/>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24" y="5519648"/>
              <a:ext cx="1728750" cy="135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572" y="5519650"/>
              <a:ext cx="1691640" cy="135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16" y="5536275"/>
              <a:ext cx="1691640" cy="132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78167" y="122479"/>
            <a:ext cx="10515600" cy="990330"/>
          </a:xfrm>
        </p:spPr>
        <p:txBody>
          <a:bodyPr/>
          <a:lstStyle/>
          <a:p>
            <a:r>
              <a:rPr lang="en-US" altLang="en-US" b="1" dirty="0" smtClean="0"/>
              <a:t>Confined Space Hazards 101</a:t>
            </a:r>
          </a:p>
        </p:txBody>
      </p:sp>
      <p:sp>
        <p:nvSpPr>
          <p:cNvPr id="4" name="Content Placeholder 2"/>
          <p:cNvSpPr>
            <a:spLocks noGrp="1"/>
          </p:cNvSpPr>
          <p:nvPr>
            <p:ph type="body" idx="1"/>
          </p:nvPr>
        </p:nvSpPr>
        <p:spPr>
          <a:xfrm>
            <a:off x="831850" y="1112809"/>
            <a:ext cx="10515600" cy="3416059"/>
          </a:xfrm>
        </p:spPr>
        <p:txBody>
          <a:bodyPr rtlCol="0">
            <a:normAutofit/>
          </a:bodyPr>
          <a:lstStyle/>
          <a:p>
            <a:pPr marL="0" indent="0" fontAlgn="auto">
              <a:spcAft>
                <a:spcPts val="0"/>
              </a:spcAft>
              <a:buFont typeface="Arial" panose="020B0604020202020204" pitchFamily="34" charset="0"/>
              <a:buNone/>
              <a:defRPr/>
            </a:pPr>
            <a:r>
              <a:rPr lang="en-US" sz="3600" b="1" dirty="0" smtClean="0">
                <a:solidFill>
                  <a:srgbClr val="0000FF"/>
                </a:solidFill>
                <a:latin typeface="+mj-lt"/>
              </a:rPr>
              <a:t>Entrapment Hazards</a:t>
            </a:r>
          </a:p>
          <a:p>
            <a:pPr marL="0" indent="0" fontAlgn="auto">
              <a:spcAft>
                <a:spcPts val="0"/>
              </a:spcAft>
              <a:buFont typeface="Arial" panose="020B0604020202020204" pitchFamily="34" charset="0"/>
              <a:buNone/>
              <a:defRPr/>
            </a:pPr>
            <a:r>
              <a:rPr lang="en-US" sz="3600" b="1" i="1" dirty="0" smtClean="0">
                <a:solidFill>
                  <a:srgbClr val="0000FF"/>
                </a:solidFill>
              </a:rPr>
              <a:t>Examples</a:t>
            </a:r>
          </a:p>
          <a:p>
            <a:pPr marL="457200" indent="-457200" fontAlgn="auto">
              <a:spcAft>
                <a:spcPts val="0"/>
              </a:spcAft>
              <a:buClr>
                <a:srgbClr val="629DD1"/>
              </a:buClr>
              <a:defRPr/>
            </a:pPr>
            <a:r>
              <a:rPr lang="en-US" dirty="0" smtClean="0">
                <a:solidFill>
                  <a:prstClr val="black"/>
                </a:solidFill>
              </a:rPr>
              <a:t>Pits or sub-basements with convoluted piping or equipment</a:t>
            </a:r>
          </a:p>
          <a:p>
            <a:pPr marL="457200" indent="-457200" fontAlgn="auto">
              <a:spcAft>
                <a:spcPts val="0"/>
              </a:spcAft>
              <a:buClr>
                <a:srgbClr val="629DD1"/>
              </a:buClr>
              <a:defRPr/>
            </a:pPr>
            <a:r>
              <a:rPr lang="en-US" dirty="0" smtClean="0">
                <a:solidFill>
                  <a:prstClr val="black"/>
                </a:solidFill>
              </a:rPr>
              <a:t>Narrow, or shallow passageways or tunnels, that can make it difficult or more hazardous to perform work (may or may not contain obstacles)</a:t>
            </a:r>
            <a:endParaRPr lang="en-US" sz="3600" b="1" i="1" dirty="0" smtClean="0">
              <a:solidFill>
                <a:srgbClr val="0000FF"/>
              </a:solidFill>
            </a:endParaRPr>
          </a:p>
        </p:txBody>
      </p:sp>
      <p:grpSp>
        <p:nvGrpSpPr>
          <p:cNvPr id="36868" name="Group 2"/>
          <p:cNvGrpSpPr>
            <a:grpSpLocks/>
          </p:cNvGrpSpPr>
          <p:nvPr/>
        </p:nvGrpSpPr>
        <p:grpSpPr bwMode="auto">
          <a:xfrm>
            <a:off x="1210364" y="4595617"/>
            <a:ext cx="9051206" cy="1847162"/>
            <a:chOff x="739170" y="5498570"/>
            <a:chExt cx="7245449" cy="1385920"/>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70" y="5498570"/>
              <a:ext cx="16271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185" y="5512890"/>
              <a:ext cx="168840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464" y="5539718"/>
              <a:ext cx="1691640" cy="132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2" name="Picture 3" descr="H:\My Documents\Pegula Ice Rink\Pegula Therapy Room- Docs-Photos\20130906_0946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979" y="5498623"/>
              <a:ext cx="1691640" cy="135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04047" y="139731"/>
            <a:ext cx="10515600" cy="990330"/>
          </a:xfrm>
        </p:spPr>
        <p:txBody>
          <a:bodyPr/>
          <a:lstStyle/>
          <a:p>
            <a:r>
              <a:rPr lang="en-US" altLang="en-US" b="1" dirty="0" smtClean="0"/>
              <a:t>Confined Space Hazards 101</a:t>
            </a:r>
          </a:p>
        </p:txBody>
      </p:sp>
      <p:sp>
        <p:nvSpPr>
          <p:cNvPr id="6" name="Content Placeholder 2"/>
          <p:cNvSpPr>
            <a:spLocks noGrp="1"/>
          </p:cNvSpPr>
          <p:nvPr>
            <p:ph type="body" idx="1"/>
          </p:nvPr>
        </p:nvSpPr>
        <p:spPr>
          <a:xfrm>
            <a:off x="831850" y="1017917"/>
            <a:ext cx="10515600" cy="5538158"/>
          </a:xfrm>
        </p:spPr>
        <p:txBody>
          <a:bodyPr rtlCol="0">
            <a:normAutofit fontScale="92500" lnSpcReduction="20000"/>
          </a:bodyPr>
          <a:lstStyle/>
          <a:p>
            <a:pPr marL="0" indent="0" fontAlgn="auto">
              <a:spcAft>
                <a:spcPts val="0"/>
              </a:spcAft>
              <a:buFont typeface="Arial" panose="020B0604020202020204" pitchFamily="34" charset="0"/>
              <a:buNone/>
              <a:defRPr/>
            </a:pPr>
            <a:r>
              <a:rPr lang="en-US" sz="5100" b="1" dirty="0" smtClean="0">
                <a:solidFill>
                  <a:srgbClr val="0000FF"/>
                </a:solidFill>
                <a:latin typeface="+mj-lt"/>
              </a:rPr>
              <a:t>Other Serious Safety or Health Hazards</a:t>
            </a:r>
          </a:p>
          <a:p>
            <a:pPr marL="0" indent="0" fontAlgn="auto">
              <a:spcAft>
                <a:spcPts val="0"/>
              </a:spcAft>
              <a:buFont typeface="Arial" panose="020B0604020202020204" pitchFamily="34" charset="0"/>
              <a:buNone/>
              <a:defRPr/>
            </a:pPr>
            <a:r>
              <a:rPr lang="en-US" sz="5100" b="1" i="1" dirty="0" smtClean="0">
                <a:solidFill>
                  <a:srgbClr val="0000FF"/>
                </a:solidFill>
              </a:rPr>
              <a:t>Examples</a:t>
            </a:r>
          </a:p>
          <a:p>
            <a:pPr marL="571500" indent="-571500" fontAlgn="auto">
              <a:spcAft>
                <a:spcPts val="0"/>
              </a:spcAft>
              <a:buClr>
                <a:srgbClr val="629DD1"/>
              </a:buClr>
              <a:buFont typeface="Arial" panose="020B0604020202020204" pitchFamily="34" charset="0"/>
              <a:buChar char="•"/>
              <a:defRPr/>
            </a:pPr>
            <a:r>
              <a:rPr lang="en-US" sz="3700" dirty="0" smtClean="0">
                <a:solidFill>
                  <a:prstClr val="black"/>
                </a:solidFill>
              </a:rPr>
              <a:t>Air temperature extremes (hot, cold)</a:t>
            </a:r>
          </a:p>
          <a:p>
            <a:pPr marL="571500" indent="-571500" fontAlgn="auto">
              <a:spcAft>
                <a:spcPts val="0"/>
              </a:spcAft>
              <a:buClr>
                <a:srgbClr val="629DD1"/>
              </a:buClr>
              <a:buFont typeface="Arial" panose="020B0604020202020204" pitchFamily="34" charset="0"/>
              <a:buChar char="•"/>
              <a:defRPr/>
            </a:pPr>
            <a:r>
              <a:rPr lang="en-US" sz="3600" dirty="0" smtClean="0">
                <a:solidFill>
                  <a:prstClr val="black"/>
                </a:solidFill>
              </a:rPr>
              <a:t>Steam under pressure</a:t>
            </a:r>
          </a:p>
          <a:p>
            <a:pPr marL="571500" indent="-571500" fontAlgn="auto">
              <a:spcAft>
                <a:spcPts val="0"/>
              </a:spcAft>
              <a:buClr>
                <a:srgbClr val="629DD1"/>
              </a:buClr>
              <a:buFont typeface="Arial" panose="020B0604020202020204" pitchFamily="34" charset="0"/>
              <a:buChar char="•"/>
              <a:defRPr/>
            </a:pPr>
            <a:r>
              <a:rPr lang="en-US" sz="3600" dirty="0" smtClean="0">
                <a:solidFill>
                  <a:prstClr val="black"/>
                </a:solidFill>
              </a:rPr>
              <a:t>Hot or cold process equipment, pipes</a:t>
            </a:r>
          </a:p>
          <a:p>
            <a:pPr marL="571500" indent="-571500" fontAlgn="auto">
              <a:spcAft>
                <a:spcPts val="0"/>
              </a:spcAft>
              <a:buClr>
                <a:srgbClr val="629DD1"/>
              </a:buClr>
              <a:buFont typeface="Arial" panose="020B0604020202020204" pitchFamily="34" charset="0"/>
              <a:buChar char="•"/>
              <a:defRPr/>
            </a:pPr>
            <a:r>
              <a:rPr lang="en-US" sz="3600" dirty="0" smtClean="0">
                <a:solidFill>
                  <a:prstClr val="black"/>
                </a:solidFill>
              </a:rPr>
              <a:t>High electrical voltage or amperage/ arc-flash- explosion</a:t>
            </a:r>
          </a:p>
          <a:p>
            <a:pPr marL="571500" indent="-571500" fontAlgn="auto">
              <a:spcAft>
                <a:spcPts val="0"/>
              </a:spcAft>
              <a:buClr>
                <a:srgbClr val="629DD1"/>
              </a:buClr>
              <a:buFont typeface="Arial" panose="020B0604020202020204" pitchFamily="34" charset="0"/>
              <a:buChar char="•"/>
              <a:defRPr/>
            </a:pPr>
            <a:r>
              <a:rPr lang="en-US" sz="3600" dirty="0" smtClean="0">
                <a:solidFill>
                  <a:prstClr val="black"/>
                </a:solidFill>
              </a:rPr>
              <a:t>Heavy or falling objects inside the confined space</a:t>
            </a:r>
          </a:p>
          <a:p>
            <a:pPr marL="571500" indent="-571500" fontAlgn="auto">
              <a:spcAft>
                <a:spcPts val="0"/>
              </a:spcAft>
              <a:buClr>
                <a:srgbClr val="629DD1"/>
              </a:buClr>
              <a:buFont typeface="Arial" panose="020B0604020202020204" pitchFamily="34" charset="0"/>
              <a:buChar char="•"/>
              <a:defRPr/>
            </a:pPr>
            <a:r>
              <a:rPr lang="en-US" sz="3600" dirty="0" smtClean="0">
                <a:solidFill>
                  <a:prstClr val="black"/>
                </a:solidFill>
              </a:rPr>
              <a:t>Very high noise levels that can damage hearing</a:t>
            </a:r>
          </a:p>
          <a:p>
            <a:pPr algn="ctr" fontAlgn="auto">
              <a:spcAft>
                <a:spcPts val="0"/>
              </a:spcAft>
              <a:buClr>
                <a:srgbClr val="629DD1"/>
              </a:buClr>
              <a:defRPr/>
            </a:pPr>
            <a:endParaRPr lang="en-US" sz="3600" dirty="0">
              <a:solidFill>
                <a:prstClr val="black"/>
              </a:solidFill>
            </a:endParaRPr>
          </a:p>
          <a:p>
            <a:pPr algn="ctr" fontAlgn="auto">
              <a:spcAft>
                <a:spcPts val="0"/>
              </a:spcAft>
              <a:buClr>
                <a:srgbClr val="629DD1"/>
              </a:buClr>
              <a:defRPr/>
            </a:pPr>
            <a:r>
              <a:rPr lang="en-US" sz="3600" dirty="0" smtClean="0">
                <a:solidFill>
                  <a:prstClr val="black"/>
                </a:solidFill>
              </a:rPr>
              <a:t>Can any of these hazards be controlled?</a:t>
            </a:r>
          </a:p>
          <a:p>
            <a:pPr marL="571500" indent="-571500" fontAlgn="auto">
              <a:spcAft>
                <a:spcPts val="0"/>
              </a:spcAft>
              <a:buClr>
                <a:srgbClr val="629DD1"/>
              </a:buClr>
              <a:buFont typeface="Arial" panose="020B0604020202020204" pitchFamily="34" charset="0"/>
              <a:buChar char="•"/>
              <a:defRPr/>
            </a:pPr>
            <a:endParaRPr lang="en-US" sz="3600" dirty="0" smtClean="0">
              <a:solidFill>
                <a:prstClr val="black"/>
              </a:solidFill>
            </a:endParaRPr>
          </a:p>
          <a:p>
            <a:pPr fontAlgn="auto">
              <a:spcAft>
                <a:spcPts val="0"/>
              </a:spcAft>
              <a:buClr>
                <a:srgbClr val="629DD1"/>
              </a:buClr>
              <a:defRPr/>
            </a:pPr>
            <a:endParaRPr lang="en-US" sz="3600" dirty="0" smtClean="0">
              <a:solidFill>
                <a:prstClr val="black"/>
              </a:solidFill>
            </a:endParaRPr>
          </a:p>
          <a:p>
            <a:pPr marL="571500" indent="-571500" fontAlgn="auto">
              <a:spcAft>
                <a:spcPts val="0"/>
              </a:spcAft>
              <a:buClr>
                <a:srgbClr val="629DD1"/>
              </a:buClr>
              <a:buFont typeface="Arial" panose="020B0604020202020204" pitchFamily="34" charset="0"/>
              <a:buChar char="•"/>
              <a:defRPr/>
            </a:pPr>
            <a:endParaRPr lang="en-US" sz="3600" dirty="0">
              <a:solidFill>
                <a:prstClr val="black"/>
              </a:solidFill>
            </a:endParaRPr>
          </a:p>
          <a:p>
            <a:pPr marL="571500" indent="-571500" fontAlgn="auto">
              <a:spcAft>
                <a:spcPts val="0"/>
              </a:spcAft>
              <a:buClr>
                <a:srgbClr val="629DD1"/>
              </a:buClr>
              <a:buFont typeface="Arial" panose="020B0604020202020204" pitchFamily="34" charset="0"/>
              <a:buChar char="•"/>
              <a:defRPr/>
            </a:pPr>
            <a:endParaRPr lang="en-US" sz="3600" dirty="0" smtClean="0">
              <a:solidFill>
                <a:prstClr val="black"/>
              </a:solidFill>
            </a:endParaRPr>
          </a:p>
          <a:p>
            <a:pPr marL="571500" indent="-571500" fontAlgn="auto">
              <a:spcAft>
                <a:spcPts val="0"/>
              </a:spcAft>
              <a:buClr>
                <a:srgbClr val="629DD1"/>
              </a:buClr>
              <a:buFont typeface="Arial" panose="020B0604020202020204" pitchFamily="34" charset="0"/>
              <a:buChar char="•"/>
              <a:defRPr/>
            </a:pPr>
            <a:endParaRPr lang="en-US" sz="3600" dirty="0">
              <a:solidFill>
                <a:prstClr val="black"/>
              </a:solidFill>
            </a:endParaRPr>
          </a:p>
          <a:p>
            <a:pPr marL="571500" indent="-571500" fontAlgn="auto">
              <a:spcAft>
                <a:spcPts val="0"/>
              </a:spcAft>
              <a:buClr>
                <a:srgbClr val="629DD1"/>
              </a:buClr>
              <a:buFont typeface="Arial" panose="020B0604020202020204" pitchFamily="34" charset="0"/>
              <a:buChar char="•"/>
              <a:defRPr/>
            </a:pPr>
            <a:endParaRPr lang="en-US" sz="3600" dirty="0" smtClean="0">
              <a:solidFill>
                <a:prstClr val="black"/>
              </a:solidFill>
            </a:endParaRPr>
          </a:p>
          <a:p>
            <a:pPr marL="0" indent="0" fontAlgn="auto">
              <a:spcAft>
                <a:spcPts val="0"/>
              </a:spcAft>
              <a:buFont typeface="Arial" panose="020B0604020202020204" pitchFamily="34" charset="0"/>
              <a:buNone/>
              <a:defRPr/>
            </a:pPr>
            <a:endParaRPr lang="en-US" sz="3600" b="1" i="1" dirty="0">
              <a:solidFill>
                <a:srgbClr val="0000FF"/>
              </a:solidFill>
            </a:endParaRPr>
          </a:p>
          <a:p>
            <a:pPr marL="0" indent="0" fontAlgn="auto">
              <a:spcAft>
                <a:spcPts val="0"/>
              </a:spcAft>
              <a:buFont typeface="Arial" panose="020B0604020202020204" pitchFamily="34" charset="0"/>
              <a:buNone/>
              <a:defRPr/>
            </a:pPr>
            <a:endParaRPr lang="en-US" sz="3600" b="1" i="1" dirty="0">
              <a:solidFill>
                <a:srgbClr val="0000FF"/>
              </a:solidFill>
            </a:endParaRPr>
          </a:p>
          <a:p>
            <a:pPr marL="0" indent="0" fontAlgn="auto">
              <a:spcAft>
                <a:spcPts val="0"/>
              </a:spcAft>
              <a:buFont typeface="Arial" panose="020B0604020202020204" pitchFamily="34" charset="0"/>
              <a:buNone/>
              <a:defRPr/>
            </a:pPr>
            <a:endParaRPr lang="en-US" sz="3600" b="1" i="1" dirty="0" smtClean="0">
              <a:solidFill>
                <a:srgbClr val="0000FF"/>
              </a:solidFill>
            </a:endParaRPr>
          </a:p>
          <a:p>
            <a:pPr marL="0" indent="0" fontAlgn="auto">
              <a:spcAft>
                <a:spcPts val="0"/>
              </a:spcAft>
              <a:buFont typeface="Arial" panose="020B0604020202020204" pitchFamily="34" charset="0"/>
              <a:buNone/>
              <a:defRPr/>
            </a:pPr>
            <a:endParaRPr lang="en-US" sz="3600" b="1" i="1"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circle(in)">
                                      <p:cBhvr>
                                        <p:cTn id="49"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702454" y="414068"/>
            <a:ext cx="10515600" cy="1431985"/>
          </a:xfrm>
        </p:spPr>
        <p:txBody>
          <a:bodyPr/>
          <a:lstStyle/>
          <a:p>
            <a:r>
              <a:rPr lang="en-US" altLang="en-US" sz="4400" b="1" dirty="0" smtClean="0"/>
              <a:t>Confined Spaces at Skidmore  </a:t>
            </a:r>
            <a:br>
              <a:rPr lang="en-US" altLang="en-US" sz="4400" b="1" dirty="0" smtClean="0"/>
            </a:br>
            <a:endParaRPr lang="en-US" altLang="en-US" sz="4400" b="1" dirty="0" smtClean="0"/>
          </a:p>
        </p:txBody>
      </p:sp>
      <p:sp>
        <p:nvSpPr>
          <p:cNvPr id="48131" name="Content Placeholder 1"/>
          <p:cNvSpPr>
            <a:spLocks noGrp="1"/>
          </p:cNvSpPr>
          <p:nvPr>
            <p:ph type="body" idx="1"/>
          </p:nvPr>
        </p:nvSpPr>
        <p:spPr>
          <a:xfrm>
            <a:off x="633442" y="1466493"/>
            <a:ext cx="10515600" cy="4710020"/>
          </a:xfrm>
        </p:spPr>
        <p:txBody>
          <a:bodyPr/>
          <a:lstStyle/>
          <a:p>
            <a:pPr marL="114300" indent="0">
              <a:buClr>
                <a:srgbClr val="629DD1"/>
              </a:buClr>
              <a:buFont typeface="Arial" panose="020B0604020202020204" pitchFamily="34" charset="0"/>
              <a:buNone/>
            </a:pPr>
            <a:r>
              <a:rPr lang="en-US" altLang="en-US" sz="3600" b="1" i="1" dirty="0" smtClean="0">
                <a:solidFill>
                  <a:srgbClr val="0000FF"/>
                </a:solidFill>
                <a:latin typeface="Cambria" panose="02040503050406030204" pitchFamily="18" charset="0"/>
              </a:rPr>
              <a:t>What should we do to keep ourselves safe?</a:t>
            </a:r>
          </a:p>
          <a:p>
            <a:pPr marL="114300" indent="0">
              <a:buClr>
                <a:srgbClr val="629DD1"/>
              </a:buClr>
              <a:buFont typeface="Arial" panose="020B0604020202020204" pitchFamily="34" charset="0"/>
              <a:buNone/>
            </a:pPr>
            <a:endParaRPr lang="en-US" altLang="en-US" b="1" i="1" dirty="0" smtClean="0">
              <a:solidFill>
                <a:srgbClr val="0000FF"/>
              </a:solidFill>
            </a:endParaRPr>
          </a:p>
          <a:p>
            <a:pPr marL="347663" lvl="1">
              <a:buClr>
                <a:srgbClr val="297FD5"/>
              </a:buClr>
            </a:pPr>
            <a:r>
              <a:rPr lang="en-US" altLang="en-US" sz="2800" u="sng" dirty="0" smtClean="0">
                <a:solidFill>
                  <a:srgbClr val="FF0000"/>
                </a:solidFill>
              </a:rPr>
              <a:t>Be aware</a:t>
            </a:r>
            <a:r>
              <a:rPr lang="en-US" altLang="en-US" sz="2800" dirty="0" smtClean="0">
                <a:solidFill>
                  <a:srgbClr val="FF0000"/>
                </a:solidFill>
              </a:rPr>
              <a:t> of potential hazards</a:t>
            </a:r>
          </a:p>
          <a:p>
            <a:pPr marL="347663" lvl="1">
              <a:buClr>
                <a:srgbClr val="297FD5"/>
              </a:buClr>
            </a:pPr>
            <a:r>
              <a:rPr lang="en-US" altLang="en-US" sz="2800" u="sng" dirty="0" smtClean="0">
                <a:solidFill>
                  <a:srgbClr val="FF0000"/>
                </a:solidFill>
              </a:rPr>
              <a:t>Training</a:t>
            </a:r>
          </a:p>
          <a:p>
            <a:pPr marL="347663" lvl="1">
              <a:buClr>
                <a:srgbClr val="297FD5"/>
              </a:buClr>
            </a:pPr>
            <a:r>
              <a:rPr lang="en-US" altLang="en-US" sz="2800" u="sng" dirty="0" smtClean="0">
                <a:solidFill>
                  <a:srgbClr val="FF0000"/>
                </a:solidFill>
              </a:rPr>
              <a:t>Preparation for the job</a:t>
            </a:r>
          </a:p>
          <a:p>
            <a:pPr marL="347663" lvl="1">
              <a:buClr>
                <a:srgbClr val="297FD5"/>
              </a:buClr>
            </a:pPr>
            <a:r>
              <a:rPr lang="en-US" altLang="en-US" sz="2800" u="sng" dirty="0" smtClean="0">
                <a:solidFill>
                  <a:srgbClr val="FF0000"/>
                </a:solidFill>
              </a:rPr>
              <a:t>Use the correct equipment</a:t>
            </a:r>
          </a:p>
          <a:p>
            <a:pPr marL="347663" lvl="1">
              <a:buClr>
                <a:srgbClr val="297FD5"/>
              </a:buClr>
            </a:pPr>
            <a:r>
              <a:rPr lang="en-US" altLang="en-US" sz="2800" u="sng" dirty="0" smtClean="0">
                <a:solidFill>
                  <a:srgbClr val="FF0000"/>
                </a:solidFill>
              </a:rPr>
              <a:t>Monitor potential dangerous atmospheres</a:t>
            </a:r>
          </a:p>
          <a:p>
            <a:pPr marL="347663" lvl="1">
              <a:buClr>
                <a:srgbClr val="297FD5"/>
              </a:buClr>
            </a:pPr>
            <a:r>
              <a:rPr lang="en-US" altLang="en-US" sz="2800" b="1" i="1" dirty="0" smtClean="0">
                <a:solidFill>
                  <a:srgbClr val="FF0000"/>
                </a:solidFill>
              </a:rPr>
              <a:t>Do not enter confined spaces without proper training, preparation, equipment, authorization and supervision.  </a:t>
            </a:r>
          </a:p>
          <a:p>
            <a:pPr marL="114300" indent="0">
              <a:buClr>
                <a:srgbClr val="629DD1"/>
              </a:buClr>
              <a:buFont typeface="Arial" panose="020B0604020202020204" pitchFamily="34" charset="0"/>
              <a:buNone/>
            </a:pPr>
            <a:endParaRPr lang="en-US" altLang="en-US" sz="3600" b="1" i="1" dirty="0" smtClean="0">
              <a:solidFill>
                <a:srgbClr val="0000FF"/>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831850" y="1138687"/>
            <a:ext cx="6716263" cy="5822830"/>
          </a:xfrm>
        </p:spPr>
        <p:txBody>
          <a:bodyPr/>
          <a:lstStyle/>
          <a:p>
            <a:r>
              <a:rPr lang="en-US" sz="1800" b="1" cap="all" dirty="0">
                <a:solidFill>
                  <a:schemeClr val="tx1"/>
                </a:solidFill>
              </a:rPr>
              <a:t>Table of Contents</a:t>
            </a:r>
            <a:endParaRPr lang="en-US" sz="1800" cap="all" dirty="0">
              <a:solidFill>
                <a:schemeClr val="tx1"/>
              </a:solidFill>
            </a:endParaRPr>
          </a:p>
          <a:p>
            <a:r>
              <a:rPr lang="en-US" sz="1800" u="sng" cap="all" dirty="0" smtClean="0">
                <a:solidFill>
                  <a:schemeClr val="tx1"/>
                </a:solidFill>
              </a:rPr>
              <a:t>Personnel Responsibilities</a:t>
            </a:r>
            <a:r>
              <a:rPr lang="en-US" sz="1800" dirty="0">
                <a:solidFill>
                  <a:schemeClr val="tx1"/>
                </a:solidFill>
              </a:rPr>
              <a:t>			</a:t>
            </a:r>
          </a:p>
          <a:p>
            <a:r>
              <a:rPr lang="en-US" sz="1800" u="sng" cap="all" dirty="0">
                <a:solidFill>
                  <a:schemeClr val="tx1"/>
                </a:solidFill>
              </a:rPr>
              <a:t>Confined Space Inventory and Hazard </a:t>
            </a:r>
            <a:r>
              <a:rPr lang="en-US" sz="1800" u="sng" cap="all" dirty="0" smtClean="0">
                <a:solidFill>
                  <a:schemeClr val="tx1"/>
                </a:solidFill>
              </a:rPr>
              <a:t>Assessment</a:t>
            </a:r>
            <a:endParaRPr lang="en-US" sz="1800" dirty="0">
              <a:solidFill>
                <a:schemeClr val="tx1"/>
              </a:solidFill>
            </a:endParaRPr>
          </a:p>
          <a:p>
            <a:r>
              <a:rPr lang="en-US" sz="1800" u="sng" cap="all" dirty="0">
                <a:solidFill>
                  <a:schemeClr val="tx1"/>
                </a:solidFill>
              </a:rPr>
              <a:t>Training </a:t>
            </a:r>
            <a:r>
              <a:rPr lang="en-US" sz="1800" u="sng" cap="all" dirty="0" smtClean="0">
                <a:solidFill>
                  <a:schemeClr val="tx1"/>
                </a:solidFill>
              </a:rPr>
              <a:t>Plan</a:t>
            </a:r>
          </a:p>
          <a:p>
            <a:r>
              <a:rPr lang="en-US" sz="1800" u="sng" cap="all" dirty="0" smtClean="0">
                <a:solidFill>
                  <a:schemeClr val="tx1"/>
                </a:solidFill>
              </a:rPr>
              <a:t>Entry Procedures</a:t>
            </a:r>
            <a:endParaRPr lang="en-US" sz="1800" dirty="0">
              <a:solidFill>
                <a:schemeClr val="tx1"/>
              </a:solidFill>
            </a:endParaRPr>
          </a:p>
          <a:p>
            <a:r>
              <a:rPr lang="en-US" sz="1800" u="sng" cap="all" dirty="0">
                <a:solidFill>
                  <a:schemeClr val="tx1"/>
                </a:solidFill>
              </a:rPr>
              <a:t>Non-Permit </a:t>
            </a:r>
            <a:r>
              <a:rPr lang="en-US" sz="1800" u="sng" cap="all" dirty="0" smtClean="0">
                <a:solidFill>
                  <a:schemeClr val="tx1"/>
                </a:solidFill>
              </a:rPr>
              <a:t>Entry</a:t>
            </a:r>
            <a:endParaRPr lang="en-US" sz="1800" dirty="0">
              <a:solidFill>
                <a:schemeClr val="tx1"/>
              </a:solidFill>
            </a:endParaRPr>
          </a:p>
          <a:p>
            <a:r>
              <a:rPr lang="en-US" sz="1800" u="sng" cap="all" dirty="0" smtClean="0">
                <a:solidFill>
                  <a:schemeClr val="tx1"/>
                </a:solidFill>
              </a:rPr>
              <a:t>Alternate </a:t>
            </a:r>
            <a:r>
              <a:rPr lang="en-US" sz="1800" u="sng" cap="all" dirty="0">
                <a:solidFill>
                  <a:schemeClr val="tx1"/>
                </a:solidFill>
              </a:rPr>
              <a:t>Procedure </a:t>
            </a:r>
            <a:r>
              <a:rPr lang="en-US" sz="1800" u="sng" cap="all" dirty="0" smtClean="0">
                <a:solidFill>
                  <a:schemeClr val="tx1"/>
                </a:solidFill>
              </a:rPr>
              <a:t>Entry</a:t>
            </a:r>
            <a:endParaRPr lang="en-US" sz="1800" dirty="0">
              <a:solidFill>
                <a:schemeClr val="tx1"/>
              </a:solidFill>
            </a:endParaRPr>
          </a:p>
          <a:p>
            <a:r>
              <a:rPr lang="en-US" sz="1800" u="sng" cap="all" dirty="0" smtClean="0">
                <a:solidFill>
                  <a:schemeClr val="tx1"/>
                </a:solidFill>
              </a:rPr>
              <a:t>Permit </a:t>
            </a:r>
            <a:r>
              <a:rPr lang="en-US" sz="1800" u="sng" cap="all" dirty="0">
                <a:solidFill>
                  <a:schemeClr val="tx1"/>
                </a:solidFill>
              </a:rPr>
              <a:t>Required Confined Space </a:t>
            </a:r>
            <a:r>
              <a:rPr lang="en-US" sz="1800" u="sng" cap="all" dirty="0" smtClean="0">
                <a:solidFill>
                  <a:schemeClr val="tx1"/>
                </a:solidFill>
              </a:rPr>
              <a:t>Entry</a:t>
            </a:r>
            <a:endParaRPr lang="en-US" sz="1800" dirty="0">
              <a:solidFill>
                <a:schemeClr val="tx1"/>
              </a:solidFill>
            </a:endParaRPr>
          </a:p>
          <a:p>
            <a:r>
              <a:rPr lang="en-US" sz="1800" u="sng" cap="all" dirty="0" smtClean="0">
                <a:solidFill>
                  <a:schemeClr val="tx1"/>
                </a:solidFill>
              </a:rPr>
              <a:t>Confined </a:t>
            </a:r>
            <a:r>
              <a:rPr lang="en-US" sz="1800" u="sng" cap="all" dirty="0">
                <a:solidFill>
                  <a:schemeClr val="tx1"/>
                </a:solidFill>
              </a:rPr>
              <a:t>Space Rescue </a:t>
            </a:r>
            <a:r>
              <a:rPr lang="en-US" sz="1800" u="sng" cap="all" dirty="0" smtClean="0">
                <a:solidFill>
                  <a:schemeClr val="tx1"/>
                </a:solidFill>
              </a:rPr>
              <a:t>Team</a:t>
            </a:r>
            <a:endParaRPr lang="en-US" sz="1800" dirty="0">
              <a:solidFill>
                <a:schemeClr val="tx1"/>
              </a:solidFill>
            </a:endParaRPr>
          </a:p>
          <a:p>
            <a:r>
              <a:rPr lang="en-US" sz="1800" u="sng" cap="all" dirty="0">
                <a:solidFill>
                  <a:schemeClr val="tx1"/>
                </a:solidFill>
              </a:rPr>
              <a:t>Emergencies	</a:t>
            </a:r>
            <a:endParaRPr lang="en-US" sz="1800" u="sng" cap="all" dirty="0" smtClean="0">
              <a:solidFill>
                <a:schemeClr val="tx1"/>
              </a:solidFill>
            </a:endParaRPr>
          </a:p>
          <a:p>
            <a:r>
              <a:rPr lang="en-US" sz="1800" u="sng" cap="all" dirty="0" smtClean="0">
                <a:solidFill>
                  <a:schemeClr val="tx1"/>
                </a:solidFill>
              </a:rPr>
              <a:t>Confined </a:t>
            </a:r>
            <a:r>
              <a:rPr lang="en-US" sz="1800" u="sng" cap="all" dirty="0">
                <a:solidFill>
                  <a:schemeClr val="tx1"/>
                </a:solidFill>
              </a:rPr>
              <a:t>Space Entry </a:t>
            </a:r>
            <a:r>
              <a:rPr lang="en-US" sz="1800" u="sng" cap="all" dirty="0" smtClean="0">
                <a:solidFill>
                  <a:schemeClr val="tx1"/>
                </a:solidFill>
              </a:rPr>
              <a:t>Equipment</a:t>
            </a:r>
            <a:endParaRPr lang="en-US" sz="1800" dirty="0">
              <a:solidFill>
                <a:schemeClr val="tx1"/>
              </a:solidFill>
            </a:endParaRPr>
          </a:p>
          <a:p>
            <a:r>
              <a:rPr lang="en-US" sz="1800" u="sng" cap="all" dirty="0">
                <a:solidFill>
                  <a:schemeClr val="tx1"/>
                </a:solidFill>
              </a:rPr>
              <a:t>Duties: Authorized </a:t>
            </a:r>
            <a:r>
              <a:rPr lang="en-US" sz="1800" u="sng" cap="all" dirty="0" smtClean="0">
                <a:solidFill>
                  <a:schemeClr val="tx1"/>
                </a:solidFill>
              </a:rPr>
              <a:t>Entrants</a:t>
            </a:r>
            <a:endParaRPr lang="en-US" sz="1800" dirty="0">
              <a:solidFill>
                <a:schemeClr val="tx1"/>
              </a:solidFill>
            </a:endParaRPr>
          </a:p>
          <a:p>
            <a:r>
              <a:rPr lang="en-US" sz="1800" u="sng" cap="all" dirty="0">
                <a:solidFill>
                  <a:schemeClr val="tx1"/>
                </a:solidFill>
              </a:rPr>
              <a:t>Duties: </a:t>
            </a:r>
            <a:r>
              <a:rPr lang="en-US" sz="1800" u="sng" cap="all" dirty="0" smtClean="0">
                <a:solidFill>
                  <a:schemeClr val="tx1"/>
                </a:solidFill>
              </a:rPr>
              <a:t>Attendants</a:t>
            </a:r>
            <a:endParaRPr lang="en-US" sz="1800" dirty="0">
              <a:solidFill>
                <a:schemeClr val="tx1"/>
              </a:solidFill>
            </a:endParaRPr>
          </a:p>
          <a:p>
            <a:r>
              <a:rPr lang="en-US" sz="1800" u="sng" cap="all" dirty="0">
                <a:solidFill>
                  <a:schemeClr val="tx1"/>
                </a:solidFill>
              </a:rPr>
              <a:t>Duties: Entry </a:t>
            </a:r>
            <a:r>
              <a:rPr lang="en-US" sz="1800" u="sng" cap="all" dirty="0" smtClean="0">
                <a:solidFill>
                  <a:schemeClr val="tx1"/>
                </a:solidFill>
              </a:rPr>
              <a:t>Supervisors</a:t>
            </a:r>
            <a:endParaRPr lang="en-US" sz="1800" dirty="0">
              <a:solidFill>
                <a:schemeClr val="tx1"/>
              </a:solidFill>
            </a:endParaRPr>
          </a:p>
          <a:p>
            <a:r>
              <a:rPr lang="en-US" sz="1800" u="sng" cap="all" dirty="0" smtClean="0">
                <a:solidFill>
                  <a:schemeClr val="tx1"/>
                </a:solidFill>
              </a:rPr>
              <a:t>Skidmore </a:t>
            </a:r>
            <a:r>
              <a:rPr lang="en-US" sz="1800" u="sng" cap="all" dirty="0">
                <a:solidFill>
                  <a:schemeClr val="tx1"/>
                </a:solidFill>
              </a:rPr>
              <a:t>colleges confined space inventory</a:t>
            </a:r>
            <a:endParaRPr lang="en-US" sz="1800" dirty="0">
              <a:solidFill>
                <a:schemeClr val="tx1"/>
              </a:solidFill>
            </a:endParaRPr>
          </a:p>
          <a:p>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41332">
            <a:off x="6199447" y="1771139"/>
            <a:ext cx="4595669" cy="4977597"/>
          </a:xfrm>
          <a:prstGeom prst="rect">
            <a:avLst/>
          </a:prstGeom>
        </p:spPr>
      </p:pic>
    </p:spTree>
    <p:extLst>
      <p:ext uri="{BB962C8B-B14F-4D97-AF65-F5344CB8AC3E}">
        <p14:creationId xmlns:p14="http://schemas.microsoft.com/office/powerpoint/2010/main" val="1049629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831850" y="207034"/>
            <a:ext cx="10515600" cy="810883"/>
          </a:xfrm>
        </p:spPr>
        <p:txBody>
          <a:bodyPr/>
          <a:lstStyle/>
          <a:p>
            <a:r>
              <a:rPr lang="en-US" altLang="en-US" sz="4800" b="1" dirty="0" smtClean="0"/>
              <a:t>Skidmore Confined Space Program</a:t>
            </a:r>
          </a:p>
        </p:txBody>
      </p:sp>
      <p:sp>
        <p:nvSpPr>
          <p:cNvPr id="3" name="Content Placeholder 2"/>
          <p:cNvSpPr>
            <a:spLocks noGrp="1"/>
          </p:cNvSpPr>
          <p:nvPr>
            <p:ph type="body" idx="1"/>
          </p:nvPr>
        </p:nvSpPr>
        <p:spPr>
          <a:xfrm>
            <a:off x="771465" y="1104391"/>
            <a:ext cx="10515600" cy="491495"/>
          </a:xfrm>
        </p:spPr>
        <p:txBody>
          <a:bodyPr rtlCol="0">
            <a:normAutofit/>
          </a:bodyPr>
          <a:lstStyle/>
          <a:p>
            <a:pPr marL="454025" lvl="1" indent="-342900" fontAlgn="auto">
              <a:spcAft>
                <a:spcPts val="0"/>
              </a:spcAft>
              <a:defRPr/>
            </a:pPr>
            <a:r>
              <a:rPr lang="en-US" sz="2800" b="1" dirty="0" smtClean="0"/>
              <a:t>Inventory of confined spaces </a:t>
            </a:r>
            <a:r>
              <a:rPr lang="en-US" sz="2800" dirty="0" smtClean="0"/>
              <a:t>(by location)</a:t>
            </a:r>
          </a:p>
          <a:p>
            <a:pPr marL="111125" lvl="1" indent="0" fontAlgn="auto">
              <a:spcAft>
                <a:spcPts val="0"/>
              </a:spcAft>
              <a:buFont typeface="Arial" panose="020B0604020202020204" pitchFamily="34" charset="0"/>
              <a:buNone/>
              <a:defRPr/>
            </a:pPr>
            <a:endParaRPr lang="en-US" sz="2800" b="1" i="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43" y="1570898"/>
            <a:ext cx="6537385" cy="528710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95419" y="1871932"/>
            <a:ext cx="11322770" cy="4986068"/>
          </a:xfrm>
        </p:spPr>
        <p:txBody>
          <a:bodyPr/>
          <a:lstStyle/>
          <a:p>
            <a:r>
              <a:rPr lang="en-US" sz="3200" dirty="0" smtClean="0">
                <a:solidFill>
                  <a:schemeClr val="tx1"/>
                </a:solidFill>
              </a:rPr>
              <a:t>There are three kinds of confined space entries at Skidmore College</a:t>
            </a:r>
          </a:p>
          <a:p>
            <a:pPr marL="1257300" lvl="2" indent="-342900">
              <a:buFont typeface="Arial" panose="020B0604020202020204" pitchFamily="34" charset="0"/>
              <a:buAutoNum type="arabicPeriod"/>
            </a:pPr>
            <a:r>
              <a:rPr lang="en-US" sz="3200" dirty="0">
                <a:solidFill>
                  <a:schemeClr val="tx1"/>
                </a:solidFill>
              </a:rPr>
              <a:t>Non-permit entry</a:t>
            </a:r>
          </a:p>
          <a:p>
            <a:pPr marL="1257300" lvl="2" indent="-342900">
              <a:buFont typeface="Arial" panose="020B0604020202020204" pitchFamily="34" charset="0"/>
              <a:buAutoNum type="arabicPeriod"/>
            </a:pPr>
            <a:r>
              <a:rPr lang="en-US" sz="3200" dirty="0">
                <a:solidFill>
                  <a:schemeClr val="tx1"/>
                </a:solidFill>
              </a:rPr>
              <a:t>Permit Required entry</a:t>
            </a:r>
          </a:p>
          <a:p>
            <a:pPr marL="1257300" lvl="2" indent="-342900">
              <a:buFont typeface="Arial" panose="020B0604020202020204" pitchFamily="34" charset="0"/>
              <a:buAutoNum type="arabicPeriod"/>
            </a:pPr>
            <a:r>
              <a:rPr lang="en-US" sz="3200" dirty="0" smtClean="0">
                <a:solidFill>
                  <a:schemeClr val="tx1"/>
                </a:solidFill>
              </a:rPr>
              <a:t>Alternate </a:t>
            </a:r>
            <a:r>
              <a:rPr lang="en-US" sz="3200" dirty="0">
                <a:solidFill>
                  <a:schemeClr val="tx1"/>
                </a:solidFill>
              </a:rPr>
              <a:t>Procedure </a:t>
            </a:r>
            <a:r>
              <a:rPr lang="en-US" sz="3200" dirty="0" smtClean="0">
                <a:solidFill>
                  <a:schemeClr val="tx1"/>
                </a:solidFill>
              </a:rPr>
              <a:t>entry</a:t>
            </a:r>
            <a:endParaRPr lang="en-US" sz="3200" dirty="0">
              <a:solidFill>
                <a:schemeClr val="tx1"/>
              </a:solidFill>
            </a:endParaRPr>
          </a:p>
        </p:txBody>
      </p:sp>
    </p:spTree>
    <p:extLst>
      <p:ext uri="{BB962C8B-B14F-4D97-AF65-F5344CB8AC3E}">
        <p14:creationId xmlns:p14="http://schemas.microsoft.com/office/powerpoint/2010/main" val="167176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95419" y="1035170"/>
            <a:ext cx="11322770" cy="5822830"/>
          </a:xfrm>
        </p:spPr>
        <p:txBody>
          <a:bodyPr/>
          <a:lstStyle/>
          <a:p>
            <a:r>
              <a:rPr lang="en-US" b="1" u="sng" cap="all" dirty="0" smtClean="0">
                <a:solidFill>
                  <a:schemeClr val="tx1"/>
                </a:solidFill>
              </a:rPr>
              <a:t>Training:</a:t>
            </a:r>
            <a:endParaRPr lang="en-US" dirty="0">
              <a:solidFill>
                <a:schemeClr val="tx1"/>
              </a:solidFill>
            </a:endParaRPr>
          </a:p>
          <a:p>
            <a:pPr algn="ctr"/>
            <a:r>
              <a:rPr lang="en-US" b="1" dirty="0" smtClean="0">
                <a:solidFill>
                  <a:schemeClr val="tx1"/>
                </a:solidFill>
              </a:rPr>
              <a:t>“Skidmore employees or contractors may not enter a Skidmore confined space, unless they have received </a:t>
            </a:r>
            <a:r>
              <a:rPr lang="en-US" b="1" dirty="0">
                <a:solidFill>
                  <a:schemeClr val="tx1"/>
                </a:solidFill>
              </a:rPr>
              <a:t>confined space entry safety training</a:t>
            </a:r>
            <a:r>
              <a:rPr lang="en-US" b="1" dirty="0" smtClean="0">
                <a:solidFill>
                  <a:schemeClr val="tx1"/>
                </a:solidFill>
              </a:rPr>
              <a:t>.“</a:t>
            </a:r>
          </a:p>
          <a:p>
            <a:r>
              <a:rPr lang="en-US" dirty="0" smtClean="0">
                <a:solidFill>
                  <a:schemeClr val="tx1"/>
                </a:solidFill>
              </a:rPr>
              <a:t>Those who have not received </a:t>
            </a:r>
            <a:r>
              <a:rPr lang="en-US" dirty="0">
                <a:solidFill>
                  <a:schemeClr val="tx1"/>
                </a:solidFill>
              </a:rPr>
              <a:t>the training </a:t>
            </a:r>
            <a:r>
              <a:rPr lang="en-US" dirty="0" smtClean="0">
                <a:solidFill>
                  <a:schemeClr val="tx1"/>
                </a:solidFill>
              </a:rPr>
              <a:t>must not: </a:t>
            </a:r>
          </a:p>
          <a:p>
            <a:pPr marL="342900" indent="-342900">
              <a:buFont typeface="Arial" panose="020B0604020202020204" pitchFamily="34" charset="0"/>
              <a:buChar char="•"/>
            </a:pPr>
            <a:r>
              <a:rPr lang="en-US" dirty="0" smtClean="0">
                <a:solidFill>
                  <a:schemeClr val="tx1"/>
                </a:solidFill>
              </a:rPr>
              <a:t>perform </a:t>
            </a:r>
            <a:r>
              <a:rPr lang="en-US" dirty="0">
                <a:solidFill>
                  <a:schemeClr val="tx1"/>
                </a:solidFill>
              </a:rPr>
              <a:t>confined space related </a:t>
            </a:r>
            <a:r>
              <a:rPr lang="en-US" dirty="0" smtClean="0">
                <a:solidFill>
                  <a:schemeClr val="tx1"/>
                </a:solidFill>
              </a:rPr>
              <a:t>work</a:t>
            </a:r>
          </a:p>
          <a:p>
            <a:pPr marL="342900" indent="-342900">
              <a:buFont typeface="Arial" panose="020B0604020202020204" pitchFamily="34" charset="0"/>
              <a:buChar char="•"/>
            </a:pPr>
            <a:r>
              <a:rPr lang="en-US" dirty="0" smtClean="0">
                <a:solidFill>
                  <a:schemeClr val="tx1"/>
                </a:solidFill>
              </a:rPr>
              <a:t>act </a:t>
            </a:r>
            <a:r>
              <a:rPr lang="en-US" dirty="0">
                <a:solidFill>
                  <a:schemeClr val="tx1"/>
                </a:solidFill>
              </a:rPr>
              <a:t>as a confined space entrant, attendant or entry supervisor. </a:t>
            </a:r>
          </a:p>
          <a:p>
            <a:endParaRPr lang="en-US" sz="1800" dirty="0">
              <a:solidFill>
                <a:schemeClr val="tx1"/>
              </a:solidFill>
            </a:endParaRPr>
          </a:p>
        </p:txBody>
      </p:sp>
      <p:pic>
        <p:nvPicPr>
          <p:cNvPr id="1026" name="Picture 2" descr="Image result for confined space training cla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290" y="3678119"/>
            <a:ext cx="4644400" cy="305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46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1379047" y="1175711"/>
            <a:ext cx="8826001" cy="1550234"/>
          </a:xfrm>
        </p:spPr>
        <p:txBody>
          <a:bodyPr/>
          <a:lstStyle/>
          <a:p>
            <a:r>
              <a:rPr lang="en-US" b="1" u="sng" cap="all" dirty="0" smtClean="0">
                <a:solidFill>
                  <a:schemeClr val="tx1"/>
                </a:solidFill>
              </a:rPr>
              <a:t>Entry procedures:</a:t>
            </a:r>
            <a:endParaRPr lang="en-US" dirty="0">
              <a:solidFill>
                <a:schemeClr val="tx1"/>
              </a:solidFill>
            </a:endParaRPr>
          </a:p>
          <a:p>
            <a:r>
              <a:rPr lang="en-US" dirty="0" smtClean="0">
                <a:solidFill>
                  <a:schemeClr val="tx1"/>
                </a:solidFill>
              </a:rPr>
              <a:t>Determine </a:t>
            </a:r>
            <a:r>
              <a:rPr lang="en-US" dirty="0">
                <a:solidFill>
                  <a:schemeClr val="tx1"/>
                </a:solidFill>
              </a:rPr>
              <a:t>confined space </a:t>
            </a:r>
            <a:r>
              <a:rPr lang="en-US" dirty="0" smtClean="0">
                <a:solidFill>
                  <a:schemeClr val="tx1"/>
                </a:solidFill>
              </a:rPr>
              <a:t>classifications  by referencing the Confined </a:t>
            </a:r>
            <a:r>
              <a:rPr lang="en-US" dirty="0">
                <a:solidFill>
                  <a:schemeClr val="tx1"/>
                </a:solidFill>
              </a:rPr>
              <a:t>Space </a:t>
            </a:r>
            <a:r>
              <a:rPr lang="en-US" dirty="0" smtClean="0">
                <a:solidFill>
                  <a:schemeClr val="tx1"/>
                </a:solidFill>
              </a:rPr>
              <a:t>Inventory</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If space is</a:t>
            </a:r>
            <a:r>
              <a:rPr lang="en-US" b="1" dirty="0" smtClean="0">
                <a:solidFill>
                  <a:schemeClr val="tx1"/>
                </a:solidFill>
              </a:rPr>
              <a:t> Permit or Alternate Procedure, notify your supervisor.</a:t>
            </a:r>
          </a:p>
          <a:p>
            <a:endParaRPr lang="en-US" b="1" dirty="0" smtClean="0">
              <a:solidFill>
                <a:schemeClr val="tx1"/>
              </a:solidFill>
            </a:endParaRPr>
          </a:p>
          <a:p>
            <a:endParaRPr lang="en-US" sz="1800" dirty="0">
              <a:solidFill>
                <a:schemeClr val="tx1"/>
              </a:solidFill>
            </a:endParaRPr>
          </a:p>
        </p:txBody>
      </p:sp>
      <p:pic>
        <p:nvPicPr>
          <p:cNvPr id="2050" name="Picture 2" descr="Confined space trai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528" y="2820838"/>
            <a:ext cx="3862593" cy="38178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047" y="2820838"/>
            <a:ext cx="5222722" cy="4037162"/>
          </a:xfrm>
          <a:prstGeom prst="rect">
            <a:avLst/>
          </a:prstGeom>
        </p:spPr>
      </p:pic>
    </p:spTree>
    <p:extLst>
      <p:ext uri="{BB962C8B-B14F-4D97-AF65-F5344CB8AC3E}">
        <p14:creationId xmlns:p14="http://schemas.microsoft.com/office/powerpoint/2010/main" val="4291255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613991" y="1818466"/>
            <a:ext cx="3395095" cy="4986068"/>
          </a:xfrm>
        </p:spPr>
        <p:txBody>
          <a:bodyPr/>
          <a:lstStyle/>
          <a:p>
            <a:pPr algn="ctr"/>
            <a:r>
              <a:rPr lang="en-US" sz="3200" b="1" dirty="0" smtClean="0">
                <a:solidFill>
                  <a:schemeClr val="tx1"/>
                </a:solidFill>
              </a:rPr>
              <a:t>Non-permit entry</a:t>
            </a:r>
          </a:p>
          <a:p>
            <a:endParaRPr lang="en-US" b="1" dirty="0" smtClean="0">
              <a:solidFill>
                <a:schemeClr val="tx1"/>
              </a:solidFill>
            </a:endParaRPr>
          </a:p>
          <a:p>
            <a:pPr marL="342900" indent="-342900">
              <a:buFont typeface="Arial" panose="020B0604020202020204" pitchFamily="34" charset="0"/>
              <a:buChar char="•"/>
            </a:pPr>
            <a:r>
              <a:rPr lang="en-US" b="1" dirty="0" smtClean="0">
                <a:solidFill>
                  <a:schemeClr val="tx1"/>
                </a:solidFill>
              </a:rPr>
              <a:t>The majority of confined spaces on campus.</a:t>
            </a:r>
          </a:p>
          <a:p>
            <a:pPr marL="342900" indent="-342900">
              <a:buFont typeface="Arial" panose="020B0604020202020204" pitchFamily="34" charset="0"/>
              <a:buChar char="•"/>
            </a:pPr>
            <a:r>
              <a:rPr lang="en-US" b="1" dirty="0" smtClean="0">
                <a:solidFill>
                  <a:schemeClr val="tx1"/>
                </a:solidFill>
              </a:rPr>
              <a:t>Where there are no hazards present.</a:t>
            </a:r>
          </a:p>
          <a:p>
            <a:endParaRPr lang="en-US" b="1" dirty="0" smtClean="0">
              <a:solidFill>
                <a:schemeClr val="tx1"/>
              </a:solidFill>
            </a:endParaRPr>
          </a:p>
          <a:p>
            <a:pPr lvl="2"/>
            <a:endParaRPr lang="en-US" sz="2400" b="1" dirty="0">
              <a:solidFill>
                <a:schemeClr val="tx1"/>
              </a:solidFill>
            </a:endParaRPr>
          </a:p>
          <a:p>
            <a:pPr lvl="2"/>
            <a:endParaRPr lang="en-US" sz="2400" b="1" dirty="0" smtClean="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9086" y="1078302"/>
            <a:ext cx="8182914" cy="6323162"/>
          </a:xfrm>
          <a:prstGeom prst="rect">
            <a:avLst/>
          </a:prstGeom>
        </p:spPr>
      </p:pic>
    </p:spTree>
    <p:extLst>
      <p:ext uri="{BB962C8B-B14F-4D97-AF65-F5344CB8AC3E}">
        <p14:creationId xmlns:p14="http://schemas.microsoft.com/office/powerpoint/2010/main" val="4049788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1850" y="415925"/>
            <a:ext cx="10515600" cy="1016209"/>
          </a:xfrm>
        </p:spPr>
        <p:txBody>
          <a:bodyPr/>
          <a:lstStyle/>
          <a:p>
            <a:r>
              <a:rPr lang="en-US" altLang="en-US" b="1" dirty="0" smtClean="0"/>
              <a:t>Objectives	</a:t>
            </a:r>
          </a:p>
        </p:txBody>
      </p:sp>
      <p:sp>
        <p:nvSpPr>
          <p:cNvPr id="14339" name="Content Placeholder 2"/>
          <p:cNvSpPr>
            <a:spLocks noGrp="1"/>
          </p:cNvSpPr>
          <p:nvPr>
            <p:ph type="body" idx="1"/>
          </p:nvPr>
        </p:nvSpPr>
        <p:spPr>
          <a:xfrm>
            <a:off x="555804" y="1432134"/>
            <a:ext cx="10515600" cy="5149759"/>
          </a:xfrm>
        </p:spPr>
        <p:txBody>
          <a:bodyPr/>
          <a:lstStyle/>
          <a:p>
            <a:pPr marL="342900" indent="-342900">
              <a:lnSpc>
                <a:spcPct val="150000"/>
              </a:lnSpc>
              <a:buClr>
                <a:srgbClr val="629DD1"/>
              </a:buClr>
              <a:buFont typeface="Arial" panose="020B0604020202020204" pitchFamily="34" charset="0"/>
              <a:buChar char="•"/>
            </a:pPr>
            <a:r>
              <a:rPr lang="en-US" altLang="en-US" sz="2100" dirty="0" smtClean="0">
                <a:solidFill>
                  <a:schemeClr val="tx1"/>
                </a:solidFill>
                <a:latin typeface="Arial" panose="020B0604020202020204" pitchFamily="34" charset="0"/>
                <a:cs typeface="Arial" panose="020B0604020202020204" pitchFamily="34" charset="0"/>
              </a:rPr>
              <a:t>Recognize various types of confined spaces at Skidmore.</a:t>
            </a:r>
          </a:p>
          <a:p>
            <a:pPr marL="342900" indent="-342900">
              <a:lnSpc>
                <a:spcPct val="150000"/>
              </a:lnSpc>
              <a:buClr>
                <a:srgbClr val="629DD1"/>
              </a:buClr>
              <a:buFont typeface="Arial" panose="020B0604020202020204" pitchFamily="34" charset="0"/>
              <a:buChar char="•"/>
            </a:pPr>
            <a:r>
              <a:rPr lang="en-US" altLang="en-US" sz="2100" dirty="0" smtClean="0">
                <a:solidFill>
                  <a:schemeClr val="tx1"/>
                </a:solidFill>
                <a:latin typeface="Arial" panose="020B0604020202020204" pitchFamily="34" charset="0"/>
                <a:cs typeface="Arial" panose="020B0604020202020204" pitchFamily="34" charset="0"/>
              </a:rPr>
              <a:t>Understand OSHA definition for “confined space”: </a:t>
            </a:r>
          </a:p>
          <a:p>
            <a:pPr marL="800100" lvl="1" indent="-342900">
              <a:lnSpc>
                <a:spcPct val="150000"/>
              </a:lnSpc>
              <a:buClr>
                <a:srgbClr val="629DD1"/>
              </a:buClr>
              <a:buFont typeface="Arial" panose="020B0604020202020204" pitchFamily="34" charset="0"/>
              <a:buChar char="•"/>
            </a:pPr>
            <a:r>
              <a:rPr lang="en-US" altLang="en-US" sz="1700" dirty="0" smtClean="0">
                <a:solidFill>
                  <a:schemeClr val="tx1"/>
                </a:solidFill>
                <a:latin typeface="Arial" panose="020B0604020202020204" pitchFamily="34" charset="0"/>
                <a:cs typeface="Arial" panose="020B0604020202020204" pitchFamily="34" charset="0"/>
              </a:rPr>
              <a:t>Permit-required confined space</a:t>
            </a:r>
            <a:endParaRPr lang="en-US" altLang="en-US" sz="1700" dirty="0">
              <a:solidFill>
                <a:schemeClr val="tx1"/>
              </a:solidFill>
              <a:latin typeface="Arial" panose="020B0604020202020204" pitchFamily="34" charset="0"/>
              <a:cs typeface="Arial" panose="020B0604020202020204" pitchFamily="34" charset="0"/>
            </a:endParaRPr>
          </a:p>
          <a:p>
            <a:pPr marL="800100" lvl="1" indent="-342900">
              <a:lnSpc>
                <a:spcPct val="150000"/>
              </a:lnSpc>
              <a:buClr>
                <a:srgbClr val="629DD1"/>
              </a:buClr>
              <a:buFont typeface="Arial" panose="020B0604020202020204" pitchFamily="34" charset="0"/>
              <a:buChar char="•"/>
            </a:pPr>
            <a:r>
              <a:rPr lang="en-US" altLang="en-US" sz="1700" dirty="0" smtClean="0">
                <a:solidFill>
                  <a:schemeClr val="tx1"/>
                </a:solidFill>
                <a:latin typeface="Arial" panose="020B0604020202020204" pitchFamily="34" charset="0"/>
                <a:cs typeface="Arial" panose="020B0604020202020204" pitchFamily="34" charset="0"/>
              </a:rPr>
              <a:t>Non-permit confined space</a:t>
            </a:r>
          </a:p>
          <a:p>
            <a:pPr marL="800100" lvl="1" indent="-342900">
              <a:lnSpc>
                <a:spcPct val="150000"/>
              </a:lnSpc>
              <a:buClr>
                <a:srgbClr val="629DD1"/>
              </a:buClr>
              <a:buFont typeface="Arial" panose="020B0604020202020204" pitchFamily="34" charset="0"/>
              <a:buChar char="•"/>
            </a:pPr>
            <a:r>
              <a:rPr lang="en-US" altLang="en-US" sz="1700" dirty="0" smtClean="0">
                <a:solidFill>
                  <a:schemeClr val="tx1"/>
                </a:solidFill>
                <a:latin typeface="Arial" panose="020B0604020202020204" pitchFamily="34" charset="0"/>
                <a:cs typeface="Arial" panose="020B0604020202020204" pitchFamily="34" charset="0"/>
              </a:rPr>
              <a:t>Alternate procedure</a:t>
            </a:r>
          </a:p>
          <a:p>
            <a:pPr marL="342900" indent="-342900">
              <a:lnSpc>
                <a:spcPct val="150000"/>
              </a:lnSpc>
              <a:buClr>
                <a:srgbClr val="629DD1"/>
              </a:buClr>
              <a:buFont typeface="Arial" panose="020B0604020202020204" pitchFamily="34" charset="0"/>
              <a:buChar char="•"/>
            </a:pPr>
            <a:r>
              <a:rPr lang="en-US" altLang="en-US" sz="2100" dirty="0" smtClean="0">
                <a:solidFill>
                  <a:schemeClr val="tx1"/>
                </a:solidFill>
                <a:latin typeface="Arial" panose="020B0604020202020204" pitchFamily="34" charset="0"/>
                <a:cs typeface="Arial" panose="020B0604020202020204" pitchFamily="34" charset="0"/>
              </a:rPr>
              <a:t>Recognize life-threatening hazards related to confined space work.</a:t>
            </a:r>
          </a:p>
          <a:p>
            <a:pPr marL="342900" indent="-342900">
              <a:lnSpc>
                <a:spcPct val="150000"/>
              </a:lnSpc>
              <a:buClr>
                <a:srgbClr val="629DD1"/>
              </a:buClr>
              <a:buFont typeface="Arial" panose="020B0604020202020204" pitchFamily="34" charset="0"/>
              <a:buChar char="•"/>
            </a:pPr>
            <a:r>
              <a:rPr lang="en-US" altLang="en-US" sz="2100" dirty="0" smtClean="0">
                <a:solidFill>
                  <a:schemeClr val="tx1"/>
                </a:solidFill>
                <a:latin typeface="Arial" panose="020B0604020202020204" pitchFamily="34" charset="0"/>
                <a:cs typeface="Arial" panose="020B0604020202020204" pitchFamily="34" charset="0"/>
              </a:rPr>
              <a:t>Recognize proper work requirements for “permit-required” and “alternate procedure” confined spaces.</a:t>
            </a:r>
          </a:p>
          <a:p>
            <a:pPr marL="342900" indent="-342900">
              <a:lnSpc>
                <a:spcPct val="150000"/>
              </a:lnSpc>
              <a:buFont typeface="Arial" panose="020B0604020202020204" pitchFamily="34" charset="0"/>
              <a:buChar char="•"/>
            </a:pPr>
            <a:r>
              <a:rPr lang="en-US" altLang="en-US" sz="2100" dirty="0" smtClean="0">
                <a:solidFill>
                  <a:schemeClr val="tx1"/>
                </a:solidFill>
                <a:latin typeface="Arial" panose="020B0604020202020204" pitchFamily="34" charset="0"/>
                <a:cs typeface="Arial" panose="020B0604020202020204" pitchFamily="34" charset="0"/>
              </a:rPr>
              <a:t>Understand OSHA requirements for employers, employees, and Contractors.</a:t>
            </a:r>
            <a:r>
              <a:rPr lang="en-US" altLang="en-US" sz="2000" dirty="0" smtClean="0">
                <a:solidFill>
                  <a:schemeClr val="tx1"/>
                </a:solidFill>
                <a:latin typeface="Arial" panose="020B0604020202020204" pitchFamily="34" charset="0"/>
                <a:cs typeface="Arial" panose="020B0604020202020204" pitchFamily="34" charset="0"/>
              </a:rPr>
              <a:t> </a:t>
            </a:r>
          </a:p>
        </p:txBody>
      </p:sp>
      <p:pic>
        <p:nvPicPr>
          <p:cNvPr id="14340" name="Picture 6" descr="C:\Users\thd12\AppData\Local\Microsoft\Windows\Temporary Internet Files\Content.IE5\DRSP0J83\ideasBulb[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425" y="415925"/>
            <a:ext cx="16319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95419" y="1716656"/>
            <a:ext cx="11322770" cy="5141343"/>
          </a:xfrm>
        </p:spPr>
        <p:txBody>
          <a:bodyPr/>
          <a:lstStyle/>
          <a:p>
            <a:r>
              <a:rPr lang="en-US" sz="3200" b="1" dirty="0" smtClean="0">
                <a:solidFill>
                  <a:srgbClr val="FF0000"/>
                </a:solidFill>
              </a:rPr>
              <a:t>Question:  </a:t>
            </a:r>
            <a:r>
              <a:rPr lang="en-US" sz="3200" b="1" dirty="0" smtClean="0">
                <a:solidFill>
                  <a:schemeClr val="tx1"/>
                </a:solidFill>
              </a:rPr>
              <a:t>If we have a confined space with a recognized hazard, must we always consider it a Permit Required Confined Space? </a:t>
            </a:r>
          </a:p>
          <a:p>
            <a:endParaRPr lang="en-US" b="1" dirty="0" smtClean="0">
              <a:solidFill>
                <a:schemeClr val="tx1"/>
              </a:solidFill>
            </a:endParaRPr>
          </a:p>
          <a:p>
            <a:r>
              <a:rPr lang="en-US" sz="3200" b="1" dirty="0" smtClean="0">
                <a:solidFill>
                  <a:srgbClr val="FF0000"/>
                </a:solidFill>
              </a:rPr>
              <a:t>Answer: </a:t>
            </a:r>
            <a:r>
              <a:rPr lang="en-US" sz="3200" b="1" dirty="0" smtClean="0">
                <a:solidFill>
                  <a:schemeClr val="tx1"/>
                </a:solidFill>
              </a:rPr>
              <a:t>No, we can perform a “reclassification” of the space</a:t>
            </a:r>
          </a:p>
        </p:txBody>
      </p:sp>
    </p:spTree>
    <p:extLst>
      <p:ext uri="{BB962C8B-B14F-4D97-AF65-F5344CB8AC3E}">
        <p14:creationId xmlns:p14="http://schemas.microsoft.com/office/powerpoint/2010/main" val="75494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95419" y="1035170"/>
            <a:ext cx="11322770" cy="5822830"/>
          </a:xfrm>
        </p:spPr>
        <p:txBody>
          <a:bodyPr/>
          <a:lstStyle/>
          <a:p>
            <a:endParaRPr lang="en-US" b="1" dirty="0">
              <a:solidFill>
                <a:schemeClr val="tx1"/>
              </a:solidFill>
            </a:endParaRPr>
          </a:p>
          <a:p>
            <a:r>
              <a:rPr lang="en-US" b="1" dirty="0" smtClean="0">
                <a:solidFill>
                  <a:schemeClr val="tx1"/>
                </a:solidFill>
              </a:rPr>
              <a:t>Reclassification of a Permit to a Non-Permit Space</a:t>
            </a:r>
            <a:endParaRPr lang="en-US" dirty="0" smtClean="0">
              <a:solidFill>
                <a:schemeClr val="tx1"/>
              </a:solidFill>
            </a:endParaRPr>
          </a:p>
          <a:p>
            <a:r>
              <a:rPr lang="en-US" dirty="0" smtClean="0">
                <a:solidFill>
                  <a:schemeClr val="tx1"/>
                </a:solidFill>
              </a:rPr>
              <a:t>In </a:t>
            </a:r>
            <a:r>
              <a:rPr lang="en-US" dirty="0">
                <a:solidFill>
                  <a:schemeClr val="tx1"/>
                </a:solidFill>
              </a:rPr>
              <a:t>29 CFR 1910.146(c)(7), “A space classified by the employer as a permit-required confined space may be reclassified as a non-permit confined space under the following procedures: </a:t>
            </a: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If </a:t>
            </a:r>
            <a:r>
              <a:rPr lang="en-US" dirty="0">
                <a:solidFill>
                  <a:schemeClr val="tx1"/>
                </a:solidFill>
              </a:rPr>
              <a:t>the permit space poses no actual or potential atmospheric </a:t>
            </a:r>
            <a:r>
              <a:rPr lang="en-US" dirty="0" smtClean="0">
                <a:solidFill>
                  <a:schemeClr val="tx1"/>
                </a:solidFill>
              </a:rPr>
              <a:t>hazards, and </a:t>
            </a:r>
          </a:p>
          <a:p>
            <a:pPr marL="342900" indent="-342900">
              <a:buFont typeface="Arial" panose="020B0604020202020204" pitchFamily="34" charset="0"/>
              <a:buChar char="•"/>
            </a:pPr>
            <a:r>
              <a:rPr lang="en-US" dirty="0" smtClean="0">
                <a:solidFill>
                  <a:schemeClr val="tx1"/>
                </a:solidFill>
              </a:rPr>
              <a:t>If </a:t>
            </a:r>
            <a:r>
              <a:rPr lang="en-US" dirty="0">
                <a:solidFill>
                  <a:schemeClr val="tx1"/>
                </a:solidFill>
              </a:rPr>
              <a:t>all hazards within the space are eliminated without entry into the </a:t>
            </a:r>
            <a:r>
              <a:rPr lang="en-US" dirty="0" smtClean="0">
                <a:solidFill>
                  <a:schemeClr val="tx1"/>
                </a:solidFill>
              </a:rPr>
              <a:t>space</a:t>
            </a:r>
          </a:p>
          <a:p>
            <a:pPr marL="342900" indent="-342900">
              <a:buFont typeface="Arial" panose="020B0604020202020204" pitchFamily="34" charset="0"/>
              <a:buChar char="•"/>
            </a:pPr>
            <a:r>
              <a:rPr lang="en-US" dirty="0" smtClean="0">
                <a:solidFill>
                  <a:schemeClr val="tx1"/>
                </a:solidFill>
              </a:rPr>
              <a:t>An example of Reclassification is to remove all hazards by performing lockout/tagout on air handlers</a:t>
            </a:r>
          </a:p>
          <a:p>
            <a:endParaRPr lang="en-US" dirty="0" smtClean="0">
              <a:solidFill>
                <a:schemeClr val="tx1"/>
              </a:solidFill>
            </a:endParaRPr>
          </a:p>
          <a:p>
            <a:r>
              <a:rPr lang="en-US" b="1" dirty="0" smtClean="0">
                <a:solidFill>
                  <a:srgbClr val="FF0000"/>
                </a:solidFill>
              </a:rPr>
              <a:t>Question: </a:t>
            </a:r>
            <a:r>
              <a:rPr lang="en-US" b="1" dirty="0" smtClean="0">
                <a:solidFill>
                  <a:schemeClr val="tx1"/>
                </a:solidFill>
              </a:rPr>
              <a:t>Must you have an attendant when entering a reclassified space?</a:t>
            </a:r>
          </a:p>
          <a:p>
            <a:r>
              <a:rPr lang="en-US" b="1" dirty="0" smtClean="0">
                <a:solidFill>
                  <a:srgbClr val="FF0000"/>
                </a:solidFill>
              </a:rPr>
              <a:t>Answer:  </a:t>
            </a:r>
            <a:r>
              <a:rPr lang="en-US" b="1" dirty="0" smtClean="0">
                <a:solidFill>
                  <a:schemeClr val="tx1"/>
                </a:solidFill>
              </a:rPr>
              <a:t>No, by performing LOTO, you have eliminated the hazard in the confined space. It is now considered a non-permit space.</a:t>
            </a:r>
            <a:endParaRPr lang="en-US" sz="1800" dirty="0">
              <a:solidFill>
                <a:schemeClr val="tx1"/>
              </a:solidFill>
            </a:endParaRPr>
          </a:p>
        </p:txBody>
      </p:sp>
    </p:spTree>
    <p:extLst>
      <p:ext uri="{BB962C8B-B14F-4D97-AF65-F5344CB8AC3E}">
        <p14:creationId xmlns:p14="http://schemas.microsoft.com/office/powerpoint/2010/main" val="394724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95419" y="1224951"/>
            <a:ext cx="11322770" cy="5633049"/>
          </a:xfrm>
        </p:spPr>
        <p:txBody>
          <a:bodyPr/>
          <a:lstStyle/>
          <a:p>
            <a:r>
              <a:rPr lang="en-US" sz="3600" dirty="0" smtClean="0">
                <a:solidFill>
                  <a:schemeClr val="tx1"/>
                </a:solidFill>
              </a:rPr>
              <a:t>If a space can be </a:t>
            </a:r>
            <a:r>
              <a:rPr lang="en-US" sz="3600" b="1" dirty="0" smtClean="0">
                <a:solidFill>
                  <a:schemeClr val="tx1"/>
                </a:solidFill>
              </a:rPr>
              <a:t>reclassified</a:t>
            </a:r>
            <a:r>
              <a:rPr lang="en-US" sz="3600" dirty="0" smtClean="0">
                <a:solidFill>
                  <a:schemeClr val="tx1"/>
                </a:solidFill>
              </a:rPr>
              <a:t> as Non-permit, you must perform two steps prior to entry:</a:t>
            </a:r>
          </a:p>
          <a:p>
            <a:endParaRPr lang="en-US" sz="3600" dirty="0" smtClean="0">
              <a:solidFill>
                <a:schemeClr val="tx1"/>
              </a:solidFill>
            </a:endParaRPr>
          </a:p>
          <a:p>
            <a:pPr marL="457200" lvl="0" indent="-457200">
              <a:buFont typeface="+mj-lt"/>
              <a:buAutoNum type="arabicPeriod"/>
            </a:pPr>
            <a:r>
              <a:rPr lang="en-US" sz="3200" dirty="0" smtClean="0">
                <a:solidFill>
                  <a:schemeClr val="tx1"/>
                </a:solidFill>
              </a:rPr>
              <a:t>Identify confined space in the inventory and confirm the hazards can be eliminated</a:t>
            </a:r>
            <a:endParaRPr lang="en-US" sz="3200" dirty="0">
              <a:solidFill>
                <a:schemeClr val="tx1"/>
              </a:solidFill>
            </a:endParaRPr>
          </a:p>
          <a:p>
            <a:pPr marL="457200" lvl="0" indent="-457200">
              <a:buFont typeface="+mj-lt"/>
              <a:buAutoNum type="arabicPeriod"/>
            </a:pPr>
            <a:r>
              <a:rPr lang="en-US" sz="3200" dirty="0">
                <a:solidFill>
                  <a:schemeClr val="tx1"/>
                </a:solidFill>
              </a:rPr>
              <a:t>Perform lockout/tagout procedure to eliminate </a:t>
            </a:r>
            <a:r>
              <a:rPr lang="en-US" sz="3200" dirty="0" smtClean="0">
                <a:solidFill>
                  <a:schemeClr val="tx1"/>
                </a:solidFill>
              </a:rPr>
              <a:t>hazards</a:t>
            </a:r>
            <a:endParaRPr lang="en-US" sz="3200" dirty="0">
              <a:solidFill>
                <a:schemeClr val="tx1"/>
              </a:solidFill>
            </a:endParaRPr>
          </a:p>
        </p:txBody>
      </p:sp>
    </p:spTree>
    <p:extLst>
      <p:ext uri="{BB962C8B-B14F-4D97-AF65-F5344CB8AC3E}">
        <p14:creationId xmlns:p14="http://schemas.microsoft.com/office/powerpoint/2010/main" val="34533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607562" y="1595888"/>
            <a:ext cx="11322770" cy="5710686"/>
          </a:xfrm>
        </p:spPr>
        <p:txBody>
          <a:bodyPr/>
          <a:lstStyle/>
          <a:p>
            <a:r>
              <a:rPr lang="en-US" b="1" u="sng" cap="all" dirty="0" smtClean="0">
                <a:solidFill>
                  <a:schemeClr val="tx1"/>
                </a:solidFill>
              </a:rPr>
              <a:t>NON-Permit Entry PROCEDURES</a:t>
            </a:r>
          </a:p>
          <a:p>
            <a:pPr marL="342900" lvl="0" indent="-342900">
              <a:buFont typeface="Arial" panose="020B0604020202020204" pitchFamily="34" charset="0"/>
              <a:buChar char="•"/>
            </a:pPr>
            <a:r>
              <a:rPr lang="en-US" dirty="0">
                <a:solidFill>
                  <a:schemeClr val="tx1"/>
                </a:solidFill>
              </a:rPr>
              <a:t>Identify the equipment on the confined space inventory/ hazard assessment</a:t>
            </a:r>
          </a:p>
          <a:p>
            <a:pPr marL="342900" lvl="0" indent="-342900">
              <a:buFont typeface="Arial" panose="020B0604020202020204" pitchFamily="34" charset="0"/>
              <a:buChar char="•"/>
            </a:pPr>
            <a:r>
              <a:rPr lang="en-US" dirty="0">
                <a:solidFill>
                  <a:schemeClr val="tx1"/>
                </a:solidFill>
              </a:rPr>
              <a:t>Perform lockout/tagout procedure to eliminate any such hazard(s)</a:t>
            </a:r>
          </a:p>
          <a:p>
            <a:pPr marL="342900" lvl="0" indent="-342900">
              <a:buFont typeface="Arial" panose="020B0604020202020204" pitchFamily="34" charset="0"/>
              <a:buChar char="•"/>
            </a:pPr>
            <a:r>
              <a:rPr lang="en-US" dirty="0">
                <a:solidFill>
                  <a:schemeClr val="tx1"/>
                </a:solidFill>
              </a:rPr>
              <a:t>Use personal protective equipment as </a:t>
            </a:r>
            <a:r>
              <a:rPr lang="en-US" dirty="0" smtClean="0">
                <a:solidFill>
                  <a:schemeClr val="tx1"/>
                </a:solidFill>
              </a:rPr>
              <a:t>required</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It is now safe to enter the space. </a:t>
            </a:r>
          </a:p>
        </p:txBody>
      </p:sp>
    </p:spTree>
    <p:extLst>
      <p:ext uri="{BB962C8B-B14F-4D97-AF65-F5344CB8AC3E}">
        <p14:creationId xmlns:p14="http://schemas.microsoft.com/office/powerpoint/2010/main" val="42688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95419" y="1147314"/>
            <a:ext cx="11322770" cy="5710686"/>
          </a:xfrm>
        </p:spPr>
        <p:txBody>
          <a:bodyPr/>
          <a:lstStyle/>
          <a:p>
            <a:r>
              <a:rPr lang="en-US" b="1" u="sng" cap="all" dirty="0">
                <a:solidFill>
                  <a:schemeClr val="tx1"/>
                </a:solidFill>
              </a:rPr>
              <a:t>Permit Required Confined Space Entry</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Permit required confined spaces are spaces that the primary hazards in the space cannot be controlled or eliminated.</a:t>
            </a:r>
          </a:p>
          <a:p>
            <a:pPr marL="342900" indent="-342900">
              <a:buFont typeface="Arial" panose="020B0604020202020204" pitchFamily="34" charset="0"/>
              <a:buChar char="•"/>
            </a:pPr>
            <a:r>
              <a:rPr lang="en-US" dirty="0" smtClean="0">
                <a:solidFill>
                  <a:schemeClr val="tx1"/>
                </a:solidFill>
              </a:rPr>
              <a:t>In other words, if </a:t>
            </a:r>
            <a:r>
              <a:rPr lang="en-US" dirty="0">
                <a:solidFill>
                  <a:schemeClr val="tx1"/>
                </a:solidFill>
              </a:rPr>
              <a:t>a space cannot be successfully </a:t>
            </a:r>
            <a:r>
              <a:rPr lang="en-US" dirty="0" smtClean="0">
                <a:solidFill>
                  <a:schemeClr val="tx1"/>
                </a:solidFill>
              </a:rPr>
              <a:t>eliminated of all hazards (e.g. high voltage system in a manway that is not locked and tagged out), </a:t>
            </a:r>
            <a:r>
              <a:rPr lang="en-US" dirty="0">
                <a:solidFill>
                  <a:schemeClr val="tx1"/>
                </a:solidFill>
              </a:rPr>
              <a:t>the space is classified as </a:t>
            </a:r>
            <a:r>
              <a:rPr lang="en-US" b="1" u="sng" dirty="0">
                <a:solidFill>
                  <a:schemeClr val="tx1"/>
                </a:solidFill>
              </a:rPr>
              <a:t>Permit Required</a:t>
            </a:r>
            <a:r>
              <a:rPr lang="en-US" dirty="0">
                <a:solidFill>
                  <a:schemeClr val="tx1"/>
                </a:solidFill>
              </a:rPr>
              <a:t>. </a:t>
            </a:r>
          </a:p>
        </p:txBody>
      </p:sp>
    </p:spTree>
    <p:extLst>
      <p:ext uri="{BB962C8B-B14F-4D97-AF65-F5344CB8AC3E}">
        <p14:creationId xmlns:p14="http://schemas.microsoft.com/office/powerpoint/2010/main" val="95375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86793" y="1224952"/>
            <a:ext cx="11322770" cy="5710686"/>
          </a:xfrm>
        </p:spPr>
        <p:txBody>
          <a:bodyPr/>
          <a:lstStyle/>
          <a:p>
            <a:pPr algn="ctr"/>
            <a:r>
              <a:rPr lang="en-US" b="1" u="sng" cap="all" dirty="0">
                <a:solidFill>
                  <a:srgbClr val="FF0000"/>
                </a:solidFill>
              </a:rPr>
              <a:t>Permit Required Confined Space Entry PROCEDURES</a:t>
            </a:r>
            <a:endParaRPr lang="en-US" dirty="0">
              <a:solidFill>
                <a:srgbClr val="FF0000"/>
              </a:solidFill>
            </a:endParaRPr>
          </a:p>
          <a:p>
            <a:pPr marL="342900" lvl="0" indent="-342900">
              <a:buFont typeface="Arial" panose="020B0604020202020204" pitchFamily="34" charset="0"/>
              <a:buChar char="•"/>
            </a:pPr>
            <a:r>
              <a:rPr lang="en-US" dirty="0" smtClean="0">
                <a:solidFill>
                  <a:schemeClr val="tx1"/>
                </a:solidFill>
              </a:rPr>
              <a:t>Identify </a:t>
            </a:r>
            <a:r>
              <a:rPr lang="en-US" dirty="0">
                <a:solidFill>
                  <a:schemeClr val="tx1"/>
                </a:solidFill>
              </a:rPr>
              <a:t>the space on the confined space inventory and assessment and complete a </a:t>
            </a:r>
            <a:r>
              <a:rPr lang="en-US" dirty="0" smtClean="0">
                <a:solidFill>
                  <a:schemeClr val="tx1"/>
                </a:solidFill>
              </a:rPr>
              <a:t>Job Hazard Analysis form (JHA)</a:t>
            </a:r>
            <a:endParaRPr lang="en-US" dirty="0">
              <a:solidFill>
                <a:schemeClr val="tx1"/>
              </a:solidFill>
            </a:endParaRPr>
          </a:p>
          <a:p>
            <a:pPr marL="342900" lvl="0" indent="-342900">
              <a:buFont typeface="Arial" panose="020B0604020202020204" pitchFamily="34" charset="0"/>
              <a:buChar char="•"/>
            </a:pPr>
            <a:r>
              <a:rPr lang="en-US" dirty="0">
                <a:solidFill>
                  <a:schemeClr val="tx1"/>
                </a:solidFill>
              </a:rPr>
              <a:t>Supervisor or project manager </a:t>
            </a:r>
            <a:r>
              <a:rPr lang="en-US" dirty="0" smtClean="0">
                <a:solidFill>
                  <a:schemeClr val="tx1"/>
                </a:solidFill>
              </a:rPr>
              <a:t>will </a:t>
            </a:r>
            <a:r>
              <a:rPr lang="en-US" dirty="0">
                <a:solidFill>
                  <a:schemeClr val="tx1"/>
                </a:solidFill>
              </a:rPr>
              <a:t>coordinate on-site rescue team at least 72 hours prior to proposed entry </a:t>
            </a:r>
          </a:p>
          <a:p>
            <a:pPr marL="342900" lvl="0" indent="-342900">
              <a:buFont typeface="Arial" panose="020B0604020202020204" pitchFamily="34" charset="0"/>
              <a:buChar char="•"/>
            </a:pPr>
            <a:r>
              <a:rPr lang="en-US" dirty="0" smtClean="0">
                <a:solidFill>
                  <a:schemeClr val="tx1"/>
                </a:solidFill>
              </a:rPr>
              <a:t>All </a:t>
            </a:r>
            <a:r>
              <a:rPr lang="en-US" dirty="0">
                <a:solidFill>
                  <a:schemeClr val="tx1"/>
                </a:solidFill>
              </a:rPr>
              <a:t>applicable sections of the permit will be filled out and checked off as permit required entry</a:t>
            </a:r>
          </a:p>
          <a:p>
            <a:pPr marL="342900" lvl="0" indent="-342900">
              <a:buFont typeface="Arial" panose="020B0604020202020204" pitchFamily="34" charset="0"/>
              <a:buChar char="•"/>
            </a:pPr>
            <a:r>
              <a:rPr lang="en-US" dirty="0">
                <a:solidFill>
                  <a:schemeClr val="tx1"/>
                </a:solidFill>
              </a:rPr>
              <a:t>Utilize the 4-gas monitor to ensure atmospheric conditions are </a:t>
            </a:r>
            <a:r>
              <a:rPr lang="en-US" dirty="0" smtClean="0">
                <a:solidFill>
                  <a:schemeClr val="tx1"/>
                </a:solidFill>
              </a:rPr>
              <a:t>acceptable </a:t>
            </a:r>
            <a:r>
              <a:rPr lang="en-US" dirty="0">
                <a:solidFill>
                  <a:schemeClr val="tx1"/>
                </a:solidFill>
              </a:rPr>
              <a:t>and record readings on permit </a:t>
            </a:r>
            <a:r>
              <a:rPr lang="en-US" dirty="0" smtClean="0">
                <a:solidFill>
                  <a:schemeClr val="tx1"/>
                </a:solidFill>
              </a:rPr>
              <a:t>(continuous </a:t>
            </a:r>
            <a:r>
              <a:rPr lang="en-US" dirty="0">
                <a:solidFill>
                  <a:schemeClr val="tx1"/>
                </a:solidFill>
              </a:rPr>
              <a:t>monitoring)</a:t>
            </a:r>
          </a:p>
          <a:p>
            <a:pPr marL="342900" lvl="0" indent="-342900">
              <a:buFont typeface="Arial" panose="020B0604020202020204" pitchFamily="34" charset="0"/>
              <a:buChar char="•"/>
            </a:pPr>
            <a:r>
              <a:rPr lang="en-US" dirty="0">
                <a:solidFill>
                  <a:schemeClr val="tx1"/>
                </a:solidFill>
              </a:rPr>
              <a:t>Set up Tri-pod system with winch over the hole. Don harness and attach life-line to harness </a:t>
            </a:r>
          </a:p>
          <a:p>
            <a:pPr marL="342900" lvl="0" indent="-342900">
              <a:buFont typeface="Arial" panose="020B0604020202020204" pitchFamily="34" charset="0"/>
              <a:buChar char="•"/>
            </a:pPr>
            <a:r>
              <a:rPr lang="en-US" dirty="0">
                <a:solidFill>
                  <a:schemeClr val="tx1"/>
                </a:solidFill>
              </a:rPr>
              <a:t>Set up ventilation system and continuously ventilate</a:t>
            </a:r>
          </a:p>
          <a:p>
            <a:pPr marL="342900" lvl="0" indent="-342900">
              <a:buFont typeface="Arial" panose="020B0604020202020204" pitchFamily="34" charset="0"/>
              <a:buChar char="•"/>
            </a:pPr>
            <a:r>
              <a:rPr lang="en-US" dirty="0">
                <a:solidFill>
                  <a:schemeClr val="tx1"/>
                </a:solidFill>
              </a:rPr>
              <a:t>Entrant may now enter the permit only hole to perform </a:t>
            </a:r>
            <a:r>
              <a:rPr lang="en-US" dirty="0" smtClean="0">
                <a:solidFill>
                  <a:schemeClr val="tx1"/>
                </a:solidFill>
              </a:rPr>
              <a:t>work</a:t>
            </a:r>
            <a:endParaRPr lang="en-US" dirty="0">
              <a:solidFill>
                <a:schemeClr val="tx1"/>
              </a:solidFill>
            </a:endParaRPr>
          </a:p>
        </p:txBody>
      </p:sp>
    </p:spTree>
    <p:extLst>
      <p:ext uri="{BB962C8B-B14F-4D97-AF65-F5344CB8AC3E}">
        <p14:creationId xmlns:p14="http://schemas.microsoft.com/office/powerpoint/2010/main" val="90118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95419" y="1147314"/>
            <a:ext cx="11322770" cy="5710686"/>
          </a:xfrm>
        </p:spPr>
        <p:txBody>
          <a:bodyPr/>
          <a:lstStyle/>
          <a:p>
            <a:pPr algn="ctr"/>
            <a:r>
              <a:rPr lang="en-US" sz="2000" b="1" u="sng" cap="all" dirty="0" smtClean="0">
                <a:solidFill>
                  <a:srgbClr val="FF0000"/>
                </a:solidFill>
              </a:rPr>
              <a:t>PRCS PROCEDURES Cont’d</a:t>
            </a:r>
            <a:endParaRPr lang="en-US" sz="2000" dirty="0">
              <a:solidFill>
                <a:srgbClr val="FF0000"/>
              </a:solidFill>
            </a:endParaRPr>
          </a:p>
          <a:p>
            <a:pPr marL="342900" indent="-342900">
              <a:buFont typeface="Arial" panose="020B0604020202020204" pitchFamily="34" charset="0"/>
              <a:buChar char="•"/>
            </a:pPr>
            <a:r>
              <a:rPr lang="en-US" dirty="0" smtClean="0">
                <a:solidFill>
                  <a:schemeClr val="tx1"/>
                </a:solidFill>
              </a:rPr>
              <a:t>Employees </a:t>
            </a:r>
            <a:r>
              <a:rPr lang="en-US" dirty="0">
                <a:solidFill>
                  <a:schemeClr val="tx1"/>
                </a:solidFill>
              </a:rPr>
              <a:t>will sign on the permit as entrant and attendant. Supervisors will sign off as entry supervisor. </a:t>
            </a:r>
          </a:p>
          <a:p>
            <a:pPr marL="342900" indent="-342900">
              <a:buFont typeface="Arial" panose="020B0604020202020204" pitchFamily="34" charset="0"/>
              <a:buChar char="•"/>
            </a:pPr>
            <a:r>
              <a:rPr lang="en-US" dirty="0" smtClean="0">
                <a:solidFill>
                  <a:schemeClr val="tx1"/>
                </a:solidFill>
              </a:rPr>
              <a:t>After </a:t>
            </a:r>
            <a:r>
              <a:rPr lang="en-US" dirty="0">
                <a:solidFill>
                  <a:schemeClr val="tx1"/>
                </a:solidFill>
              </a:rPr>
              <a:t>employees finish work, permits will be returned to their supervisor who will file the permit with EHS.</a:t>
            </a:r>
          </a:p>
          <a:p>
            <a:pPr marL="342900" indent="-342900">
              <a:buFont typeface="Arial" panose="020B0604020202020204" pitchFamily="34" charset="0"/>
              <a:buChar char="•"/>
            </a:pPr>
            <a:r>
              <a:rPr lang="en-US" b="1" dirty="0">
                <a:solidFill>
                  <a:schemeClr val="tx1"/>
                </a:solidFill>
              </a:rPr>
              <a:t>Entering of Permit Required Confined Spaces by any Skidmore employee is prohibited without the expressed written permission by the Director or Assistant Director of Facilities Services</a:t>
            </a:r>
            <a:r>
              <a:rPr lang="en-US" b="1" dirty="0" smtClean="0">
                <a:solidFill>
                  <a:schemeClr val="tx1"/>
                </a:solidFill>
              </a:rPr>
              <a:t>.</a:t>
            </a:r>
          </a:p>
          <a:p>
            <a:pPr marL="342900" indent="-342900">
              <a:buFont typeface="Arial" panose="020B0604020202020204" pitchFamily="34" charset="0"/>
              <a:buChar char="•"/>
            </a:pPr>
            <a:r>
              <a:rPr lang="en-US" b="1" dirty="0" smtClean="0">
                <a:solidFill>
                  <a:schemeClr val="tx1"/>
                </a:solidFill>
              </a:rPr>
              <a:t>A rescue team must be present for all Permit Required Confined Space entries.</a:t>
            </a:r>
            <a:endParaRPr lang="en-US" dirty="0">
              <a:solidFill>
                <a:schemeClr val="tx1"/>
              </a:solidFill>
            </a:endParaRPr>
          </a:p>
        </p:txBody>
      </p:sp>
    </p:spTree>
    <p:extLst>
      <p:ext uri="{BB962C8B-B14F-4D97-AF65-F5344CB8AC3E}">
        <p14:creationId xmlns:p14="http://schemas.microsoft.com/office/powerpoint/2010/main" val="9826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95419" y="1518248"/>
            <a:ext cx="11322770" cy="5426015"/>
          </a:xfrm>
        </p:spPr>
        <p:txBody>
          <a:bodyPr/>
          <a:lstStyle/>
          <a:p>
            <a:r>
              <a:rPr lang="en-US" sz="3200" b="1" dirty="0" smtClean="0">
                <a:solidFill>
                  <a:srgbClr val="FF0000"/>
                </a:solidFill>
              </a:rPr>
              <a:t>Question: </a:t>
            </a:r>
            <a:r>
              <a:rPr lang="en-US" sz="3200" b="1" dirty="0" smtClean="0">
                <a:solidFill>
                  <a:schemeClr val="tx1"/>
                </a:solidFill>
              </a:rPr>
              <a:t>If we are entering a confined space with the potential of a hazardous atmosphere, must we always enter as a Permit Space? </a:t>
            </a:r>
            <a:endParaRPr lang="en-US" sz="3200" dirty="0" smtClean="0">
              <a:solidFill>
                <a:schemeClr val="tx1"/>
              </a:solidFill>
            </a:endParaRPr>
          </a:p>
          <a:p>
            <a:r>
              <a:rPr lang="en-US" sz="3200" b="1" dirty="0" smtClean="0">
                <a:solidFill>
                  <a:srgbClr val="FF0000"/>
                </a:solidFill>
              </a:rPr>
              <a:t>Answer: </a:t>
            </a:r>
            <a:r>
              <a:rPr lang="en-US" sz="3200" dirty="0" smtClean="0">
                <a:solidFill>
                  <a:schemeClr val="tx1"/>
                </a:solidFill>
              </a:rPr>
              <a:t>No, we can enter via </a:t>
            </a:r>
            <a:r>
              <a:rPr lang="en-US" sz="3200" b="1" dirty="0">
                <a:solidFill>
                  <a:schemeClr val="tx1"/>
                </a:solidFill>
              </a:rPr>
              <a:t>Alternate </a:t>
            </a:r>
            <a:r>
              <a:rPr lang="en-US" sz="3200" b="1" dirty="0" smtClean="0">
                <a:solidFill>
                  <a:schemeClr val="tx1"/>
                </a:solidFill>
              </a:rPr>
              <a:t>procedures</a:t>
            </a:r>
            <a:endParaRPr lang="en-US" sz="3200" dirty="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6327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95419" y="1035170"/>
            <a:ext cx="11322770" cy="5822830"/>
          </a:xfrm>
        </p:spPr>
        <p:txBody>
          <a:bodyPr/>
          <a:lstStyle/>
          <a:p>
            <a:r>
              <a:rPr lang="en-US" b="1" dirty="0" smtClean="0">
                <a:solidFill>
                  <a:schemeClr val="tx1"/>
                </a:solidFill>
              </a:rPr>
              <a:t>Alternate procedures defined</a:t>
            </a:r>
          </a:p>
          <a:p>
            <a:r>
              <a:rPr lang="en-US" dirty="0" smtClean="0">
                <a:solidFill>
                  <a:schemeClr val="tx1"/>
                </a:solidFill>
              </a:rPr>
              <a:t>In </a:t>
            </a:r>
            <a:r>
              <a:rPr lang="en-US" dirty="0">
                <a:solidFill>
                  <a:schemeClr val="tx1"/>
                </a:solidFill>
              </a:rPr>
              <a:t>29 CFR 1910.146(c)(5) </a:t>
            </a:r>
            <a:r>
              <a:rPr lang="en-US" dirty="0" smtClean="0">
                <a:solidFill>
                  <a:schemeClr val="tx1"/>
                </a:solidFill>
              </a:rPr>
              <a:t>Alternate </a:t>
            </a:r>
            <a:r>
              <a:rPr lang="en-US" dirty="0">
                <a:solidFill>
                  <a:schemeClr val="tx1"/>
                </a:solidFill>
              </a:rPr>
              <a:t>procedures may be used if,  “The employer can demonstrate that the only hazard posed by the permit space is an actual or potential hazardous atmosphere; </a:t>
            </a: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The </a:t>
            </a:r>
            <a:r>
              <a:rPr lang="en-US" dirty="0">
                <a:solidFill>
                  <a:schemeClr val="tx1"/>
                </a:solidFill>
              </a:rPr>
              <a:t>employer can demonstrate that continuous forced air ventilation alone is sufficient to maintain that permit space safe for entry; </a:t>
            </a: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The </a:t>
            </a:r>
            <a:r>
              <a:rPr lang="en-US" dirty="0">
                <a:solidFill>
                  <a:schemeClr val="tx1"/>
                </a:solidFill>
              </a:rPr>
              <a:t>employer develops monitoring and inspection data that supports the demonstrations required</a:t>
            </a:r>
            <a:r>
              <a:rPr lang="en-US" dirty="0" smtClean="0">
                <a:solidFill>
                  <a:schemeClr val="tx1"/>
                </a:solidFill>
              </a:rPr>
              <a:t>.”</a:t>
            </a:r>
          </a:p>
          <a:p>
            <a:pPr marL="342900" indent="-342900">
              <a:buFont typeface="Arial" panose="020B0604020202020204" pitchFamily="34" charset="0"/>
              <a:buChar char="•"/>
            </a:pPr>
            <a:r>
              <a:rPr lang="en-US" dirty="0" smtClean="0">
                <a:solidFill>
                  <a:schemeClr val="tx1"/>
                </a:solidFill>
              </a:rPr>
              <a:t>Examples of Alternate Procedure Entries </a:t>
            </a:r>
          </a:p>
          <a:p>
            <a:pPr marL="800100" lvl="1" indent="-342900">
              <a:buFont typeface="Arial" panose="020B0604020202020204" pitchFamily="34" charset="0"/>
              <a:buChar char="•"/>
            </a:pPr>
            <a:r>
              <a:rPr lang="en-US" dirty="0">
                <a:solidFill>
                  <a:schemeClr val="tx1"/>
                </a:solidFill>
              </a:rPr>
              <a:t>T</a:t>
            </a:r>
            <a:r>
              <a:rPr lang="en-US" dirty="0" smtClean="0">
                <a:solidFill>
                  <a:schemeClr val="tx1"/>
                </a:solidFill>
              </a:rPr>
              <a:t>elecommunications vaults</a:t>
            </a:r>
          </a:p>
          <a:p>
            <a:pPr marL="800100" lvl="1" indent="-342900">
              <a:buFont typeface="Arial" panose="020B0604020202020204" pitchFamily="34" charset="0"/>
              <a:buChar char="•"/>
            </a:pPr>
            <a:r>
              <a:rPr lang="en-US" dirty="0" err="1" smtClean="0">
                <a:solidFill>
                  <a:schemeClr val="tx1"/>
                </a:solidFill>
              </a:rPr>
              <a:t>Zankel</a:t>
            </a:r>
            <a:r>
              <a:rPr lang="en-US" dirty="0" smtClean="0">
                <a:solidFill>
                  <a:schemeClr val="tx1"/>
                </a:solidFill>
              </a:rPr>
              <a:t> sump pit</a:t>
            </a:r>
            <a:endParaRPr lang="en-US" dirty="0">
              <a:solidFill>
                <a:schemeClr val="tx1"/>
              </a:solidFill>
            </a:endParaRPr>
          </a:p>
          <a:p>
            <a:r>
              <a:rPr lang="en-US" b="1" cap="all" dirty="0">
                <a:solidFill>
                  <a:schemeClr val="tx1"/>
                </a:solidFill>
              </a:rPr>
              <a:t> </a:t>
            </a:r>
            <a:endParaRPr lang="en-US" dirty="0">
              <a:solidFill>
                <a:schemeClr val="tx1"/>
              </a:solidFill>
            </a:endParaRPr>
          </a:p>
          <a:p>
            <a:r>
              <a:rPr lang="en-US" b="1" cap="all" dirty="0">
                <a:solidFill>
                  <a:schemeClr val="tx1"/>
                </a:solidFill>
              </a:rPr>
              <a:t> </a:t>
            </a:r>
            <a:endParaRPr lang="en-US" dirty="0">
              <a:solidFill>
                <a:schemeClr val="tx1"/>
              </a:solidFill>
            </a:endParaRPr>
          </a:p>
          <a:p>
            <a:r>
              <a:rPr lang="en-US" b="1" cap="all" dirty="0">
                <a:solidFill>
                  <a:schemeClr val="tx1"/>
                </a:solidFill>
              </a:rPr>
              <a:t> </a:t>
            </a:r>
            <a:endParaRPr lang="en-US"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18733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35034" y="1035170"/>
            <a:ext cx="11400407" cy="5822830"/>
          </a:xfrm>
        </p:spPr>
        <p:txBody>
          <a:bodyPr/>
          <a:lstStyle/>
          <a:p>
            <a:r>
              <a:rPr lang="en-US" b="1" dirty="0" smtClean="0">
                <a:solidFill>
                  <a:schemeClr val="tx1"/>
                </a:solidFill>
              </a:rPr>
              <a:t>Alternate Procedures entry process is </a:t>
            </a:r>
            <a:r>
              <a:rPr lang="en-US" b="1" dirty="0">
                <a:solidFill>
                  <a:schemeClr val="tx1"/>
                </a:solidFill>
              </a:rPr>
              <a:t>as follows:</a:t>
            </a:r>
            <a:endParaRPr lang="en-US" dirty="0">
              <a:solidFill>
                <a:schemeClr val="tx1"/>
              </a:solidFill>
            </a:endParaRPr>
          </a:p>
          <a:p>
            <a:pPr marL="342900" lvl="0" indent="-342900">
              <a:buFont typeface="Arial" panose="020B0604020202020204" pitchFamily="34" charset="0"/>
              <a:buChar char="•"/>
            </a:pPr>
            <a:r>
              <a:rPr lang="en-US" dirty="0">
                <a:solidFill>
                  <a:schemeClr val="tx1"/>
                </a:solidFill>
              </a:rPr>
              <a:t>Identify the space on the confined space inventory and assessment and complete a Job Hazard Analysis (JHA</a:t>
            </a:r>
            <a:r>
              <a:rPr lang="en-US" dirty="0" smtClean="0">
                <a:solidFill>
                  <a:schemeClr val="tx1"/>
                </a:solidFill>
              </a:rPr>
              <a:t>)</a:t>
            </a:r>
            <a:endParaRPr lang="en-US" dirty="0">
              <a:solidFill>
                <a:schemeClr val="tx1"/>
              </a:solidFill>
            </a:endParaRPr>
          </a:p>
          <a:p>
            <a:pPr marL="342900" lvl="0" indent="-342900">
              <a:buFont typeface="Arial" panose="020B0604020202020204" pitchFamily="34" charset="0"/>
              <a:buChar char="•"/>
            </a:pPr>
            <a:r>
              <a:rPr lang="en-US" dirty="0" smtClean="0">
                <a:solidFill>
                  <a:schemeClr val="tx1"/>
                </a:solidFill>
              </a:rPr>
              <a:t>Notify your supervisor that you are entering a Permit confined space</a:t>
            </a:r>
          </a:p>
          <a:p>
            <a:pPr marL="342900" lvl="0" indent="-342900">
              <a:buFont typeface="Arial" panose="020B0604020202020204" pitchFamily="34" charset="0"/>
              <a:buChar char="•"/>
            </a:pPr>
            <a:r>
              <a:rPr lang="en-US" dirty="0" smtClean="0">
                <a:solidFill>
                  <a:schemeClr val="tx1"/>
                </a:solidFill>
              </a:rPr>
              <a:t>Fill </a:t>
            </a:r>
            <a:r>
              <a:rPr lang="en-US" dirty="0">
                <a:solidFill>
                  <a:schemeClr val="tx1"/>
                </a:solidFill>
              </a:rPr>
              <a:t>out permit with date and location of space, checking off the Alternate Entry Approach box </a:t>
            </a:r>
          </a:p>
          <a:p>
            <a:pPr marL="342900" lvl="0" indent="-342900">
              <a:buFont typeface="Arial" panose="020B0604020202020204" pitchFamily="34" charset="0"/>
              <a:buChar char="•"/>
            </a:pPr>
            <a:r>
              <a:rPr lang="en-US" dirty="0" smtClean="0">
                <a:solidFill>
                  <a:schemeClr val="tx1"/>
                </a:solidFill>
              </a:rPr>
              <a:t>Utilize </a:t>
            </a:r>
            <a:r>
              <a:rPr lang="en-US" dirty="0">
                <a:solidFill>
                  <a:schemeClr val="tx1"/>
                </a:solidFill>
              </a:rPr>
              <a:t>the 4-gas monitor </a:t>
            </a:r>
            <a:r>
              <a:rPr lang="en-US" dirty="0" smtClean="0">
                <a:solidFill>
                  <a:schemeClr val="tx1"/>
                </a:solidFill>
              </a:rPr>
              <a:t>to </a:t>
            </a:r>
            <a:r>
              <a:rPr lang="en-US" dirty="0">
                <a:solidFill>
                  <a:schemeClr val="tx1"/>
                </a:solidFill>
              </a:rPr>
              <a:t>ensure atmospheric conditions are acceptable </a:t>
            </a:r>
            <a:endParaRPr lang="en-US" dirty="0" smtClean="0">
              <a:solidFill>
                <a:schemeClr val="tx1"/>
              </a:solidFill>
            </a:endParaRPr>
          </a:p>
          <a:p>
            <a:pPr marL="342900" lvl="0" indent="-342900">
              <a:buFont typeface="Arial" panose="020B0604020202020204" pitchFamily="34" charset="0"/>
              <a:buChar char="•"/>
            </a:pPr>
            <a:r>
              <a:rPr lang="en-US" dirty="0" smtClean="0">
                <a:solidFill>
                  <a:schemeClr val="tx1"/>
                </a:solidFill>
              </a:rPr>
              <a:t>Attendant to record </a:t>
            </a:r>
            <a:r>
              <a:rPr lang="en-US" dirty="0">
                <a:solidFill>
                  <a:schemeClr val="tx1"/>
                </a:solidFill>
              </a:rPr>
              <a:t>readings on </a:t>
            </a:r>
            <a:r>
              <a:rPr lang="en-US" dirty="0" smtClean="0">
                <a:solidFill>
                  <a:schemeClr val="tx1"/>
                </a:solidFill>
              </a:rPr>
              <a:t>permit and provide </a:t>
            </a:r>
            <a:r>
              <a:rPr lang="en-US" dirty="0">
                <a:solidFill>
                  <a:schemeClr val="tx1"/>
                </a:solidFill>
              </a:rPr>
              <a:t>continuous </a:t>
            </a:r>
            <a:r>
              <a:rPr lang="en-US" dirty="0" smtClean="0">
                <a:solidFill>
                  <a:schemeClr val="tx1"/>
                </a:solidFill>
              </a:rPr>
              <a:t>monitoring</a:t>
            </a:r>
            <a:endParaRPr lang="en-US" dirty="0">
              <a:solidFill>
                <a:schemeClr val="tx1"/>
              </a:solidFill>
            </a:endParaRPr>
          </a:p>
          <a:p>
            <a:pPr marL="342900" lvl="0" indent="-342900">
              <a:buFont typeface="Arial" panose="020B0604020202020204" pitchFamily="34" charset="0"/>
              <a:buChar char="•"/>
            </a:pPr>
            <a:r>
              <a:rPr lang="en-US" dirty="0">
                <a:solidFill>
                  <a:schemeClr val="tx1"/>
                </a:solidFill>
              </a:rPr>
              <a:t>Set up </a:t>
            </a:r>
            <a:r>
              <a:rPr lang="en-US" dirty="0" smtClean="0">
                <a:solidFill>
                  <a:schemeClr val="tx1"/>
                </a:solidFill>
              </a:rPr>
              <a:t>Confined Space Entry Equipment (tripod, harness, life-line, etc.)</a:t>
            </a:r>
            <a:endParaRPr lang="en-US" dirty="0">
              <a:solidFill>
                <a:schemeClr val="tx1"/>
              </a:solidFill>
            </a:endParaRPr>
          </a:p>
          <a:p>
            <a:pPr marL="342900" lvl="0" indent="-342900">
              <a:buFont typeface="Arial" panose="020B0604020202020204" pitchFamily="34" charset="0"/>
              <a:buChar char="•"/>
            </a:pPr>
            <a:r>
              <a:rPr lang="en-US" dirty="0">
                <a:solidFill>
                  <a:schemeClr val="tx1"/>
                </a:solidFill>
              </a:rPr>
              <a:t>Set up ventilation system and continuously ventilate</a:t>
            </a:r>
          </a:p>
          <a:p>
            <a:pPr marL="342900" lvl="0" indent="-342900">
              <a:buFont typeface="Arial" panose="020B0604020202020204" pitchFamily="34" charset="0"/>
              <a:buChar char="•"/>
            </a:pPr>
            <a:r>
              <a:rPr lang="en-US" dirty="0">
                <a:solidFill>
                  <a:schemeClr val="tx1"/>
                </a:solidFill>
              </a:rPr>
              <a:t>Entrant may now enter the hole to perform work</a:t>
            </a:r>
          </a:p>
          <a:p>
            <a:pPr marL="342900" lvl="0" indent="-342900">
              <a:buFont typeface="Arial" panose="020B0604020202020204" pitchFamily="34" charset="0"/>
              <a:buChar char="•"/>
            </a:pPr>
            <a:r>
              <a:rPr lang="en-US" dirty="0">
                <a:solidFill>
                  <a:schemeClr val="tx1"/>
                </a:solidFill>
              </a:rPr>
              <a:t>Evacuate the space immediately and notify supervisor if atmospheric or other unsafe conditions arise</a:t>
            </a:r>
          </a:p>
          <a:p>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341098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27075" y="155276"/>
            <a:ext cx="10515600" cy="862642"/>
          </a:xfrm>
        </p:spPr>
        <p:txBody>
          <a:bodyPr/>
          <a:lstStyle/>
          <a:p>
            <a:pPr algn="ctr"/>
            <a:r>
              <a:rPr lang="en-US" altLang="en-US" sz="4400" b="1" dirty="0" smtClean="0"/>
              <a:t>Confined Spaces – Dangerous workplaces</a:t>
            </a:r>
            <a:endParaRPr lang="en-US" altLang="en-US" sz="4400" i="1" dirty="0" smtClean="0"/>
          </a:p>
        </p:txBody>
      </p:sp>
      <p:sp>
        <p:nvSpPr>
          <p:cNvPr id="15363" name="Content Placeholder 2"/>
          <p:cNvSpPr>
            <a:spLocks noGrp="1"/>
          </p:cNvSpPr>
          <p:nvPr>
            <p:ph type="body" idx="1"/>
          </p:nvPr>
        </p:nvSpPr>
        <p:spPr>
          <a:xfrm>
            <a:off x="80901" y="1114389"/>
            <a:ext cx="5843587" cy="1500187"/>
          </a:xfrm>
        </p:spPr>
        <p:txBody>
          <a:bodyPr/>
          <a:lstStyle/>
          <a:p>
            <a:pPr marL="114300" indent="0">
              <a:buFont typeface="Arial" panose="020B0604020202020204" pitchFamily="34" charset="0"/>
              <a:buNone/>
            </a:pPr>
            <a:r>
              <a:rPr lang="en-US" altLang="en-US" sz="2400" dirty="0" smtClean="0">
                <a:latin typeface="Arial" panose="020B0604020202020204" pitchFamily="34" charset="0"/>
                <a:cs typeface="Arial" panose="020B0604020202020204" pitchFamily="34" charset="0"/>
              </a:rPr>
              <a:t>January 7, 2015</a:t>
            </a:r>
          </a:p>
          <a:p>
            <a:pPr marL="114300" indent="0">
              <a:buFont typeface="Arial" panose="020B0604020202020204" pitchFamily="34" charset="0"/>
              <a:buNone/>
            </a:pPr>
            <a:r>
              <a:rPr lang="en-US" altLang="en-US" sz="2400" b="1" dirty="0" smtClean="0">
                <a:solidFill>
                  <a:srgbClr val="0000FF"/>
                </a:solidFill>
                <a:latin typeface="Arial" panose="020B0604020202020204" pitchFamily="34" charset="0"/>
                <a:cs typeface="Arial" panose="020B0604020202020204" pitchFamily="34" charset="0"/>
              </a:rPr>
              <a:t>OSHA cites </a:t>
            </a:r>
            <a:r>
              <a:rPr lang="en-US" altLang="en-US" sz="2400" b="1" dirty="0" err="1" smtClean="0">
                <a:solidFill>
                  <a:srgbClr val="0000FF"/>
                </a:solidFill>
                <a:latin typeface="Arial" panose="020B0604020202020204" pitchFamily="34" charset="0"/>
                <a:cs typeface="Arial" panose="020B0604020202020204" pitchFamily="34" charset="0"/>
              </a:rPr>
              <a:t>Agridyne</a:t>
            </a:r>
            <a:r>
              <a:rPr lang="en-US" altLang="en-US" sz="2400" b="1" dirty="0" smtClean="0">
                <a:solidFill>
                  <a:srgbClr val="0000FF"/>
                </a:solidFill>
                <a:latin typeface="Arial" panose="020B0604020202020204" pitchFamily="34" charset="0"/>
                <a:cs typeface="Arial" panose="020B0604020202020204" pitchFamily="34" charset="0"/>
              </a:rPr>
              <a:t> after 2 workers succumb to dangerous fumes in June 2014.</a:t>
            </a:r>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1201333"/>
            <a:ext cx="4672013" cy="5417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TextBox 3"/>
          <p:cNvSpPr txBox="1">
            <a:spLocks noChangeArrowheads="1"/>
          </p:cNvSpPr>
          <p:nvPr/>
        </p:nvSpPr>
        <p:spPr bwMode="auto">
          <a:xfrm>
            <a:off x="6441117" y="6524324"/>
            <a:ext cx="4125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dirty="0"/>
              <a:t>http://www.pjstar.com/article/20140624/NEWS/140629581</a:t>
            </a:r>
          </a:p>
        </p:txBody>
      </p:sp>
      <p:sp>
        <p:nvSpPr>
          <p:cNvPr id="15366" name="TextBox 5"/>
          <p:cNvSpPr txBox="1">
            <a:spLocks noChangeArrowheads="1"/>
          </p:cNvSpPr>
          <p:nvPr/>
        </p:nvSpPr>
        <p:spPr bwMode="auto">
          <a:xfrm>
            <a:off x="200967" y="3080403"/>
            <a:ext cx="529290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Clr>
                <a:srgbClr val="629DD1"/>
              </a:buClr>
            </a:pPr>
            <a:r>
              <a:rPr lang="en-US" altLang="en-US" sz="2300" dirty="0">
                <a:solidFill>
                  <a:srgbClr val="000000"/>
                </a:solidFill>
                <a:latin typeface="Arial" panose="020B0604020202020204" pitchFamily="34" charset="0"/>
              </a:rPr>
              <a:t>A 37-year-old worker entered a rail car to </a:t>
            </a:r>
            <a:r>
              <a:rPr lang="en-US" altLang="en-US" sz="2300" u="sng" dirty="0">
                <a:solidFill>
                  <a:srgbClr val="000000"/>
                </a:solidFill>
                <a:latin typeface="Arial" panose="020B0604020202020204" pitchFamily="34" charset="0"/>
              </a:rPr>
              <a:t>clean out corn steep residue</a:t>
            </a:r>
            <a:r>
              <a:rPr lang="en-US" altLang="en-US" sz="2300" dirty="0">
                <a:solidFill>
                  <a:srgbClr val="000000"/>
                </a:solidFill>
                <a:latin typeface="Arial" panose="020B0604020202020204" pitchFamily="34" charset="0"/>
              </a:rPr>
              <a:t> and was </a:t>
            </a:r>
            <a:r>
              <a:rPr lang="en-US" altLang="en-US" sz="2300" b="1" dirty="0">
                <a:solidFill>
                  <a:srgbClr val="0000FF"/>
                </a:solidFill>
                <a:latin typeface="Arial" panose="020B0604020202020204" pitchFamily="34" charset="0"/>
              </a:rPr>
              <a:t>overcome by hydrogen sulfide </a:t>
            </a:r>
            <a:r>
              <a:rPr lang="en-US" altLang="en-US" sz="2300" b="1" dirty="0" smtClean="0">
                <a:solidFill>
                  <a:srgbClr val="0000FF"/>
                </a:solidFill>
                <a:latin typeface="Arial" panose="020B0604020202020204" pitchFamily="34" charset="0"/>
              </a:rPr>
              <a:t>gas H2S</a:t>
            </a:r>
            <a:r>
              <a:rPr lang="en-US" altLang="en-US" sz="2300" dirty="0" smtClean="0">
                <a:solidFill>
                  <a:srgbClr val="0000FF"/>
                </a:solidFill>
                <a:latin typeface="Arial" panose="020B0604020202020204" pitchFamily="34" charset="0"/>
              </a:rPr>
              <a:t>.  </a:t>
            </a:r>
            <a:r>
              <a:rPr lang="en-US" altLang="en-US" sz="2300" dirty="0">
                <a:solidFill>
                  <a:srgbClr val="000000"/>
                </a:solidFill>
                <a:latin typeface="Arial" panose="020B0604020202020204" pitchFamily="34" charset="0"/>
              </a:rPr>
              <a:t>A 29-year-old</a:t>
            </a:r>
            <a:r>
              <a:rPr lang="en-US" altLang="en-US" sz="2300" u="sng" dirty="0">
                <a:solidFill>
                  <a:srgbClr val="000000"/>
                </a:solidFill>
                <a:latin typeface="Arial" panose="020B0604020202020204" pitchFamily="34" charset="0"/>
              </a:rPr>
              <a:t> tank inspector</a:t>
            </a:r>
            <a:r>
              <a:rPr lang="en-US" altLang="en-US" sz="2300" dirty="0">
                <a:solidFill>
                  <a:srgbClr val="000000"/>
                </a:solidFill>
                <a:latin typeface="Arial" panose="020B0604020202020204" pitchFamily="34" charset="0"/>
              </a:rPr>
              <a:t>, entered to attempt rescue, and succumbed to the gas exposure. Neither worker made it out of the car alive.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521298" y="1414732"/>
            <a:ext cx="11322770" cy="5106838"/>
          </a:xfrm>
        </p:spPr>
        <p:txBody>
          <a:bodyPr/>
          <a:lstStyle/>
          <a:p>
            <a:r>
              <a:rPr lang="en-US" sz="3200" b="1" dirty="0">
                <a:solidFill>
                  <a:srgbClr val="FF0000"/>
                </a:solidFill>
              </a:rPr>
              <a:t>Question: </a:t>
            </a:r>
            <a:r>
              <a:rPr lang="en-US" sz="3200" dirty="0">
                <a:solidFill>
                  <a:schemeClr val="tx1"/>
                </a:solidFill>
              </a:rPr>
              <a:t>If </a:t>
            </a:r>
            <a:r>
              <a:rPr lang="en-US" sz="3200" dirty="0" smtClean="0">
                <a:solidFill>
                  <a:schemeClr val="tx1"/>
                </a:solidFill>
              </a:rPr>
              <a:t>you can confirm the only potential hazard in a confined space is atmospheric, are you required to fill out a permit and have an attendant?</a:t>
            </a:r>
            <a:endParaRPr lang="en-US" sz="3200" dirty="0">
              <a:solidFill>
                <a:schemeClr val="tx1"/>
              </a:solidFill>
            </a:endParaRPr>
          </a:p>
          <a:p>
            <a:endParaRPr lang="en-US" sz="2000" dirty="0">
              <a:solidFill>
                <a:schemeClr val="tx1"/>
              </a:solidFill>
            </a:endParaRPr>
          </a:p>
          <a:p>
            <a:r>
              <a:rPr lang="en-US" sz="3200" b="1" dirty="0">
                <a:solidFill>
                  <a:srgbClr val="FF0000"/>
                </a:solidFill>
              </a:rPr>
              <a:t>Answer:</a:t>
            </a:r>
          </a:p>
          <a:p>
            <a:pPr lvl="0"/>
            <a:r>
              <a:rPr lang="en-US" sz="3200" dirty="0" smtClean="0">
                <a:solidFill>
                  <a:schemeClr val="tx1"/>
                </a:solidFill>
              </a:rPr>
              <a:t>Yes,</a:t>
            </a:r>
            <a:endParaRPr lang="en-US" sz="3200" dirty="0">
              <a:solidFill>
                <a:schemeClr val="tx1"/>
              </a:solidFill>
            </a:endParaRPr>
          </a:p>
          <a:p>
            <a:pPr lvl="0"/>
            <a:r>
              <a:rPr lang="en-US" sz="3200" dirty="0" smtClean="0">
                <a:solidFill>
                  <a:schemeClr val="tx1"/>
                </a:solidFill>
              </a:rPr>
              <a:t>Alternate procedures states you must have an attendant monitor the atmosphere with the meter </a:t>
            </a:r>
            <a:r>
              <a:rPr lang="en-US" sz="3200" b="1" dirty="0" smtClean="0">
                <a:solidFill>
                  <a:schemeClr val="tx1"/>
                </a:solidFill>
              </a:rPr>
              <a:t>AND</a:t>
            </a:r>
            <a:r>
              <a:rPr lang="en-US" sz="3200" dirty="0" smtClean="0">
                <a:solidFill>
                  <a:schemeClr val="tx1"/>
                </a:solidFill>
              </a:rPr>
              <a:t> use the blower for continuous forced air ventilation. </a:t>
            </a:r>
          </a:p>
        </p:txBody>
      </p:sp>
    </p:spTree>
    <p:extLst>
      <p:ext uri="{BB962C8B-B14F-4D97-AF65-F5344CB8AC3E}">
        <p14:creationId xmlns:p14="http://schemas.microsoft.com/office/powerpoint/2010/main" val="349430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60914" y="1035170"/>
            <a:ext cx="11495297" cy="5822830"/>
          </a:xfrm>
        </p:spPr>
        <p:txBody>
          <a:bodyPr/>
          <a:lstStyle/>
          <a:p>
            <a:r>
              <a:rPr lang="en-US" b="1" u="sng" cap="all" dirty="0">
                <a:solidFill>
                  <a:schemeClr val="tx1"/>
                </a:solidFill>
              </a:rPr>
              <a:t>Duties:</a:t>
            </a:r>
            <a:r>
              <a:rPr lang="en-US" u="sng" cap="all" dirty="0">
                <a:solidFill>
                  <a:schemeClr val="tx1"/>
                </a:solidFill>
              </a:rPr>
              <a:t> </a:t>
            </a:r>
            <a:r>
              <a:rPr lang="en-US" b="1" u="sng" cap="all" dirty="0">
                <a:solidFill>
                  <a:schemeClr val="tx1"/>
                </a:solidFill>
              </a:rPr>
              <a:t>Authorized Entrants:</a:t>
            </a:r>
            <a:endParaRPr lang="en-US" dirty="0">
              <a:solidFill>
                <a:schemeClr val="tx1"/>
              </a:solidFill>
            </a:endParaRPr>
          </a:p>
          <a:p>
            <a:pPr marL="342900" lvl="0" indent="-342900">
              <a:buFont typeface="Arial" panose="020B0604020202020204" pitchFamily="34" charset="0"/>
              <a:buChar char="•"/>
            </a:pPr>
            <a:r>
              <a:rPr lang="en-US" dirty="0" smtClean="0">
                <a:solidFill>
                  <a:schemeClr val="tx1"/>
                </a:solidFill>
              </a:rPr>
              <a:t>Review the JHA and understand </a:t>
            </a:r>
            <a:r>
              <a:rPr lang="en-US" dirty="0">
                <a:solidFill>
                  <a:schemeClr val="tx1"/>
                </a:solidFill>
              </a:rPr>
              <a:t>the hazards that may be faced during </a:t>
            </a:r>
            <a:r>
              <a:rPr lang="en-US" dirty="0" smtClean="0">
                <a:solidFill>
                  <a:schemeClr val="tx1"/>
                </a:solidFill>
              </a:rPr>
              <a:t>entry</a:t>
            </a:r>
            <a:endParaRPr lang="en-US" dirty="0">
              <a:solidFill>
                <a:schemeClr val="tx1"/>
              </a:solidFill>
            </a:endParaRPr>
          </a:p>
          <a:p>
            <a:pPr marL="342900" lvl="0" indent="-342900">
              <a:buFont typeface="Arial" panose="020B0604020202020204" pitchFamily="34" charset="0"/>
              <a:buChar char="•"/>
            </a:pPr>
            <a:r>
              <a:rPr lang="en-US" dirty="0" smtClean="0">
                <a:solidFill>
                  <a:schemeClr val="tx1"/>
                </a:solidFill>
              </a:rPr>
              <a:t>Maintain </a:t>
            </a:r>
            <a:r>
              <a:rPr lang="en-US" dirty="0">
                <a:solidFill>
                  <a:schemeClr val="tx1"/>
                </a:solidFill>
              </a:rPr>
              <a:t>direct </a:t>
            </a:r>
            <a:r>
              <a:rPr lang="en-US" dirty="0" smtClean="0">
                <a:solidFill>
                  <a:schemeClr val="tx1"/>
                </a:solidFill>
              </a:rPr>
              <a:t>communication </a:t>
            </a:r>
            <a:r>
              <a:rPr lang="en-US" dirty="0">
                <a:solidFill>
                  <a:schemeClr val="tx1"/>
                </a:solidFill>
              </a:rPr>
              <a:t>with the attendant </a:t>
            </a:r>
            <a:endParaRPr lang="en-US" dirty="0" smtClean="0">
              <a:solidFill>
                <a:schemeClr val="tx1"/>
              </a:solidFill>
            </a:endParaRPr>
          </a:p>
          <a:p>
            <a:pPr marL="342900" lvl="0" indent="-342900">
              <a:buFont typeface="Arial" panose="020B0604020202020204" pitchFamily="34" charset="0"/>
              <a:buChar char="•"/>
            </a:pPr>
            <a:r>
              <a:rPr lang="en-US" dirty="0" smtClean="0">
                <a:solidFill>
                  <a:schemeClr val="tx1"/>
                </a:solidFill>
              </a:rPr>
              <a:t>Alert </a:t>
            </a:r>
            <a:r>
              <a:rPr lang="en-US" dirty="0">
                <a:solidFill>
                  <a:schemeClr val="tx1"/>
                </a:solidFill>
              </a:rPr>
              <a:t>the attendant whenever: </a:t>
            </a:r>
          </a:p>
          <a:p>
            <a:pPr marL="800100" lvl="1" indent="-342900">
              <a:buFont typeface="Arial" panose="020B0604020202020204" pitchFamily="34" charset="0"/>
              <a:buChar char="•"/>
            </a:pPr>
            <a:r>
              <a:rPr lang="en-US" dirty="0">
                <a:solidFill>
                  <a:schemeClr val="tx1"/>
                </a:solidFill>
              </a:rPr>
              <a:t>The entrant recognizes any warning sign or symptom of exposure to a dangerous situation, or </a:t>
            </a:r>
          </a:p>
          <a:p>
            <a:pPr marL="800100" lvl="1" indent="-342900">
              <a:buFont typeface="Arial" panose="020B0604020202020204" pitchFamily="34" charset="0"/>
              <a:buChar char="•"/>
            </a:pPr>
            <a:r>
              <a:rPr lang="en-US" dirty="0">
                <a:solidFill>
                  <a:schemeClr val="tx1"/>
                </a:solidFill>
              </a:rPr>
              <a:t>The entrant detects a prohibited condition;</a:t>
            </a:r>
          </a:p>
          <a:p>
            <a:pPr marL="342900" lvl="0" indent="-342900">
              <a:buFont typeface="Arial" panose="020B0604020202020204" pitchFamily="34" charset="0"/>
              <a:buChar char="•"/>
            </a:pPr>
            <a:r>
              <a:rPr lang="en-US" dirty="0">
                <a:solidFill>
                  <a:schemeClr val="tx1"/>
                </a:solidFill>
              </a:rPr>
              <a:t>Exit from the permit space as quickly as possible whenever: </a:t>
            </a:r>
          </a:p>
          <a:p>
            <a:pPr marL="800100" lvl="1" indent="-342900">
              <a:buFont typeface="Arial" panose="020B0604020202020204" pitchFamily="34" charset="0"/>
              <a:buChar char="•"/>
            </a:pPr>
            <a:r>
              <a:rPr lang="en-US" dirty="0">
                <a:solidFill>
                  <a:schemeClr val="tx1"/>
                </a:solidFill>
              </a:rPr>
              <a:t>An order to evacuate is given by the attendant or the entry supervisor, </a:t>
            </a:r>
          </a:p>
          <a:p>
            <a:pPr marL="800100" lvl="1" indent="-342900">
              <a:buFont typeface="Arial" panose="020B0604020202020204" pitchFamily="34" charset="0"/>
              <a:buChar char="•"/>
            </a:pPr>
            <a:r>
              <a:rPr lang="en-US" dirty="0">
                <a:solidFill>
                  <a:schemeClr val="tx1"/>
                </a:solidFill>
              </a:rPr>
              <a:t>The entrant recognizes any warning sign or symptom of exposure to a dangerous situation, </a:t>
            </a:r>
          </a:p>
          <a:p>
            <a:pPr marL="800100" lvl="1" indent="-342900">
              <a:buFont typeface="Arial" panose="020B0604020202020204" pitchFamily="34" charset="0"/>
              <a:buChar char="•"/>
            </a:pPr>
            <a:r>
              <a:rPr lang="en-US" dirty="0">
                <a:solidFill>
                  <a:schemeClr val="tx1"/>
                </a:solidFill>
              </a:rPr>
              <a:t>The entrant detects a prohibited condition, or </a:t>
            </a:r>
          </a:p>
          <a:p>
            <a:pPr marL="800100" lvl="1" indent="-342900">
              <a:buFont typeface="Arial" panose="020B0604020202020204" pitchFamily="34" charset="0"/>
              <a:buChar char="•"/>
            </a:pPr>
            <a:r>
              <a:rPr lang="en-US" dirty="0">
                <a:solidFill>
                  <a:schemeClr val="tx1"/>
                </a:solidFill>
              </a:rPr>
              <a:t>An evacuation alarm is activated. </a:t>
            </a:r>
            <a:endParaRPr lang="en-US" dirty="0" smtClean="0">
              <a:solidFill>
                <a:schemeClr val="tx1"/>
              </a:solidFill>
            </a:endParaRPr>
          </a:p>
          <a:p>
            <a:pPr marL="800100" lvl="1" indent="-342900">
              <a:buFont typeface="Arial" panose="020B0604020202020204" pitchFamily="34" charset="0"/>
              <a:buChar char="•"/>
            </a:pPr>
            <a:endParaRPr lang="en-US" dirty="0">
              <a:solidFill>
                <a:schemeClr val="tx1"/>
              </a:solidFill>
            </a:endParaRPr>
          </a:p>
          <a:p>
            <a:pPr lvl="1" algn="ctr"/>
            <a:r>
              <a:rPr lang="en-US" sz="3600" b="1" i="1" dirty="0" smtClean="0">
                <a:solidFill>
                  <a:srgbClr val="FF0000"/>
                </a:solidFill>
              </a:rPr>
              <a:t>When in doubt, get out!</a:t>
            </a:r>
            <a:endParaRPr lang="en-US" b="1" i="1" dirty="0">
              <a:solidFill>
                <a:srgbClr val="FF0000"/>
              </a:solidFill>
            </a:endParaRPr>
          </a:p>
          <a:p>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4152190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60914" y="1035170"/>
            <a:ext cx="11495297" cy="5822830"/>
          </a:xfrm>
        </p:spPr>
        <p:txBody>
          <a:bodyPr/>
          <a:lstStyle/>
          <a:p>
            <a:r>
              <a:rPr lang="en-US" b="1" u="sng" cap="all" dirty="0">
                <a:solidFill>
                  <a:schemeClr val="tx1"/>
                </a:solidFill>
              </a:rPr>
              <a:t>Duties:</a:t>
            </a:r>
            <a:r>
              <a:rPr lang="en-US" u="sng" cap="all" dirty="0">
                <a:solidFill>
                  <a:schemeClr val="tx1"/>
                </a:solidFill>
              </a:rPr>
              <a:t> </a:t>
            </a:r>
            <a:r>
              <a:rPr lang="en-US" b="1" u="sng" cap="all" dirty="0">
                <a:solidFill>
                  <a:schemeClr val="tx1"/>
                </a:solidFill>
              </a:rPr>
              <a:t>Attendants:</a:t>
            </a:r>
            <a:endParaRPr lang="en-US" dirty="0">
              <a:solidFill>
                <a:schemeClr val="tx1"/>
              </a:solidFill>
            </a:endParaRPr>
          </a:p>
          <a:p>
            <a:pPr marL="342900" lvl="0" indent="-342900">
              <a:buFont typeface="Arial" panose="020B0604020202020204" pitchFamily="34" charset="0"/>
              <a:buChar char="•"/>
            </a:pPr>
            <a:r>
              <a:rPr lang="en-US" dirty="0" smtClean="0">
                <a:solidFill>
                  <a:schemeClr val="tx1"/>
                </a:solidFill>
              </a:rPr>
              <a:t>Know </a:t>
            </a:r>
            <a:r>
              <a:rPr lang="en-US" dirty="0">
                <a:solidFill>
                  <a:schemeClr val="tx1"/>
                </a:solidFill>
              </a:rPr>
              <a:t>the hazards that may be faced during entry, including information on the, signs or symptoms, behavioral effects and consequences of an atmospheric exposure</a:t>
            </a:r>
          </a:p>
          <a:p>
            <a:pPr marL="342900" lvl="0" indent="-342900">
              <a:buFont typeface="Arial" panose="020B0604020202020204" pitchFamily="34" charset="0"/>
              <a:buChar char="•"/>
            </a:pPr>
            <a:r>
              <a:rPr lang="en-US" dirty="0">
                <a:solidFill>
                  <a:schemeClr val="tx1"/>
                </a:solidFill>
              </a:rPr>
              <a:t>Maintain visual contact of authorized entrant(s) in the permit space</a:t>
            </a:r>
          </a:p>
          <a:p>
            <a:pPr marL="342900" lvl="0" indent="-342900">
              <a:buFont typeface="Arial" panose="020B0604020202020204" pitchFamily="34" charset="0"/>
              <a:buChar char="•"/>
            </a:pPr>
            <a:r>
              <a:rPr lang="en-US" dirty="0">
                <a:solidFill>
                  <a:schemeClr val="tx1"/>
                </a:solidFill>
              </a:rPr>
              <a:t>Remain outside the permit space during an entire entry operation unless relieved by another qualified attendant</a:t>
            </a:r>
          </a:p>
          <a:p>
            <a:pPr marL="342900" lvl="0" indent="-342900">
              <a:buFont typeface="Arial" panose="020B0604020202020204" pitchFamily="34" charset="0"/>
              <a:buChar char="•"/>
            </a:pPr>
            <a:r>
              <a:rPr lang="en-US" dirty="0">
                <a:solidFill>
                  <a:schemeClr val="tx1"/>
                </a:solidFill>
              </a:rPr>
              <a:t>Communicate with authorized entrants as necessary to monitor entrant status and to alert entrants of the need to evacuate the space</a:t>
            </a:r>
          </a:p>
          <a:p>
            <a:pPr marL="342900" lvl="0" indent="-342900">
              <a:buFont typeface="Arial" panose="020B0604020202020204" pitchFamily="34" charset="0"/>
              <a:buChar char="•"/>
            </a:pPr>
            <a:r>
              <a:rPr lang="en-US" dirty="0">
                <a:solidFill>
                  <a:schemeClr val="tx1"/>
                </a:solidFill>
              </a:rPr>
              <a:t>Monitor activities inside and outside the space to ensure constant safety</a:t>
            </a:r>
          </a:p>
          <a:p>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74172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60914" y="1035170"/>
            <a:ext cx="11495297" cy="5822830"/>
          </a:xfrm>
        </p:spPr>
        <p:txBody>
          <a:bodyPr/>
          <a:lstStyle/>
          <a:p>
            <a:r>
              <a:rPr lang="en-US" b="1" u="sng" cap="all" dirty="0">
                <a:solidFill>
                  <a:schemeClr val="tx1"/>
                </a:solidFill>
              </a:rPr>
              <a:t>Duties:</a:t>
            </a:r>
            <a:r>
              <a:rPr lang="en-US" u="sng" cap="all" dirty="0">
                <a:solidFill>
                  <a:schemeClr val="tx1"/>
                </a:solidFill>
              </a:rPr>
              <a:t> </a:t>
            </a:r>
            <a:r>
              <a:rPr lang="en-US" b="1" u="sng" cap="all" dirty="0">
                <a:solidFill>
                  <a:schemeClr val="tx1"/>
                </a:solidFill>
              </a:rPr>
              <a:t>Attendants</a:t>
            </a:r>
            <a:r>
              <a:rPr lang="en-US" b="1" u="sng" cap="all" dirty="0" smtClean="0">
                <a:solidFill>
                  <a:schemeClr val="tx1"/>
                </a:solidFill>
              </a:rPr>
              <a:t>: cont’d</a:t>
            </a:r>
            <a:endParaRPr lang="en-US" dirty="0">
              <a:solidFill>
                <a:schemeClr val="tx1"/>
              </a:solidFill>
            </a:endParaRPr>
          </a:p>
          <a:p>
            <a:pPr marL="342900" lvl="0" indent="-342900">
              <a:buFont typeface="Arial" panose="020B0604020202020204" pitchFamily="34" charset="0"/>
              <a:buChar char="•"/>
            </a:pPr>
            <a:r>
              <a:rPr lang="en-US" dirty="0">
                <a:solidFill>
                  <a:schemeClr val="tx1"/>
                </a:solidFill>
              </a:rPr>
              <a:t>Attendant may order immediate evacuation of the entrant(s) when following conditions arise:</a:t>
            </a:r>
          </a:p>
          <a:p>
            <a:pPr marL="800100" lvl="1" indent="-342900">
              <a:buFont typeface="Arial" panose="020B0604020202020204" pitchFamily="34" charset="0"/>
              <a:buChar char="•"/>
            </a:pPr>
            <a:r>
              <a:rPr lang="en-US" dirty="0">
                <a:solidFill>
                  <a:schemeClr val="tx1"/>
                </a:solidFill>
              </a:rPr>
              <a:t>If the attendant detects a prohibited condition</a:t>
            </a:r>
          </a:p>
          <a:p>
            <a:pPr marL="800100" lvl="1" indent="-342900">
              <a:buFont typeface="Arial" panose="020B0604020202020204" pitchFamily="34" charset="0"/>
              <a:buChar char="•"/>
            </a:pPr>
            <a:r>
              <a:rPr lang="en-US" dirty="0">
                <a:solidFill>
                  <a:schemeClr val="tx1"/>
                </a:solidFill>
              </a:rPr>
              <a:t>If the attendant detects the behavioral effects of hazard exposure in an authorized entrant</a:t>
            </a:r>
          </a:p>
          <a:p>
            <a:pPr marL="800100" lvl="1" indent="-342900">
              <a:buFont typeface="Arial" panose="020B0604020202020204" pitchFamily="34" charset="0"/>
              <a:buChar char="•"/>
            </a:pPr>
            <a:r>
              <a:rPr lang="en-US" dirty="0">
                <a:solidFill>
                  <a:schemeClr val="tx1"/>
                </a:solidFill>
              </a:rPr>
              <a:t>If the attendant detects a situation outside the space that could endanger the authorized entrants</a:t>
            </a:r>
          </a:p>
          <a:p>
            <a:pPr marL="800100" lvl="1" indent="-342900">
              <a:buFont typeface="Arial" panose="020B0604020202020204" pitchFamily="34" charset="0"/>
              <a:buChar char="•"/>
            </a:pPr>
            <a:r>
              <a:rPr lang="en-US" dirty="0">
                <a:solidFill>
                  <a:schemeClr val="tx1"/>
                </a:solidFill>
              </a:rPr>
              <a:t>If the attendant cannot effectively and safely perform all the duties required</a:t>
            </a:r>
          </a:p>
          <a:p>
            <a:pPr marL="800100" lvl="1" indent="-342900">
              <a:buFont typeface="Arial" panose="020B0604020202020204" pitchFamily="34" charset="0"/>
              <a:buChar char="•"/>
            </a:pPr>
            <a:r>
              <a:rPr lang="en-US" dirty="0">
                <a:solidFill>
                  <a:schemeClr val="tx1"/>
                </a:solidFill>
              </a:rPr>
              <a:t>Conditions in the space change that may impact safe operations</a:t>
            </a:r>
          </a:p>
          <a:p>
            <a:pPr marL="800100" lvl="1" indent="-342900">
              <a:buFont typeface="Arial" panose="020B0604020202020204" pitchFamily="34" charset="0"/>
              <a:buChar char="•"/>
            </a:pPr>
            <a:r>
              <a:rPr lang="en-US" dirty="0">
                <a:solidFill>
                  <a:schemeClr val="tx1"/>
                </a:solidFill>
              </a:rPr>
              <a:t>Continuous monitoring and or continuous ventilation required cannot be performed</a:t>
            </a:r>
          </a:p>
          <a:p>
            <a:pPr marL="342900" lvl="0" indent="-342900">
              <a:buFont typeface="Arial" panose="020B0604020202020204" pitchFamily="34" charset="0"/>
              <a:buChar char="•"/>
            </a:pPr>
            <a:r>
              <a:rPr lang="en-US" dirty="0">
                <a:solidFill>
                  <a:schemeClr val="tx1"/>
                </a:solidFill>
              </a:rPr>
              <a:t>Summon rescue and other emergency services if authorized entrants need assistance to escape from a confined space. </a:t>
            </a:r>
          </a:p>
          <a:p>
            <a:pPr marL="342900" lvl="0" indent="-342900">
              <a:buFont typeface="Arial" panose="020B0604020202020204" pitchFamily="34" charset="0"/>
              <a:buChar char="•"/>
            </a:pPr>
            <a:r>
              <a:rPr lang="en-US" dirty="0" smtClean="0">
                <a:solidFill>
                  <a:schemeClr val="tx1"/>
                </a:solidFill>
              </a:rPr>
              <a:t>And for permit required spaces, assist </a:t>
            </a:r>
            <a:r>
              <a:rPr lang="en-US" dirty="0">
                <a:solidFill>
                  <a:schemeClr val="tx1"/>
                </a:solidFill>
              </a:rPr>
              <a:t>rescue team with </a:t>
            </a:r>
            <a:r>
              <a:rPr lang="en-US" dirty="0" smtClean="0">
                <a:solidFill>
                  <a:schemeClr val="tx1"/>
                </a:solidFill>
              </a:rPr>
              <a:t>entry or non-entry rescue</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923738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60914" y="1035170"/>
            <a:ext cx="11495297" cy="5822830"/>
          </a:xfrm>
        </p:spPr>
        <p:txBody>
          <a:bodyPr/>
          <a:lstStyle/>
          <a:p>
            <a:r>
              <a:rPr lang="en-US" b="1" u="sng" cap="all" dirty="0">
                <a:solidFill>
                  <a:schemeClr val="tx1"/>
                </a:solidFill>
              </a:rPr>
              <a:t>Duties: Entry Supervisors</a:t>
            </a:r>
            <a:r>
              <a:rPr lang="en-US" b="1" u="sng" cap="all" dirty="0" smtClean="0">
                <a:solidFill>
                  <a:schemeClr val="tx1"/>
                </a:solidFill>
              </a:rPr>
              <a:t>: </a:t>
            </a:r>
          </a:p>
          <a:p>
            <a:pPr marL="342900" indent="-342900">
              <a:buFont typeface="Arial" panose="020B0604020202020204" pitchFamily="34" charset="0"/>
              <a:buChar char="•"/>
            </a:pPr>
            <a:r>
              <a:rPr lang="en-US" dirty="0" smtClean="0">
                <a:solidFill>
                  <a:schemeClr val="tx1"/>
                </a:solidFill>
              </a:rPr>
              <a:t>Is </a:t>
            </a:r>
            <a:r>
              <a:rPr lang="en-US" dirty="0">
                <a:solidFill>
                  <a:schemeClr val="tx1"/>
                </a:solidFill>
              </a:rPr>
              <a:t>familiar with and understands the hazards that may be faced during entry, including information on the mode, signs or symptoms, and consequences of the exposure; </a:t>
            </a:r>
          </a:p>
          <a:p>
            <a:pPr marL="342900" lvl="0" indent="-342900">
              <a:buFont typeface="Arial" panose="020B0604020202020204" pitchFamily="34" charset="0"/>
              <a:buChar char="•"/>
            </a:pPr>
            <a:r>
              <a:rPr lang="en-US" dirty="0" smtClean="0">
                <a:solidFill>
                  <a:schemeClr val="tx1"/>
                </a:solidFill>
              </a:rPr>
              <a:t>Verifies that </a:t>
            </a:r>
            <a:r>
              <a:rPr lang="en-US" dirty="0">
                <a:solidFill>
                  <a:schemeClr val="tx1"/>
                </a:solidFill>
              </a:rPr>
              <a:t>all tests specified by the permit have been conducted and that all procedures and equipment specified by the permit are in place before endorsing the permit and allowing entry to </a:t>
            </a:r>
            <a:r>
              <a:rPr lang="en-US" dirty="0" smtClean="0">
                <a:solidFill>
                  <a:schemeClr val="tx1"/>
                </a:solidFill>
              </a:rPr>
              <a:t>begin.</a:t>
            </a:r>
            <a:endParaRPr lang="en-US" dirty="0">
              <a:solidFill>
                <a:schemeClr val="tx1"/>
              </a:solidFill>
            </a:endParaRPr>
          </a:p>
          <a:p>
            <a:pPr marL="342900" lvl="0" indent="-342900">
              <a:buFont typeface="Arial" panose="020B0604020202020204" pitchFamily="34" charset="0"/>
              <a:buChar char="•"/>
            </a:pPr>
            <a:r>
              <a:rPr lang="en-US" dirty="0">
                <a:solidFill>
                  <a:schemeClr val="tx1"/>
                </a:solidFill>
              </a:rPr>
              <a:t>For permit spaces: verify that rescue services are available and that the means for summoning them are </a:t>
            </a:r>
            <a:r>
              <a:rPr lang="en-US" dirty="0" smtClean="0">
                <a:solidFill>
                  <a:schemeClr val="tx1"/>
                </a:solidFill>
              </a:rPr>
              <a:t>operable.</a:t>
            </a:r>
            <a:endParaRPr lang="en-US" dirty="0">
              <a:solidFill>
                <a:schemeClr val="tx1"/>
              </a:solidFill>
            </a:endParaRPr>
          </a:p>
          <a:p>
            <a:pPr marL="342900" lvl="0" indent="-342900">
              <a:buFont typeface="Arial" panose="020B0604020202020204" pitchFamily="34" charset="0"/>
              <a:buChar char="•"/>
            </a:pPr>
            <a:r>
              <a:rPr lang="en-US" dirty="0" smtClean="0">
                <a:solidFill>
                  <a:schemeClr val="tx1"/>
                </a:solidFill>
              </a:rPr>
              <a:t>Cancels </a:t>
            </a:r>
            <a:r>
              <a:rPr lang="en-US" dirty="0">
                <a:solidFill>
                  <a:schemeClr val="tx1"/>
                </a:solidFill>
              </a:rPr>
              <a:t>or </a:t>
            </a:r>
            <a:r>
              <a:rPr lang="en-US" dirty="0" smtClean="0">
                <a:solidFill>
                  <a:schemeClr val="tx1"/>
                </a:solidFill>
              </a:rPr>
              <a:t>suspends entry if a condition that is not allowed appears.</a:t>
            </a:r>
            <a:endParaRPr lang="en-US" dirty="0">
              <a:solidFill>
                <a:schemeClr val="tx1"/>
              </a:solidFill>
            </a:endParaRPr>
          </a:p>
          <a:p>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2620275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460914" y="1035170"/>
            <a:ext cx="11495297" cy="5822830"/>
          </a:xfrm>
        </p:spPr>
        <p:txBody>
          <a:bodyPr/>
          <a:lstStyle/>
          <a:p>
            <a:r>
              <a:rPr lang="en-US" b="1" u="sng" cap="all" dirty="0">
                <a:solidFill>
                  <a:schemeClr val="tx1"/>
                </a:solidFill>
              </a:rPr>
              <a:t>Duties: Entry Supervisors</a:t>
            </a:r>
            <a:r>
              <a:rPr lang="en-US" b="1" u="sng" cap="all" dirty="0" smtClean="0">
                <a:solidFill>
                  <a:schemeClr val="tx1"/>
                </a:solidFill>
              </a:rPr>
              <a:t>: </a:t>
            </a:r>
            <a:r>
              <a:rPr lang="en-US" b="1" u="sng" cap="all" dirty="0">
                <a:solidFill>
                  <a:schemeClr val="tx1"/>
                </a:solidFill>
              </a:rPr>
              <a:t>CONT’D</a:t>
            </a:r>
            <a:endParaRPr lang="en-US" dirty="0">
              <a:solidFill>
                <a:schemeClr val="tx1"/>
              </a:solidFill>
            </a:endParaRPr>
          </a:p>
          <a:p>
            <a:pPr marL="342900" lvl="0" indent="-342900">
              <a:buFont typeface="Arial" panose="020B0604020202020204" pitchFamily="34" charset="0"/>
              <a:buChar char="•"/>
            </a:pPr>
            <a:r>
              <a:rPr lang="en-US" dirty="0" smtClean="0">
                <a:solidFill>
                  <a:schemeClr val="tx1"/>
                </a:solidFill>
              </a:rPr>
              <a:t>Removes </a:t>
            </a:r>
            <a:r>
              <a:rPr lang="en-US" dirty="0">
                <a:solidFill>
                  <a:schemeClr val="tx1"/>
                </a:solidFill>
              </a:rPr>
              <a:t>unauthorized individuals who enter or who attempt to enter the permit space during entry operations</a:t>
            </a:r>
          </a:p>
          <a:p>
            <a:pPr marL="342900" lvl="0" indent="-342900">
              <a:buFont typeface="Arial" panose="020B0604020202020204" pitchFamily="34" charset="0"/>
              <a:buChar char="•"/>
            </a:pPr>
            <a:r>
              <a:rPr lang="en-US" dirty="0">
                <a:solidFill>
                  <a:schemeClr val="tx1"/>
                </a:solidFill>
              </a:rPr>
              <a:t>Determines whenever responsibility for a permit space entry operation is transferred, and at intervals dictated by the hazards and operations performed within the space, that entry operations remain consistent with terms of the entry permit and that acceptable entry conditions are maintained. </a:t>
            </a:r>
          </a:p>
          <a:p>
            <a:pPr marL="342900" lvl="0" indent="-342900">
              <a:buFont typeface="Arial" panose="020B0604020202020204" pitchFamily="34" charset="0"/>
              <a:buChar char="•"/>
            </a:pPr>
            <a:r>
              <a:rPr lang="en-US" dirty="0">
                <a:solidFill>
                  <a:schemeClr val="tx1"/>
                </a:solidFill>
              </a:rPr>
              <a:t>Ensures the Confined Space Assessment and Inventory is referenced </a:t>
            </a:r>
          </a:p>
          <a:p>
            <a:pPr marL="342900" lvl="0" indent="-342900">
              <a:buFont typeface="Arial" panose="020B0604020202020204" pitchFamily="34" charset="0"/>
              <a:buChar char="•"/>
            </a:pPr>
            <a:r>
              <a:rPr lang="en-US" dirty="0">
                <a:solidFill>
                  <a:schemeClr val="tx1"/>
                </a:solidFill>
              </a:rPr>
              <a:t>The permit is properly utilized and completed</a:t>
            </a:r>
          </a:p>
          <a:p>
            <a:pPr marL="342900" lvl="0" indent="-342900">
              <a:buFont typeface="Arial" panose="020B0604020202020204" pitchFamily="34" charset="0"/>
              <a:buChar char="•"/>
            </a:pPr>
            <a:r>
              <a:rPr lang="en-US" dirty="0">
                <a:solidFill>
                  <a:schemeClr val="tx1"/>
                </a:solidFill>
              </a:rPr>
              <a:t>Proper equipment is used, procedures are followed </a:t>
            </a:r>
            <a:r>
              <a:rPr lang="en-US" dirty="0" smtClean="0">
                <a:solidFill>
                  <a:schemeClr val="tx1"/>
                </a:solidFill>
              </a:rPr>
              <a:t>and </a:t>
            </a:r>
            <a:r>
              <a:rPr lang="en-US" dirty="0">
                <a:solidFill>
                  <a:schemeClr val="tx1"/>
                </a:solidFill>
              </a:rPr>
              <a:t>the permit is filed with EHS. </a:t>
            </a:r>
          </a:p>
          <a:p>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913530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590311" y="182862"/>
            <a:ext cx="10515600" cy="1507915"/>
          </a:xfrm>
        </p:spPr>
        <p:txBody>
          <a:bodyPr/>
          <a:lstStyle/>
          <a:p>
            <a:r>
              <a:rPr lang="en-US" altLang="en-US" sz="4800" b="1" dirty="0" smtClean="0"/>
              <a:t>What about OSHA requirements for Construction / Contractors?</a:t>
            </a:r>
          </a:p>
        </p:txBody>
      </p:sp>
      <p:sp>
        <p:nvSpPr>
          <p:cNvPr id="4" name="Content Placeholder 1"/>
          <p:cNvSpPr txBox="1">
            <a:spLocks/>
          </p:cNvSpPr>
          <p:nvPr/>
        </p:nvSpPr>
        <p:spPr>
          <a:xfrm>
            <a:off x="982603" y="1604513"/>
            <a:ext cx="9272587" cy="6806242"/>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fontAlgn="auto">
              <a:spcAft>
                <a:spcPts val="0"/>
              </a:spcAft>
              <a:buClr>
                <a:srgbClr val="629DD1"/>
              </a:buClr>
              <a:buFont typeface="Arial" pitchFamily="34" charset="0"/>
              <a:buNone/>
              <a:defRPr/>
            </a:pPr>
            <a:endParaRPr lang="en-US" sz="3600" b="1" dirty="0">
              <a:solidFill>
                <a:srgbClr val="0000FF"/>
              </a:solidFill>
              <a:latin typeface="+mj-lt"/>
            </a:endParaRPr>
          </a:p>
          <a:p>
            <a:pPr marL="0" indent="0" fontAlgn="auto">
              <a:spcAft>
                <a:spcPts val="0"/>
              </a:spcAft>
              <a:buClr>
                <a:srgbClr val="629DD1"/>
              </a:buClr>
              <a:buFont typeface="Arial" pitchFamily="34" charset="0"/>
              <a:buNone/>
              <a:defRPr/>
            </a:pPr>
            <a:endParaRPr lang="en-US" sz="3600" b="1" dirty="0" smtClean="0">
              <a:solidFill>
                <a:srgbClr val="0000FF"/>
              </a:solidFill>
              <a:latin typeface="+mj-lt"/>
            </a:endParaRPr>
          </a:p>
          <a:p>
            <a:pPr marL="0" indent="0" fontAlgn="auto">
              <a:spcAft>
                <a:spcPts val="0"/>
              </a:spcAft>
              <a:buClr>
                <a:srgbClr val="629DD1"/>
              </a:buClr>
              <a:buFont typeface="Arial" pitchFamily="34" charset="0"/>
              <a:buNone/>
              <a:defRPr/>
            </a:pPr>
            <a:endParaRPr lang="en-US" sz="3600" b="1" i="1" dirty="0">
              <a:solidFill>
                <a:srgbClr val="0000FF"/>
              </a:solidFill>
              <a:latin typeface="+mj-lt"/>
            </a:endParaRPr>
          </a:p>
        </p:txBody>
      </p:sp>
      <p:sp>
        <p:nvSpPr>
          <p:cNvPr id="5" name="Rectangle 4"/>
          <p:cNvSpPr/>
          <p:nvPr/>
        </p:nvSpPr>
        <p:spPr>
          <a:xfrm>
            <a:off x="590311" y="1690777"/>
            <a:ext cx="11136701" cy="1754326"/>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ea typeface="Times New Roman" panose="02020603050405020304" pitchFamily="18" charset="0"/>
              </a:rPr>
              <a:t>Unless a contractors written Confined Space Entry Program meets or exceeds standards </a:t>
            </a:r>
            <a:r>
              <a:rPr lang="en-US" dirty="0" smtClean="0">
                <a:latin typeface="Arial" panose="020B0604020202020204" pitchFamily="34" charset="0"/>
                <a:ea typeface="Times New Roman" panose="02020603050405020304" pitchFamily="18" charset="0"/>
              </a:rPr>
              <a:t>written in Skidmore’s Program:</a:t>
            </a:r>
          </a:p>
          <a:p>
            <a:pPr marL="742950" lvl="1" indent="-285750">
              <a:buFont typeface="Arial" panose="020B0604020202020204" pitchFamily="34" charset="0"/>
              <a:buChar char="•"/>
            </a:pPr>
            <a:r>
              <a:rPr lang="en-US" dirty="0" smtClean="0">
                <a:latin typeface="Arial" panose="020B0604020202020204" pitchFamily="34" charset="0"/>
                <a:ea typeface="Times New Roman" panose="02020603050405020304" pitchFamily="18" charset="0"/>
              </a:rPr>
              <a:t>contractors </a:t>
            </a:r>
            <a:r>
              <a:rPr lang="en-US" dirty="0">
                <a:latin typeface="Arial" panose="020B0604020202020204" pitchFamily="34" charset="0"/>
                <a:ea typeface="Times New Roman" panose="02020603050405020304" pitchFamily="18" charset="0"/>
              </a:rPr>
              <a:t>will be required to follow Skidmore College’s Confined Space Entry Program</a:t>
            </a:r>
            <a:r>
              <a:rPr lang="en-US" dirty="0" smtClean="0">
                <a:latin typeface="Arial" panose="020B0604020202020204" pitchFamily="34" charset="0"/>
                <a:ea typeface="Times New Roman" panose="02020603050405020304" pitchFamily="18" charset="0"/>
              </a:rPr>
              <a:t>. </a:t>
            </a:r>
          </a:p>
          <a:p>
            <a:pPr marL="742950" lvl="1" indent="-285750">
              <a:buFont typeface="Arial" panose="020B0604020202020204" pitchFamily="34" charset="0"/>
              <a:buChar char="•"/>
            </a:pPr>
            <a:r>
              <a:rPr lang="en-US" dirty="0" smtClean="0">
                <a:latin typeface="Arial" panose="020B0604020202020204" pitchFamily="34" charset="0"/>
                <a:ea typeface="Times New Roman" panose="02020603050405020304" pitchFamily="18" charset="0"/>
              </a:rPr>
              <a:t>be </a:t>
            </a:r>
            <a:r>
              <a:rPr lang="en-US" dirty="0">
                <a:latin typeface="Arial" panose="020B0604020202020204" pitchFamily="34" charset="0"/>
                <a:ea typeface="Times New Roman" panose="02020603050405020304" pitchFamily="18" charset="0"/>
              </a:rPr>
              <a:t>required to submit proof of </a:t>
            </a:r>
            <a:r>
              <a:rPr lang="en-US" dirty="0" smtClean="0">
                <a:latin typeface="Arial" panose="020B0604020202020204" pitchFamily="34" charset="0"/>
                <a:ea typeface="Times New Roman" panose="02020603050405020304" pitchFamily="18" charset="0"/>
              </a:rPr>
              <a:t>training </a:t>
            </a:r>
          </a:p>
          <a:p>
            <a:pPr marL="285750" indent="-285750">
              <a:buFont typeface="Arial" panose="020B0604020202020204" pitchFamily="34" charset="0"/>
              <a:buChar char="•"/>
            </a:pPr>
            <a:r>
              <a:rPr lang="en-US" dirty="0" smtClean="0">
                <a:latin typeface="Arial" panose="020B0604020202020204" pitchFamily="34" charset="0"/>
                <a:ea typeface="Times New Roman" panose="02020603050405020304" pitchFamily="18" charset="0"/>
              </a:rPr>
              <a:t>Project </a:t>
            </a:r>
            <a:r>
              <a:rPr lang="en-US" dirty="0">
                <a:latin typeface="Arial" panose="020B0604020202020204" pitchFamily="34" charset="0"/>
                <a:ea typeface="Times New Roman" panose="02020603050405020304" pitchFamily="18" charset="0"/>
              </a:rPr>
              <a:t>Managers and Department Supervisors will be required to coordinate contractor activities to ensure adherence to this policy.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220" y="3215626"/>
            <a:ext cx="4633045" cy="3474784"/>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886603" y="1078302"/>
            <a:ext cx="9734432" cy="3907765"/>
          </a:xfrm>
        </p:spPr>
        <p:txBody>
          <a:bodyPr/>
          <a:lstStyle/>
          <a:p>
            <a:pPr algn="ctr"/>
            <a:r>
              <a:rPr lang="en-US" b="1" u="sng" cap="all" dirty="0">
                <a:solidFill>
                  <a:schemeClr val="tx1"/>
                </a:solidFill>
              </a:rPr>
              <a:t>Confined Space Rescue Team:</a:t>
            </a:r>
            <a:endParaRPr lang="en-US" dirty="0">
              <a:solidFill>
                <a:schemeClr val="tx1"/>
              </a:solidFill>
            </a:endParaRPr>
          </a:p>
          <a:p>
            <a:r>
              <a:rPr lang="en-US" dirty="0">
                <a:solidFill>
                  <a:schemeClr val="tx1"/>
                </a:solidFill>
              </a:rPr>
              <a:t>Permit required entries will require an off-site confined space rescue team to be available onsite during entry. Unless the entry is an emergency, the </a:t>
            </a:r>
            <a:r>
              <a:rPr lang="en-US" dirty="0" smtClean="0">
                <a:solidFill>
                  <a:schemeClr val="tx1"/>
                </a:solidFill>
              </a:rPr>
              <a:t>rescue </a:t>
            </a:r>
            <a:r>
              <a:rPr lang="en-US" dirty="0">
                <a:solidFill>
                  <a:schemeClr val="tx1"/>
                </a:solidFill>
              </a:rPr>
              <a:t>team must be notified and scheduled for services at least 72 hours in advance.</a:t>
            </a:r>
          </a:p>
          <a:p>
            <a:r>
              <a:rPr lang="en-US" b="1" dirty="0">
                <a:solidFill>
                  <a:schemeClr val="tx1"/>
                </a:solidFill>
              </a:rPr>
              <a:t>Skidmore College’s available rescue teams:</a:t>
            </a:r>
            <a:endParaRPr lang="en-US" dirty="0">
              <a:solidFill>
                <a:schemeClr val="tx1"/>
              </a:solidFill>
            </a:endParaRPr>
          </a:p>
          <a:p>
            <a:pPr lvl="0"/>
            <a:r>
              <a:rPr lang="en-US" dirty="0" smtClean="0">
                <a:solidFill>
                  <a:schemeClr val="tx1"/>
                </a:solidFill>
              </a:rPr>
              <a:t>1. Capital </a:t>
            </a:r>
            <a:r>
              <a:rPr lang="en-US" dirty="0">
                <a:solidFill>
                  <a:schemeClr val="tx1"/>
                </a:solidFill>
              </a:rPr>
              <a:t>Technical Rescue, 22 Mill Street, Unit 2, Albany NY 12204, 518-930-4500</a:t>
            </a:r>
          </a:p>
          <a:p>
            <a:pPr lvl="0"/>
            <a:r>
              <a:rPr lang="en-US" dirty="0" smtClean="0">
                <a:solidFill>
                  <a:schemeClr val="tx1"/>
                </a:solidFill>
              </a:rPr>
              <a:t>2. NRC</a:t>
            </a:r>
            <a:r>
              <a:rPr lang="en-US" dirty="0">
                <a:solidFill>
                  <a:schemeClr val="tx1"/>
                </a:solidFill>
              </a:rPr>
              <a:t>, 4240 Albany Street, Albany, NY 12205 Phone: (518) </a:t>
            </a:r>
            <a:r>
              <a:rPr lang="en-US" dirty="0" smtClean="0">
                <a:solidFill>
                  <a:schemeClr val="tx1"/>
                </a:solidFill>
              </a:rPr>
              <a:t>355-0197</a:t>
            </a:r>
            <a:endParaRPr lang="en-US" dirty="0">
              <a:solidFill>
                <a:schemeClr val="tx1"/>
              </a:solidFill>
            </a:endParaRPr>
          </a:p>
          <a:p>
            <a:endParaRPr lang="en-US" sz="1800" dirty="0">
              <a:solidFill>
                <a:schemeClr val="tx1"/>
              </a:solidFill>
            </a:endParaRPr>
          </a:p>
          <a:p>
            <a:endParaRPr lang="en-US" sz="1800" dirty="0">
              <a:solidFill>
                <a:schemeClr val="tx1"/>
              </a:solidFill>
            </a:endParaRPr>
          </a:p>
        </p:txBody>
      </p:sp>
      <p:pic>
        <p:nvPicPr>
          <p:cNvPr id="2050" name="Picture 2" descr="https://coderedsafety.com/wp-content/uploads/2015/02/code-red-resc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337" y="4678733"/>
            <a:ext cx="5831755" cy="177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621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3" name="Text Placeholder 2"/>
          <p:cNvSpPr>
            <a:spLocks noGrp="1"/>
          </p:cNvSpPr>
          <p:nvPr>
            <p:ph type="body" idx="1"/>
          </p:nvPr>
        </p:nvSpPr>
        <p:spPr>
          <a:xfrm>
            <a:off x="1199072" y="1500996"/>
            <a:ext cx="8203720" cy="5822830"/>
          </a:xfrm>
        </p:spPr>
        <p:txBody>
          <a:bodyPr/>
          <a:lstStyle/>
          <a:p>
            <a:pPr algn="ctr"/>
            <a:r>
              <a:rPr lang="en-US" b="1" u="sng" cap="all" dirty="0">
                <a:solidFill>
                  <a:srgbClr val="FF0000"/>
                </a:solidFill>
              </a:rPr>
              <a:t>Emergencies:</a:t>
            </a:r>
            <a:endParaRPr lang="en-US" dirty="0">
              <a:solidFill>
                <a:srgbClr val="FF0000"/>
              </a:solidFill>
            </a:endParaRPr>
          </a:p>
          <a:p>
            <a:r>
              <a:rPr lang="en-US" dirty="0">
                <a:solidFill>
                  <a:schemeClr val="tx1"/>
                </a:solidFill>
              </a:rPr>
              <a:t>In the event of a non-life threatening emergency, notify Campus Safety immediately at 518-580-5566.</a:t>
            </a:r>
          </a:p>
          <a:p>
            <a:r>
              <a:rPr lang="en-US" dirty="0">
                <a:solidFill>
                  <a:schemeClr val="tx1"/>
                </a:solidFill>
              </a:rPr>
              <a:t>If emergency is life-threatening, first call 911 and then contact Campus Safety.  </a:t>
            </a:r>
          </a:p>
        </p:txBody>
      </p:sp>
      <p:pic>
        <p:nvPicPr>
          <p:cNvPr id="1026" name="Picture 2" descr="Image result for emer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732" y="3656942"/>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048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15" y="338138"/>
            <a:ext cx="10515600" cy="740164"/>
          </a:xfrm>
        </p:spPr>
        <p:txBody>
          <a:bodyPr/>
          <a:lstStyle/>
          <a:p>
            <a:r>
              <a:rPr lang="en-US" sz="4800" b="1" dirty="0" smtClean="0"/>
              <a:t>Skidmore’s Confined Space Entry Program</a:t>
            </a:r>
            <a:endParaRPr lang="en-US" sz="4800" b="1" dirty="0"/>
          </a:p>
        </p:txBody>
      </p:sp>
      <p:sp>
        <p:nvSpPr>
          <p:cNvPr id="4" name="Text Placeholder 3"/>
          <p:cNvSpPr>
            <a:spLocks noGrp="1"/>
          </p:cNvSpPr>
          <p:nvPr>
            <p:ph type="body" idx="1"/>
          </p:nvPr>
        </p:nvSpPr>
        <p:spPr>
          <a:xfrm>
            <a:off x="831850" y="1078302"/>
            <a:ext cx="10515600" cy="5538158"/>
          </a:xfrm>
        </p:spPr>
        <p:txBody>
          <a:bodyPr/>
          <a:lstStyle/>
          <a:p>
            <a:r>
              <a:rPr lang="en-US" b="1" u="sng" cap="all" dirty="0">
                <a:solidFill>
                  <a:schemeClr val="tx1"/>
                </a:solidFill>
              </a:rPr>
              <a:t>Confined Space Entry Equipment:</a:t>
            </a:r>
            <a:endParaRPr lang="en-US" dirty="0">
              <a:solidFill>
                <a:schemeClr val="tx1"/>
              </a:solidFill>
            </a:endParaRPr>
          </a:p>
          <a:p>
            <a:pPr lvl="0"/>
            <a:r>
              <a:rPr lang="en-US" dirty="0">
                <a:solidFill>
                  <a:schemeClr val="tx1"/>
                </a:solidFill>
              </a:rPr>
              <a:t>QRAE 3 Wireless 4-gas Monitor. Detects oxygen (O2), hydrogen sulfide (H2S), carbon monoxide (CO) and methane (LEL). The monitor has a built in pump for remote sampling. </a:t>
            </a:r>
          </a:p>
          <a:p>
            <a:pPr lvl="0"/>
            <a:r>
              <a:rPr lang="en-US" dirty="0">
                <a:solidFill>
                  <a:schemeClr val="tx1"/>
                </a:solidFill>
              </a:rPr>
              <a:t>Ventilation—Confined space blower at 1200 cfm.</a:t>
            </a:r>
          </a:p>
          <a:p>
            <a:pPr lvl="0"/>
            <a:r>
              <a:rPr lang="en-US" dirty="0">
                <a:solidFill>
                  <a:schemeClr val="tx1"/>
                </a:solidFill>
              </a:rPr>
              <a:t>Retrieval system (Miller tripod and lifeline/winch).</a:t>
            </a:r>
          </a:p>
          <a:p>
            <a:pPr lvl="0"/>
            <a:r>
              <a:rPr lang="en-US" dirty="0">
                <a:solidFill>
                  <a:schemeClr val="tx1"/>
                </a:solidFill>
              </a:rPr>
              <a:t>Harness.</a:t>
            </a:r>
          </a:p>
          <a:p>
            <a:pPr lvl="0"/>
            <a:r>
              <a:rPr lang="en-US" dirty="0" smtClean="0">
                <a:solidFill>
                  <a:schemeClr val="tx1"/>
                </a:solidFill>
              </a:rPr>
              <a:t>Lighting as needed.</a:t>
            </a:r>
            <a:endParaRPr lang="en-US" dirty="0">
              <a:solidFill>
                <a:schemeClr val="tx1"/>
              </a:solidFill>
            </a:endParaRPr>
          </a:p>
          <a:p>
            <a:pPr lvl="0"/>
            <a:r>
              <a:rPr lang="en-US" dirty="0">
                <a:solidFill>
                  <a:schemeClr val="tx1"/>
                </a:solidFill>
              </a:rPr>
              <a:t>Communication equipment if necessary.</a:t>
            </a:r>
          </a:p>
          <a:p>
            <a:pPr lvl="0"/>
            <a:r>
              <a:rPr lang="en-US" dirty="0">
                <a:solidFill>
                  <a:schemeClr val="tx1"/>
                </a:solidFill>
              </a:rPr>
              <a:t>Ladders for safe access and egress from space.</a:t>
            </a:r>
          </a:p>
          <a:p>
            <a:pPr lvl="0"/>
            <a:r>
              <a:rPr lang="en-US" dirty="0">
                <a:solidFill>
                  <a:schemeClr val="tx1"/>
                </a:solidFill>
              </a:rPr>
              <a:t>Permit and Alternate Procedure entries: Barricades to be placed around confined space entry area. </a:t>
            </a:r>
          </a:p>
          <a:p>
            <a:pPr lvl="0"/>
            <a:r>
              <a:rPr lang="en-US" dirty="0">
                <a:solidFill>
                  <a:schemeClr val="tx1"/>
                </a:solidFill>
              </a:rPr>
              <a:t>Other Personal Protective Equipment, as needed.</a:t>
            </a:r>
          </a:p>
          <a:p>
            <a:endParaRPr lang="en-US" dirty="0"/>
          </a:p>
        </p:txBody>
      </p:sp>
    </p:spTree>
    <p:extLst>
      <p:ext uri="{BB962C8B-B14F-4D97-AF65-F5344CB8AC3E}">
        <p14:creationId xmlns:p14="http://schemas.microsoft.com/office/powerpoint/2010/main" val="3338305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27075" y="155276"/>
            <a:ext cx="10515600" cy="862642"/>
          </a:xfrm>
        </p:spPr>
        <p:txBody>
          <a:bodyPr/>
          <a:lstStyle/>
          <a:p>
            <a:pPr algn="ctr"/>
            <a:r>
              <a:rPr lang="en-US" altLang="en-US" sz="4400" b="1" dirty="0" smtClean="0"/>
              <a:t>Confined Spaces – Dangerous workplaces</a:t>
            </a:r>
            <a:endParaRPr lang="en-US" altLang="en-US" sz="4400" i="1" dirty="0" smtClean="0"/>
          </a:p>
        </p:txBody>
      </p:sp>
      <p:sp>
        <p:nvSpPr>
          <p:cNvPr id="15363" name="Content Placeholder 2"/>
          <p:cNvSpPr>
            <a:spLocks noGrp="1"/>
          </p:cNvSpPr>
          <p:nvPr>
            <p:ph type="body" idx="1"/>
          </p:nvPr>
        </p:nvSpPr>
        <p:spPr>
          <a:xfrm>
            <a:off x="141288" y="1175453"/>
            <a:ext cx="11340470" cy="1339686"/>
          </a:xfrm>
        </p:spPr>
        <p:txBody>
          <a:bodyPr/>
          <a:lstStyle/>
          <a:p>
            <a:pPr marL="114300" fontAlgn="auto">
              <a:spcAft>
                <a:spcPts val="0"/>
              </a:spcAft>
              <a:defRPr/>
            </a:pPr>
            <a:r>
              <a:rPr lang="en-US" sz="2800" b="1" dirty="0">
                <a:solidFill>
                  <a:schemeClr val="tx1"/>
                </a:solidFill>
              </a:rPr>
              <a:t>1/16/2017 Key Largo, Fla: </a:t>
            </a:r>
            <a:endParaRPr lang="en-US" sz="2800" b="1" dirty="0" smtClean="0">
              <a:solidFill>
                <a:schemeClr val="tx1"/>
              </a:solidFill>
            </a:endParaRPr>
          </a:p>
          <a:p>
            <a:pPr marL="114300" fontAlgn="auto">
              <a:spcAft>
                <a:spcPts val="0"/>
              </a:spcAft>
              <a:defRPr/>
            </a:pPr>
            <a:r>
              <a:rPr lang="en-US" sz="2800" b="1" dirty="0" smtClean="0">
                <a:solidFill>
                  <a:schemeClr val="tx1"/>
                </a:solidFill>
              </a:rPr>
              <a:t>One </a:t>
            </a:r>
            <a:r>
              <a:rPr lang="en-US" sz="2800" b="1" dirty="0">
                <a:solidFill>
                  <a:schemeClr val="tx1"/>
                </a:solidFill>
              </a:rPr>
              <a:t>by one, 3 utility workers descended into a manhole. One by one, they died.</a:t>
            </a:r>
          </a:p>
        </p:txBody>
      </p:sp>
      <p:pic>
        <p:nvPicPr>
          <p:cNvPr id="91138" name="Picture 2" descr="https://pbs.twimg.com/media/C2Te_brXAAEM8fK.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419" y="2515139"/>
            <a:ext cx="7605222" cy="408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964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664" y="500332"/>
            <a:ext cx="3895426" cy="4537494"/>
          </a:xfrm>
        </p:spPr>
        <p:txBody>
          <a:bodyPr/>
          <a:lstStyle/>
          <a:p>
            <a:r>
              <a:rPr lang="en-US" sz="5400" b="1" dirty="0" smtClean="0"/>
              <a:t>FORMS:</a:t>
            </a:r>
            <a:br>
              <a:rPr lang="en-US" sz="5400" b="1" dirty="0" smtClean="0"/>
            </a:br>
            <a:r>
              <a:rPr lang="en-US" sz="5400" b="1" dirty="0" smtClean="0"/>
              <a:t/>
            </a:r>
            <a:br>
              <a:rPr lang="en-US" sz="5400" b="1" dirty="0" smtClean="0"/>
            </a:br>
            <a:r>
              <a:rPr lang="en-US" sz="5400" dirty="0" smtClean="0"/>
              <a:t>Skidmore’s Confined Space Entry Permit</a:t>
            </a:r>
            <a:endParaRPr lang="en-US"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2257" y="112143"/>
            <a:ext cx="5299364" cy="6858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15135" y="0"/>
            <a:ext cx="4804912" cy="6956110"/>
          </a:xfrm>
          <a:prstGeom prst="rect">
            <a:avLst/>
          </a:prstGeom>
        </p:spPr>
      </p:pic>
      <p:sp>
        <p:nvSpPr>
          <p:cNvPr id="8" name="Title 1"/>
          <p:cNvSpPr>
            <a:spLocks noGrp="1"/>
          </p:cNvSpPr>
          <p:nvPr>
            <p:ph type="title"/>
          </p:nvPr>
        </p:nvSpPr>
        <p:spPr>
          <a:xfrm>
            <a:off x="1263170" y="414068"/>
            <a:ext cx="3895426" cy="4597879"/>
          </a:xfrm>
        </p:spPr>
        <p:txBody>
          <a:bodyPr/>
          <a:lstStyle/>
          <a:p>
            <a:r>
              <a:rPr lang="en-US" sz="5400" b="1" dirty="0"/>
              <a:t>FORMS:</a:t>
            </a:r>
            <a:br>
              <a:rPr lang="en-US" sz="5400" b="1" dirty="0"/>
            </a:br>
            <a:r>
              <a:rPr lang="en-US" sz="5400" b="1" dirty="0"/>
              <a:t/>
            </a:r>
            <a:br>
              <a:rPr lang="en-US" sz="5400" b="1" dirty="0"/>
            </a:br>
            <a:r>
              <a:rPr lang="en-US" sz="5400" dirty="0"/>
              <a:t>Skidmore’s</a:t>
            </a:r>
            <a:r>
              <a:rPr lang="en-US" sz="5400" b="1" dirty="0" smtClean="0"/>
              <a:t> Confined Space Entry Checklist</a:t>
            </a:r>
            <a:endParaRPr lang="en-US" sz="5400" b="1" dirty="0"/>
          </a:p>
        </p:txBody>
      </p:sp>
    </p:spTree>
    <p:extLst>
      <p:ext uri="{BB962C8B-B14F-4D97-AF65-F5344CB8AC3E}">
        <p14:creationId xmlns:p14="http://schemas.microsoft.com/office/powerpoint/2010/main" val="3139793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289049" y="457201"/>
            <a:ext cx="3895426" cy="4701395"/>
          </a:xfrm>
        </p:spPr>
        <p:txBody>
          <a:bodyPr/>
          <a:lstStyle/>
          <a:p>
            <a:r>
              <a:rPr lang="en-US" sz="5400" b="1" dirty="0"/>
              <a:t>FORMS:</a:t>
            </a:r>
            <a:br>
              <a:rPr lang="en-US" sz="5400" b="1" dirty="0"/>
            </a:br>
            <a:r>
              <a:rPr lang="en-US" sz="5400" b="1" dirty="0"/>
              <a:t/>
            </a:r>
            <a:br>
              <a:rPr lang="en-US" sz="5400" b="1" dirty="0"/>
            </a:br>
            <a:r>
              <a:rPr lang="en-US" sz="5400" dirty="0"/>
              <a:t>Skidmore’s</a:t>
            </a:r>
            <a:r>
              <a:rPr lang="en-US" sz="5400" b="1" dirty="0" smtClean="0"/>
              <a:t> Job Hazard Analysis Form (JHA)</a:t>
            </a:r>
            <a:endParaRPr lang="en-US" sz="54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375" y="120770"/>
            <a:ext cx="5296956" cy="6858000"/>
          </a:xfrm>
          <a:prstGeom prst="rect">
            <a:avLst/>
          </a:prstGeom>
        </p:spPr>
      </p:pic>
    </p:spTree>
    <p:extLst>
      <p:ext uri="{BB962C8B-B14F-4D97-AF65-F5344CB8AC3E}">
        <p14:creationId xmlns:p14="http://schemas.microsoft.com/office/powerpoint/2010/main" val="6861296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02454" y="131104"/>
            <a:ext cx="10515600" cy="1016209"/>
          </a:xfrm>
        </p:spPr>
        <p:txBody>
          <a:bodyPr/>
          <a:lstStyle/>
          <a:p>
            <a:r>
              <a:rPr lang="en-US" altLang="en-US" sz="4800" b="1" dirty="0" smtClean="0"/>
              <a:t>Skidmore Confined Space Program</a:t>
            </a:r>
          </a:p>
        </p:txBody>
      </p:sp>
      <p:sp>
        <p:nvSpPr>
          <p:cNvPr id="3" name="Content Placeholder 2"/>
          <p:cNvSpPr>
            <a:spLocks noGrp="1"/>
          </p:cNvSpPr>
          <p:nvPr>
            <p:ph type="body" idx="1"/>
          </p:nvPr>
        </p:nvSpPr>
        <p:spPr>
          <a:xfrm>
            <a:off x="831850" y="1492371"/>
            <a:ext cx="10515600" cy="4597280"/>
          </a:xfrm>
        </p:spPr>
        <p:txBody>
          <a:bodyPr rtlCol="0">
            <a:normAutofit/>
          </a:bodyPr>
          <a:lstStyle/>
          <a:p>
            <a:pPr marL="454025" lvl="1" indent="-342900" algn="ctr" fontAlgn="auto">
              <a:spcAft>
                <a:spcPts val="0"/>
              </a:spcAft>
              <a:defRPr/>
            </a:pPr>
            <a:r>
              <a:rPr lang="en-US" sz="3600" b="1" dirty="0" smtClean="0">
                <a:solidFill>
                  <a:schemeClr val="tx1"/>
                </a:solidFill>
              </a:rPr>
              <a:t>Confined Space Signs/ Labels</a:t>
            </a:r>
          </a:p>
          <a:p>
            <a:pPr marL="111125" lvl="1" indent="0" fontAlgn="auto">
              <a:spcAft>
                <a:spcPts val="0"/>
              </a:spcAft>
              <a:buFont typeface="Arial" panose="020B0604020202020204" pitchFamily="34" charset="0"/>
              <a:buNone/>
              <a:defRPr/>
            </a:pPr>
            <a:endParaRPr lang="en-US" sz="2800" b="1" i="1" dirty="0" smtClean="0"/>
          </a:p>
        </p:txBody>
      </p:sp>
      <p:sp>
        <p:nvSpPr>
          <p:cNvPr id="60422" name="TextBox 3"/>
          <p:cNvSpPr txBox="1">
            <a:spLocks noChangeArrowheads="1"/>
          </p:cNvSpPr>
          <p:nvPr/>
        </p:nvSpPr>
        <p:spPr bwMode="auto">
          <a:xfrm>
            <a:off x="839788" y="5507038"/>
            <a:ext cx="439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u="sng" dirty="0"/>
              <a:t>Non Permit Confined Space Sign </a:t>
            </a:r>
          </a:p>
        </p:txBody>
      </p:sp>
      <p:sp>
        <p:nvSpPr>
          <p:cNvPr id="60423" name="TextBox 4"/>
          <p:cNvSpPr txBox="1">
            <a:spLocks noChangeArrowheads="1"/>
          </p:cNvSpPr>
          <p:nvPr/>
        </p:nvSpPr>
        <p:spPr bwMode="auto">
          <a:xfrm>
            <a:off x="6151563" y="5507038"/>
            <a:ext cx="493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u="sng"/>
              <a:t>Permit-Required Confined Space Sign </a:t>
            </a:r>
          </a:p>
        </p:txBody>
      </p:sp>
      <p:pic>
        <p:nvPicPr>
          <p:cNvPr id="2050" name="Picture 2" descr="Image result for danger confined space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274" y="2234242"/>
            <a:ext cx="4553455" cy="32727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anger Sign, Non-Permit Cnfnd Space, Vin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54" y="2234242"/>
            <a:ext cx="4675420" cy="32727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33442" y="467535"/>
            <a:ext cx="10515600" cy="2706985"/>
          </a:xfrm>
        </p:spPr>
        <p:txBody>
          <a:bodyPr/>
          <a:lstStyle/>
          <a:p>
            <a:pPr algn="ctr"/>
            <a:r>
              <a:rPr lang="en-US" altLang="en-US" b="1" dirty="0" smtClean="0"/>
              <a:t>Questions / Comments?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90310" y="0"/>
            <a:ext cx="10515600" cy="1016209"/>
          </a:xfrm>
        </p:spPr>
        <p:txBody>
          <a:bodyPr/>
          <a:lstStyle/>
          <a:p>
            <a:pPr algn="ctr"/>
            <a:r>
              <a:rPr lang="en-US" altLang="en-US" sz="4800" b="1" dirty="0" smtClean="0"/>
              <a:t>Confined Spaces – Dangerous workplaces</a:t>
            </a:r>
            <a:endParaRPr lang="en-US" altLang="en-US" sz="3200" i="1" dirty="0" smtClean="0"/>
          </a:p>
        </p:txBody>
      </p:sp>
      <p:sp>
        <p:nvSpPr>
          <p:cNvPr id="3" name="Content Placeholder 2"/>
          <p:cNvSpPr>
            <a:spLocks noGrp="1"/>
          </p:cNvSpPr>
          <p:nvPr>
            <p:ph type="body" idx="1"/>
          </p:nvPr>
        </p:nvSpPr>
        <p:spPr>
          <a:xfrm>
            <a:off x="831850" y="1371601"/>
            <a:ext cx="10515600" cy="4718050"/>
          </a:xfrm>
        </p:spPr>
        <p:txBody>
          <a:bodyPr rtlCol="0">
            <a:normAutofit/>
          </a:bodyPr>
          <a:lstStyle/>
          <a:p>
            <a:pPr marL="114300" indent="0" fontAlgn="auto">
              <a:spcAft>
                <a:spcPts val="0"/>
              </a:spcAft>
              <a:buNone/>
              <a:defRPr/>
            </a:pPr>
            <a:r>
              <a:rPr lang="en-US" b="1" dirty="0" smtClean="0">
                <a:solidFill>
                  <a:schemeClr val="tx1"/>
                </a:solidFill>
              </a:rPr>
              <a:t>Continued Key Largo </a:t>
            </a:r>
          </a:p>
          <a:p>
            <a:pPr marL="342900" indent="-342900">
              <a:buFont typeface="Arial" panose="020B0604020202020204" pitchFamily="34" charset="0"/>
              <a:buChar char="•"/>
            </a:pPr>
            <a:r>
              <a:rPr lang="en-US" b="1" dirty="0" smtClean="0">
                <a:solidFill>
                  <a:schemeClr val="tx1"/>
                </a:solidFill>
              </a:rPr>
              <a:t>When </a:t>
            </a:r>
            <a:r>
              <a:rPr lang="en-US" b="1" dirty="0">
                <a:solidFill>
                  <a:schemeClr val="tx1"/>
                </a:solidFill>
              </a:rPr>
              <a:t>a utility worker in Key Largo, Fla., noticed that a section of a paved street was not settling properly, he decided to remove a manhole cover and descend into the earth.</a:t>
            </a:r>
          </a:p>
          <a:p>
            <a:pPr marL="342900" indent="-342900">
              <a:buFont typeface="Arial" panose="020B0604020202020204" pitchFamily="34" charset="0"/>
              <a:buChar char="•"/>
            </a:pPr>
            <a:r>
              <a:rPr lang="en-US" b="1" dirty="0">
                <a:solidFill>
                  <a:schemeClr val="tx1"/>
                </a:solidFill>
              </a:rPr>
              <a:t>Moments later </a:t>
            </a:r>
            <a:r>
              <a:rPr lang="en-US" b="1" dirty="0" smtClean="0">
                <a:solidFill>
                  <a:schemeClr val="tx1"/>
                </a:solidFill>
              </a:rPr>
              <a:t>the hole </a:t>
            </a:r>
            <a:r>
              <a:rPr lang="en-US" b="1" dirty="0">
                <a:solidFill>
                  <a:schemeClr val="tx1"/>
                </a:solidFill>
              </a:rPr>
              <a:t>went silent. Sensing the man was trapped, a fellow utility worker climbed into the drainage hole to rescue him. When he, too, stopped responding, a third worker entered the same hole.</a:t>
            </a:r>
          </a:p>
          <a:p>
            <a:pPr marL="342900" indent="-342900">
              <a:buFont typeface="Arial" panose="020B0604020202020204" pitchFamily="34" charset="0"/>
              <a:buChar char="•"/>
            </a:pPr>
            <a:r>
              <a:rPr lang="en-US" b="1" dirty="0">
                <a:solidFill>
                  <a:schemeClr val="tx1"/>
                </a:solidFill>
              </a:rPr>
              <a:t>All three men died, overcome by </a:t>
            </a:r>
            <a:r>
              <a:rPr lang="en-US" b="1" dirty="0" smtClean="0">
                <a:solidFill>
                  <a:schemeClr val="tx1"/>
                </a:solidFill>
              </a:rPr>
              <a:t>Hydrogen Sulfide (H</a:t>
            </a:r>
            <a:r>
              <a:rPr lang="en-US" sz="2000" b="1" dirty="0" smtClean="0">
                <a:solidFill>
                  <a:schemeClr val="tx1"/>
                </a:solidFill>
              </a:rPr>
              <a:t>2</a:t>
            </a:r>
            <a:r>
              <a:rPr lang="en-US" b="1" dirty="0" smtClean="0">
                <a:solidFill>
                  <a:schemeClr val="tx1"/>
                </a:solidFill>
              </a:rPr>
              <a:t>S)</a:t>
            </a:r>
            <a:endParaRPr lang="en-US" b="1" dirty="0">
              <a:solidFill>
                <a:schemeClr val="tx1"/>
              </a:solidFill>
            </a:endParaRPr>
          </a:p>
          <a:p>
            <a:pPr marL="114300" indent="0" fontAlgn="auto">
              <a:spcAft>
                <a:spcPts val="0"/>
              </a:spcAft>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1850" y="372644"/>
            <a:ext cx="10925954" cy="1283628"/>
          </a:xfrm>
        </p:spPr>
        <p:txBody>
          <a:bodyPr/>
          <a:lstStyle/>
          <a:p>
            <a:pPr algn="ctr"/>
            <a:r>
              <a:rPr lang="en-US" altLang="en-US" sz="4800" b="1" dirty="0" smtClean="0"/>
              <a:t>Confined Spaces can be dangerous workplaces</a:t>
            </a:r>
            <a:endParaRPr lang="en-US" altLang="en-US" sz="3200" i="1" dirty="0" smtClean="0"/>
          </a:p>
        </p:txBody>
      </p:sp>
      <p:sp>
        <p:nvSpPr>
          <p:cNvPr id="3" name="Content Placeholder 2"/>
          <p:cNvSpPr>
            <a:spLocks noGrp="1"/>
          </p:cNvSpPr>
          <p:nvPr>
            <p:ph type="body" idx="1"/>
          </p:nvPr>
        </p:nvSpPr>
        <p:spPr>
          <a:xfrm>
            <a:off x="771465" y="1591138"/>
            <a:ext cx="10515600" cy="807005"/>
          </a:xfrm>
        </p:spPr>
        <p:txBody>
          <a:bodyPr rtlCol="0">
            <a:normAutofit/>
          </a:bodyPr>
          <a:lstStyle/>
          <a:p>
            <a:pPr marL="114300" indent="0" fontAlgn="auto">
              <a:spcAft>
                <a:spcPts val="0"/>
              </a:spcAft>
              <a:buFont typeface="Arial" panose="020B0604020202020204" pitchFamily="34" charset="0"/>
              <a:buNone/>
              <a:defRPr/>
            </a:pPr>
            <a:r>
              <a:rPr lang="en-US" sz="3200" b="1" i="1" dirty="0" smtClean="0">
                <a:solidFill>
                  <a:srgbClr val="FF0000"/>
                </a:solidFill>
                <a:latin typeface="+mj-lt"/>
                <a:cs typeface="Arial" panose="020B0604020202020204" pitchFamily="34" charset="0"/>
              </a:rPr>
              <a:t>What were possible causes for these tragedies?</a:t>
            </a:r>
          </a:p>
          <a:p>
            <a:pPr marL="411480" lvl="1" indent="0" fontAlgn="auto">
              <a:spcAft>
                <a:spcPts val="0"/>
              </a:spcAft>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933689" y="2474492"/>
            <a:ext cx="8867775" cy="419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2400" kern="1200">
                <a:solidFill>
                  <a:schemeClr val="tx1">
                    <a:tint val="75000"/>
                  </a:schemeClr>
                </a:solidFill>
                <a:latin typeface="+mn-lt"/>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defRPr/>
            </a:pPr>
            <a:r>
              <a:rPr lang="en-US" dirty="0" smtClean="0">
                <a:solidFill>
                  <a:srgbClr val="0000FF"/>
                </a:solidFill>
                <a:latin typeface="Arial" panose="020B0604020202020204" pitchFamily="34" charset="0"/>
                <a:cs typeface="Arial" panose="020B0604020202020204" pitchFamily="34" charset="0"/>
              </a:rPr>
              <a:t>Lack of awareness</a:t>
            </a:r>
          </a:p>
          <a:p>
            <a:pPr fontAlgn="auto">
              <a:spcAft>
                <a:spcPts val="0"/>
              </a:spcAft>
              <a:defRPr/>
            </a:pPr>
            <a:r>
              <a:rPr lang="en-US" dirty="0" smtClean="0">
                <a:solidFill>
                  <a:srgbClr val="0000FF"/>
                </a:solidFill>
                <a:latin typeface="Arial" panose="020B0604020202020204" pitchFamily="34" charset="0"/>
                <a:cs typeface="Arial" panose="020B0604020202020204" pitchFamily="34" charset="0"/>
              </a:rPr>
              <a:t>Lack of effective education and training</a:t>
            </a:r>
          </a:p>
          <a:p>
            <a:pPr fontAlgn="auto">
              <a:spcAft>
                <a:spcPts val="0"/>
              </a:spcAft>
              <a:defRPr/>
            </a:pPr>
            <a:r>
              <a:rPr lang="en-US" dirty="0" smtClean="0">
                <a:solidFill>
                  <a:srgbClr val="0000FF"/>
                </a:solidFill>
                <a:latin typeface="Arial" panose="020B0604020202020204" pitchFamily="34" charset="0"/>
                <a:cs typeface="Arial" panose="020B0604020202020204" pitchFamily="34" charset="0"/>
              </a:rPr>
              <a:t>Lack of preparation</a:t>
            </a:r>
          </a:p>
          <a:p>
            <a:pPr fontAlgn="auto">
              <a:spcAft>
                <a:spcPts val="0"/>
              </a:spcAft>
              <a:defRPr/>
            </a:pPr>
            <a:r>
              <a:rPr lang="en-US" b="1" dirty="0" smtClean="0">
                <a:solidFill>
                  <a:srgbClr val="0000FF"/>
                </a:solidFill>
                <a:latin typeface="Arial" panose="020B0604020202020204" pitchFamily="34" charset="0"/>
                <a:cs typeface="Arial" panose="020B0604020202020204" pitchFamily="34" charset="0"/>
              </a:rPr>
              <a:t>Unknown or </a:t>
            </a:r>
            <a:r>
              <a:rPr lang="en-US" b="1" u="sng" dirty="0" smtClean="0">
                <a:solidFill>
                  <a:srgbClr val="0000FF"/>
                </a:solidFill>
                <a:latin typeface="Arial" panose="020B0604020202020204" pitchFamily="34" charset="0"/>
                <a:cs typeface="Arial" panose="020B0604020202020204" pitchFamily="34" charset="0"/>
              </a:rPr>
              <a:t>changing conditions</a:t>
            </a:r>
          </a:p>
          <a:p>
            <a:pPr marL="114300" fontAlgn="auto">
              <a:spcAft>
                <a:spcPts val="0"/>
              </a:spcAft>
              <a:defRPr/>
            </a:pPr>
            <a:endParaRPr lang="en-US" b="1" u="sng" dirty="0" smtClean="0">
              <a:solidFill>
                <a:srgbClr val="0000FF"/>
              </a:solidFill>
              <a:latin typeface="Arial" panose="020B0604020202020204" pitchFamily="34" charset="0"/>
              <a:cs typeface="Arial" panose="020B0604020202020204" pitchFamily="34" charset="0"/>
            </a:endParaRPr>
          </a:p>
          <a:p>
            <a:pPr marL="114300" fontAlgn="auto">
              <a:spcAft>
                <a:spcPts val="0"/>
              </a:spcAft>
              <a:defRPr/>
            </a:pPr>
            <a:r>
              <a:rPr lang="en-US" sz="3200" b="1" i="1" dirty="0" smtClean="0">
                <a:solidFill>
                  <a:srgbClr val="FF0000"/>
                </a:solidFill>
                <a:latin typeface="+mj-lt"/>
                <a:cs typeface="Arial" panose="020B0604020202020204" pitchFamily="34" charset="0"/>
              </a:rPr>
              <a:t>These tragedies were not anticipated!</a:t>
            </a:r>
          </a:p>
          <a:p>
            <a:pPr marL="640080" lvl="1" fontAlgn="auto">
              <a:spcAft>
                <a:spcPts val="0"/>
              </a:spcAft>
              <a:defRPr/>
            </a:pPr>
            <a:endParaRPr 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71465" y="1423568"/>
            <a:ext cx="10515600" cy="5028990"/>
          </a:xfrm>
        </p:spPr>
        <p:txBody>
          <a:bodyPr rtlCol="0">
            <a:normAutofit/>
          </a:bodyPr>
          <a:lstStyle/>
          <a:p>
            <a:pPr>
              <a:lnSpc>
                <a:spcPct val="100000"/>
              </a:lnSpc>
              <a:spcBef>
                <a:spcPts val="0"/>
              </a:spcBef>
              <a:buFont typeface="Arial" panose="020B0604020202020204" pitchFamily="34" charset="0"/>
              <a:buChar char="•"/>
            </a:pPr>
            <a:r>
              <a:rPr lang="en-US" sz="3200" dirty="0">
                <a:solidFill>
                  <a:srgbClr val="002060"/>
                </a:solidFill>
              </a:rPr>
              <a:t>OSHA estimates that about 224,000 establishments have permit spaces; </a:t>
            </a:r>
            <a:endParaRPr lang="en-US" sz="3200" dirty="0" smtClean="0">
              <a:solidFill>
                <a:srgbClr val="002060"/>
              </a:solidFill>
            </a:endParaRPr>
          </a:p>
          <a:p>
            <a:pPr>
              <a:lnSpc>
                <a:spcPct val="100000"/>
              </a:lnSpc>
              <a:spcBef>
                <a:spcPts val="0"/>
              </a:spcBef>
              <a:buFont typeface="Arial" panose="020B0604020202020204" pitchFamily="34" charset="0"/>
              <a:buChar char="•"/>
            </a:pPr>
            <a:r>
              <a:rPr lang="en-US" sz="3200" dirty="0" smtClean="0">
                <a:solidFill>
                  <a:srgbClr val="002060"/>
                </a:solidFill>
              </a:rPr>
              <a:t>7.2 </a:t>
            </a:r>
            <a:r>
              <a:rPr lang="en-US" sz="3200" dirty="0">
                <a:solidFill>
                  <a:srgbClr val="002060"/>
                </a:solidFill>
              </a:rPr>
              <a:t>million production workers are employed at these </a:t>
            </a:r>
            <a:r>
              <a:rPr lang="en-US" sz="3200" dirty="0" smtClean="0">
                <a:solidFill>
                  <a:srgbClr val="002060"/>
                </a:solidFill>
              </a:rPr>
              <a:t>establishments;</a:t>
            </a:r>
          </a:p>
          <a:p>
            <a:pPr>
              <a:lnSpc>
                <a:spcPct val="100000"/>
              </a:lnSpc>
              <a:spcBef>
                <a:spcPts val="0"/>
              </a:spcBef>
              <a:buFont typeface="Arial" panose="020B0604020202020204" pitchFamily="34" charset="0"/>
              <a:buChar char="•"/>
            </a:pPr>
            <a:r>
              <a:rPr lang="en-US" sz="3200" dirty="0" smtClean="0">
                <a:solidFill>
                  <a:srgbClr val="002060"/>
                </a:solidFill>
              </a:rPr>
              <a:t> </a:t>
            </a:r>
            <a:r>
              <a:rPr lang="en-US" sz="3200" dirty="0">
                <a:solidFill>
                  <a:srgbClr val="002060"/>
                </a:solidFill>
              </a:rPr>
              <a:t>and about 2.1 million workers enter permit spaces annually.</a:t>
            </a:r>
          </a:p>
          <a:p>
            <a:pPr>
              <a:lnSpc>
                <a:spcPct val="100000"/>
              </a:lnSpc>
              <a:spcBef>
                <a:spcPts val="0"/>
              </a:spcBef>
              <a:buFont typeface="Arial" panose="020B0604020202020204" pitchFamily="34" charset="0"/>
              <a:buChar char="•"/>
            </a:pPr>
            <a:endParaRPr lang="en-US" sz="3200" dirty="0" smtClean="0">
              <a:solidFill>
                <a:srgbClr val="002060"/>
              </a:solidFill>
            </a:endParaRPr>
          </a:p>
          <a:p>
            <a:pPr>
              <a:lnSpc>
                <a:spcPct val="100000"/>
              </a:lnSpc>
              <a:spcBef>
                <a:spcPts val="0"/>
              </a:spcBef>
              <a:buFont typeface="Arial" panose="020B0604020202020204" pitchFamily="34" charset="0"/>
              <a:buChar char="•"/>
            </a:pPr>
            <a:r>
              <a:rPr lang="en-US" sz="3200" dirty="0" smtClean="0">
                <a:solidFill>
                  <a:srgbClr val="002060"/>
                </a:solidFill>
              </a:rPr>
              <a:t>OSHA </a:t>
            </a:r>
            <a:r>
              <a:rPr lang="en-US" sz="3200" dirty="0">
                <a:solidFill>
                  <a:srgbClr val="002060"/>
                </a:solidFill>
              </a:rPr>
              <a:t>anticipates that compliance with these regulations will avoid 53 worker deaths and injuries, 4,900 lost workday cases and 5,700 non-lost time accident annually.</a:t>
            </a:r>
          </a:p>
        </p:txBody>
      </p:sp>
      <p:sp>
        <p:nvSpPr>
          <p:cNvPr id="2" name="Title 1"/>
          <p:cNvSpPr>
            <a:spLocks noGrp="1"/>
          </p:cNvSpPr>
          <p:nvPr>
            <p:ph type="title"/>
          </p:nvPr>
        </p:nvSpPr>
        <p:spPr>
          <a:xfrm>
            <a:off x="693827" y="467534"/>
            <a:ext cx="10515600" cy="843681"/>
          </a:xfrm>
        </p:spPr>
        <p:txBody>
          <a:bodyPr/>
          <a:lstStyle/>
          <a:p>
            <a:r>
              <a:rPr lang="en-US" b="1" dirty="0" smtClean="0"/>
              <a:t>By the numbers:</a:t>
            </a:r>
            <a:endParaRPr lang="en-US" b="1" dirty="0"/>
          </a:p>
        </p:txBody>
      </p:sp>
    </p:spTree>
    <p:extLst>
      <p:ext uri="{BB962C8B-B14F-4D97-AF65-F5344CB8AC3E}">
        <p14:creationId xmlns:p14="http://schemas.microsoft.com/office/powerpoint/2010/main" val="280243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2288" y="156984"/>
            <a:ext cx="10515600" cy="1024836"/>
          </a:xfrm>
        </p:spPr>
        <p:txBody>
          <a:bodyPr/>
          <a:lstStyle/>
          <a:p>
            <a:r>
              <a:rPr lang="en-US" altLang="en-US" b="1" dirty="0" smtClean="0"/>
              <a:t>What is a Confined Space?</a:t>
            </a:r>
            <a:endParaRPr lang="en-US" altLang="en-US" sz="3600" b="1" dirty="0" smtClean="0"/>
          </a:p>
        </p:txBody>
      </p:sp>
      <p:sp>
        <p:nvSpPr>
          <p:cNvPr id="3" name="Content Placeholder 2"/>
          <p:cNvSpPr>
            <a:spLocks noGrp="1"/>
          </p:cNvSpPr>
          <p:nvPr>
            <p:ph type="body" idx="1"/>
          </p:nvPr>
        </p:nvSpPr>
        <p:spPr>
          <a:xfrm>
            <a:off x="831850" y="1095555"/>
            <a:ext cx="10515600" cy="2687371"/>
          </a:xfrm>
        </p:spPr>
        <p:txBody>
          <a:bodyPr rtlCol="0">
            <a:normAutofit fontScale="92500" lnSpcReduction="20000"/>
          </a:bodyPr>
          <a:lstStyle/>
          <a:p>
            <a:pPr marL="114300" fontAlgn="auto">
              <a:spcAft>
                <a:spcPts val="0"/>
              </a:spcAft>
              <a:defRPr/>
            </a:pPr>
            <a:r>
              <a:rPr lang="en-US" sz="2800" b="1" dirty="0" smtClean="0">
                <a:solidFill>
                  <a:schemeClr val="tx1"/>
                </a:solidFill>
                <a:latin typeface="+mj-lt"/>
                <a:cs typeface="Arial" panose="020B0604020202020204" pitchFamily="34" charset="0"/>
              </a:rPr>
              <a:t>OSHA defines a confined space </a:t>
            </a:r>
            <a:r>
              <a:rPr lang="en-US" sz="2800" dirty="0" smtClean="0">
                <a:solidFill>
                  <a:schemeClr val="tx1"/>
                </a:solidFill>
                <a:latin typeface="Arial" panose="020B0604020202020204" pitchFamily="34" charset="0"/>
                <a:cs typeface="Arial" panose="020B0604020202020204" pitchFamily="34" charset="0"/>
              </a:rPr>
              <a:t>29 </a:t>
            </a:r>
            <a:r>
              <a:rPr lang="en-US" sz="2800" dirty="0">
                <a:solidFill>
                  <a:schemeClr val="tx1"/>
                </a:solidFill>
                <a:latin typeface="Arial" panose="020B0604020202020204" pitchFamily="34" charset="0"/>
                <a:cs typeface="Arial" panose="020B0604020202020204" pitchFamily="34" charset="0"/>
              </a:rPr>
              <a:t>CFR Part 1910.146; Part 1926.1202</a:t>
            </a:r>
            <a:r>
              <a:rPr lang="en-US" sz="2800" b="1" dirty="0" smtClean="0">
                <a:solidFill>
                  <a:schemeClr val="tx1"/>
                </a:solidFill>
                <a:latin typeface="+mj-lt"/>
                <a:cs typeface="Arial" panose="020B0604020202020204" pitchFamily="34" charset="0"/>
              </a:rPr>
              <a:t> as:</a:t>
            </a:r>
          </a:p>
          <a:p>
            <a:pPr fontAlgn="auto">
              <a:spcAft>
                <a:spcPts val="0"/>
              </a:spcAft>
              <a:defRPr/>
            </a:pPr>
            <a:r>
              <a:rPr lang="en-US" sz="2600" dirty="0" smtClean="0">
                <a:solidFill>
                  <a:schemeClr val="tx1"/>
                </a:solidFill>
                <a:latin typeface="Arial" panose="020B0604020202020204" pitchFamily="34" charset="0"/>
                <a:cs typeface="Arial" panose="020B0604020202020204" pitchFamily="34" charset="0"/>
              </a:rPr>
              <a:t>1. Any space large enough and configured to permit bodily entry to perform work, </a:t>
            </a:r>
            <a:r>
              <a:rPr lang="en-US" sz="2600" b="1" dirty="0" smtClean="0">
                <a:solidFill>
                  <a:schemeClr val="tx1"/>
                </a:solidFill>
                <a:latin typeface="Arial" panose="020B0604020202020204" pitchFamily="34" charset="0"/>
                <a:cs typeface="Arial" panose="020B0604020202020204" pitchFamily="34" charset="0"/>
              </a:rPr>
              <a:t>AND</a:t>
            </a:r>
            <a:r>
              <a:rPr lang="en-US" sz="2600" dirty="0" smtClean="0">
                <a:solidFill>
                  <a:schemeClr val="tx1"/>
                </a:solidFill>
                <a:latin typeface="Arial" panose="020B0604020202020204" pitchFamily="34" charset="0"/>
                <a:cs typeface="Arial" panose="020B0604020202020204" pitchFamily="34" charset="0"/>
              </a:rPr>
              <a:t> </a:t>
            </a:r>
          </a:p>
          <a:p>
            <a:pPr fontAlgn="auto">
              <a:spcAft>
                <a:spcPts val="0"/>
              </a:spcAft>
              <a:buClr>
                <a:srgbClr val="629DD1"/>
              </a:buClr>
              <a:defRPr/>
            </a:pPr>
            <a:r>
              <a:rPr lang="en-US" sz="2600" dirty="0" smtClean="0">
                <a:solidFill>
                  <a:schemeClr val="tx1"/>
                </a:solidFill>
                <a:latin typeface="Arial" panose="020B0604020202020204" pitchFamily="34" charset="0"/>
                <a:cs typeface="Arial" panose="020B0604020202020204" pitchFamily="34" charset="0"/>
              </a:rPr>
              <a:t>2. Limited or restricted means for entry and exit</a:t>
            </a:r>
            <a:r>
              <a:rPr lang="en-US" sz="2600" dirty="0">
                <a:solidFill>
                  <a:schemeClr val="tx1"/>
                </a:solidFill>
                <a:latin typeface="Arial" panose="020B0604020202020204" pitchFamily="34" charset="0"/>
                <a:cs typeface="Arial" panose="020B0604020202020204" pitchFamily="34" charset="0"/>
              </a:rPr>
              <a:t>, </a:t>
            </a:r>
            <a:endParaRPr lang="en-US" sz="2600" dirty="0" smtClean="0">
              <a:solidFill>
                <a:schemeClr val="tx1"/>
              </a:solidFill>
              <a:latin typeface="Arial" panose="020B0604020202020204" pitchFamily="34" charset="0"/>
              <a:cs typeface="Arial" panose="020B0604020202020204" pitchFamily="34" charset="0"/>
            </a:endParaRPr>
          </a:p>
          <a:p>
            <a:pPr fontAlgn="auto">
              <a:spcAft>
                <a:spcPts val="0"/>
              </a:spcAft>
              <a:buClr>
                <a:srgbClr val="629DD1"/>
              </a:buClr>
              <a:defRPr/>
            </a:pPr>
            <a:r>
              <a:rPr lang="en-US" sz="2600" b="1" dirty="0" smtClean="0">
                <a:solidFill>
                  <a:schemeClr val="tx1"/>
                </a:solidFill>
                <a:latin typeface="Arial" panose="020B0604020202020204" pitchFamily="34" charset="0"/>
                <a:cs typeface="Arial" panose="020B0604020202020204" pitchFamily="34" charset="0"/>
              </a:rPr>
              <a:t>AND</a:t>
            </a:r>
            <a:endParaRPr lang="en-US" sz="2600" b="1" dirty="0">
              <a:solidFill>
                <a:schemeClr val="tx1"/>
              </a:solidFill>
              <a:latin typeface="Arial" panose="020B0604020202020204" pitchFamily="34" charset="0"/>
              <a:cs typeface="Arial" panose="020B0604020202020204" pitchFamily="34" charset="0"/>
            </a:endParaRPr>
          </a:p>
          <a:p>
            <a:pPr fontAlgn="auto">
              <a:spcAft>
                <a:spcPts val="0"/>
              </a:spcAft>
              <a:defRPr/>
            </a:pPr>
            <a:r>
              <a:rPr lang="en-US" sz="2600" dirty="0" smtClean="0">
                <a:solidFill>
                  <a:schemeClr val="tx1"/>
                </a:solidFill>
                <a:latin typeface="Arial" panose="020B0604020202020204" pitchFamily="34" charset="0"/>
                <a:cs typeface="Arial" panose="020B0604020202020204" pitchFamily="34" charset="0"/>
              </a:rPr>
              <a:t>3. Not </a:t>
            </a:r>
            <a:r>
              <a:rPr lang="en-US" sz="2600" dirty="0">
                <a:solidFill>
                  <a:schemeClr val="tx1"/>
                </a:solidFill>
                <a:latin typeface="Arial" panose="020B0604020202020204" pitchFamily="34" charset="0"/>
                <a:cs typeface="Arial" panose="020B0604020202020204" pitchFamily="34" charset="0"/>
              </a:rPr>
              <a:t>designed for continuous </a:t>
            </a:r>
            <a:r>
              <a:rPr lang="en-US" sz="2600" dirty="0" smtClean="0">
                <a:solidFill>
                  <a:schemeClr val="tx1"/>
                </a:solidFill>
                <a:latin typeface="Arial" panose="020B0604020202020204" pitchFamily="34" charset="0"/>
                <a:cs typeface="Arial" panose="020B0604020202020204" pitchFamily="34" charset="0"/>
              </a:rPr>
              <a:t>occupancy  </a:t>
            </a:r>
            <a:endParaRPr lang="en-US" sz="2600" dirty="0">
              <a:solidFill>
                <a:schemeClr val="tx1"/>
              </a:solidFill>
              <a:latin typeface="Arial" panose="020B0604020202020204" pitchFamily="34" charset="0"/>
              <a:cs typeface="Arial" panose="020B0604020202020204" pitchFamily="34" charset="0"/>
            </a:endParaRPr>
          </a:p>
        </p:txBody>
      </p:sp>
      <p:pic>
        <p:nvPicPr>
          <p:cNvPr id="245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0869" y="4338606"/>
            <a:ext cx="2906053" cy="2316794"/>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39912" y="4187652"/>
            <a:ext cx="3051827" cy="22888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30521" y="4179023"/>
            <a:ext cx="3051827" cy="228887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288" y="3812163"/>
            <a:ext cx="4069103" cy="305182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39912" y="4181663"/>
            <a:ext cx="3051827" cy="2288870"/>
          </a:xfrm>
          <a:prstGeom prst="rect">
            <a:avLst/>
          </a:prstGeom>
          <a:ln w="38100">
            <a:solidFill>
              <a:srgbClr val="FF0000"/>
            </a:solidFill>
          </a:ln>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30521" y="4173034"/>
            <a:ext cx="3051827" cy="2288870"/>
          </a:xfrm>
          <a:prstGeom prst="rect">
            <a:avLst/>
          </a:prstGeom>
          <a:ln w="38100">
            <a:solidFill>
              <a:srgbClr val="FF0000"/>
            </a:solidFill>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288" y="3806174"/>
            <a:ext cx="4069103" cy="3051827"/>
          </a:xfrm>
          <a:prstGeom prst="rect">
            <a:avLst/>
          </a:prstGeom>
          <a:ln w="381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HS PP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Penn State CS Awareness PPT</Template>
  <TotalTime>7910</TotalTime>
  <Words>3161</Words>
  <Application>Microsoft Office PowerPoint</Application>
  <PresentationFormat>Widescreen</PresentationFormat>
  <Paragraphs>395</Paragraphs>
  <Slides>54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Cambria</vt:lpstr>
      <vt:lpstr>Times New Roman</vt:lpstr>
      <vt:lpstr>EHS PPT template</vt:lpstr>
      <vt:lpstr>Confined Spaces Training</vt:lpstr>
      <vt:lpstr>Agenda </vt:lpstr>
      <vt:lpstr>Objectives </vt:lpstr>
      <vt:lpstr>Confined Spaces – Dangerous workplaces</vt:lpstr>
      <vt:lpstr>Confined Spaces – Dangerous workplaces</vt:lpstr>
      <vt:lpstr>Confined Spaces – Dangerous workplaces</vt:lpstr>
      <vt:lpstr>Confined Spaces can be dangerous workplaces</vt:lpstr>
      <vt:lpstr>By the numbers:</vt:lpstr>
      <vt:lpstr>What is a Confined Space?</vt:lpstr>
      <vt:lpstr>What is a Confined Space?</vt:lpstr>
      <vt:lpstr>What is a Confined Space?</vt:lpstr>
      <vt:lpstr>What is a Confined Space?</vt:lpstr>
      <vt:lpstr>“Permit-Required” Confined Space</vt:lpstr>
      <vt:lpstr>To permit …or not to permit (OSHA)</vt:lpstr>
      <vt:lpstr>Skidmore Examples of Confined Spaces</vt:lpstr>
      <vt:lpstr>Confined Space Hazards 101</vt:lpstr>
      <vt:lpstr>Confined Space Hazards 101</vt:lpstr>
      <vt:lpstr>Confined Space Hazards 101</vt:lpstr>
      <vt:lpstr>Confined Space Hazards 101</vt:lpstr>
      <vt:lpstr>Confined Space Hazards 101</vt:lpstr>
      <vt:lpstr>Confined Space Hazards 101</vt:lpstr>
      <vt:lpstr>Confined Space Hazards 101</vt:lpstr>
      <vt:lpstr>Confined Spaces at Skidmore   </vt:lpstr>
      <vt:lpstr>Skidmore’s Confined Space Entry Program</vt:lpstr>
      <vt:lpstr>Skidmore Confined Space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Skidmore’s Confined Space Entry Program</vt:lpstr>
      <vt:lpstr>What about OSHA requirements for Construction / Contractors?</vt:lpstr>
      <vt:lpstr>Skidmore’s Confined Space Entry Program</vt:lpstr>
      <vt:lpstr>Skidmore’s Confined Space Entry Program</vt:lpstr>
      <vt:lpstr>Skidmore’s Confined Space Entry Program</vt:lpstr>
      <vt:lpstr>FORMS:  Skidmore’s Confined Space Entry Permit</vt:lpstr>
      <vt:lpstr>FORMS:  Skidmore’s Confined Space Entry Checklist</vt:lpstr>
      <vt:lpstr>FORMS:  Skidmore’s Job Hazard Analysis Form (JHA)</vt:lpstr>
      <vt:lpstr>Skidmore Confined Space Program</vt:lpstr>
      <vt:lpstr>Questions / Comments?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Entry at PSU</dc:title>
  <dc:creator>Donald L. Fronk</dc:creator>
  <cp:lastModifiedBy>Mark Dugas</cp:lastModifiedBy>
  <cp:revision>440</cp:revision>
  <cp:lastPrinted>2018-03-13T15:59:50Z</cp:lastPrinted>
  <dcterms:created xsi:type="dcterms:W3CDTF">2015-03-31T17:12:04Z</dcterms:created>
  <dcterms:modified xsi:type="dcterms:W3CDTF">2018-04-02T20:14:21Z</dcterms:modified>
</cp:coreProperties>
</file>