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notesSlides/notesSlide1.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charts/chart9.xml" ContentType="application/vnd.openxmlformats-officedocument.drawingml.chart+xml"/>
  <Override PartName="/ppt/notesSlides/notesSlide2.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50"/>
  </p:notesMasterIdLst>
  <p:handoutMasterIdLst>
    <p:handoutMasterId r:id="rId51"/>
  </p:handoutMasterIdLst>
  <p:sldIdLst>
    <p:sldId id="256" r:id="rId2"/>
    <p:sldId id="318" r:id="rId3"/>
    <p:sldId id="259" r:id="rId4"/>
    <p:sldId id="279" r:id="rId5"/>
    <p:sldId id="305" r:id="rId6"/>
    <p:sldId id="306" r:id="rId7"/>
    <p:sldId id="307" r:id="rId8"/>
    <p:sldId id="309" r:id="rId9"/>
    <p:sldId id="310" r:id="rId10"/>
    <p:sldId id="308" r:id="rId11"/>
    <p:sldId id="312" r:id="rId12"/>
    <p:sldId id="314" r:id="rId13"/>
    <p:sldId id="315" r:id="rId14"/>
    <p:sldId id="316" r:id="rId15"/>
    <p:sldId id="282" r:id="rId16"/>
    <p:sldId id="285" r:id="rId17"/>
    <p:sldId id="283" r:id="rId18"/>
    <p:sldId id="284" r:id="rId19"/>
    <p:sldId id="286" r:id="rId20"/>
    <p:sldId id="287" r:id="rId21"/>
    <p:sldId id="288" r:id="rId22"/>
    <p:sldId id="289" r:id="rId23"/>
    <p:sldId id="291" r:id="rId24"/>
    <p:sldId id="271" r:id="rId25"/>
    <p:sldId id="272" r:id="rId26"/>
    <p:sldId id="273" r:id="rId27"/>
    <p:sldId id="274" r:id="rId28"/>
    <p:sldId id="275" r:id="rId29"/>
    <p:sldId id="276" r:id="rId30"/>
    <p:sldId id="277" r:id="rId31"/>
    <p:sldId id="319" r:id="rId32"/>
    <p:sldId id="320" r:id="rId33"/>
    <p:sldId id="263" r:id="rId34"/>
    <p:sldId id="302" r:id="rId35"/>
    <p:sldId id="297" r:id="rId36"/>
    <p:sldId id="298" r:id="rId37"/>
    <p:sldId id="299" r:id="rId38"/>
    <p:sldId id="280" r:id="rId39"/>
    <p:sldId id="300" r:id="rId40"/>
    <p:sldId id="258" r:id="rId41"/>
    <p:sldId id="264" r:id="rId42"/>
    <p:sldId id="265" r:id="rId43"/>
    <p:sldId id="266" r:id="rId44"/>
    <p:sldId id="269" r:id="rId45"/>
    <p:sldId id="303" r:id="rId46"/>
    <p:sldId id="292" r:id="rId47"/>
    <p:sldId id="293" r:id="rId48"/>
    <p:sldId id="301"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400" autoAdjust="0"/>
  </p:normalViewPr>
  <p:slideViewPr>
    <p:cSldViewPr snapToGrid="0">
      <p:cViewPr varScale="1">
        <p:scale>
          <a:sx n="71" d="100"/>
          <a:sy n="71" d="100"/>
        </p:scale>
        <p:origin x="660" y="60"/>
      </p:cViewPr>
      <p:guideLst>
        <p:guide orient="horz" pos="2592"/>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17.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atastor\Sociology\Users\D%20Karp\David\Campus%20Life\Reports%20and%20Planning\Survey%202013\Results.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Macintosh%20HD:Users:dkarp:Documents:FYE%20SL.xlsx"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datastor\Student%20Affairs\Shared\Karp_Toia\service%20learning\SL%20classes.xlsx"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5.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5.xml"/><Relationship Id="rId1" Type="http://schemas.microsoft.com/office/2011/relationships/chartStyle" Target="style5.xml"/></Relationships>
</file>

<file path=ppt/charts/_rels/chart4.xml.rels><?xml version="1.0" encoding="UTF-8" standalone="yes"?>
<Relationships xmlns="http://schemas.openxmlformats.org/package/2006/relationships"><Relationship Id="rId1" Type="http://schemas.openxmlformats.org/officeDocument/2006/relationships/oleObject" Target="file:///\\Datastor\Sociology\Users\D%20Karp\David\Campus%20Life\Reports%20and%20Planning\Survey%202013\Result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Datastor\Sociology\Users\D%20Karp\David\Campus%20Life\Reports%20and%20Planning\Survey%202013\Result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Datastor\Sociology\Users\D%20Karp\David\Campus%20Life\Reports%20and%20Planning\Survey%202013\Results.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3.xlsx"/></Relationships>
</file>

<file path=ppt/charts/_rels/chart8.xml.rels><?xml version="1.0" encoding="UTF-8" standalone="yes"?>
<Relationships xmlns="http://schemas.openxmlformats.org/package/2006/relationships"><Relationship Id="rId3" Type="http://schemas.openxmlformats.org/officeDocument/2006/relationships/oleObject" Target="file:///\\Datastor\Sociology\Users\D%20Karp\David\Campus%20Life\Reports%20and%20Planning\Survey%202013\Results.xlsx" TargetMode="External"/><Relationship Id="rId2" Type="http://schemas.microsoft.com/office/2011/relationships/chartColorStyle" Target="colors3.xml"/><Relationship Id="rId1" Type="http://schemas.microsoft.com/office/2011/relationships/chartStyle" Target="style3.xml"/></Relationships>
</file>

<file path=ppt/charts/_rels/chart9.xml.rels><?xml version="1.0" encoding="UTF-8" standalone="yes"?>
<Relationships xmlns="http://schemas.openxmlformats.org/package/2006/relationships"><Relationship Id="rId1" Type="http://schemas.openxmlformats.org/officeDocument/2006/relationships/oleObject" Target="file:///\\Datastor\Sociology\Users\D%20Karp\David\Campus%20Life\Reports%20and%20Planning\Survey%202013\Resul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dirty="0" smtClean="0"/>
              <a:t>~80%</a:t>
            </a:r>
            <a:r>
              <a:rPr lang="en-US" baseline="0" dirty="0" smtClean="0"/>
              <a:t> do not engage in regular community service</a:t>
            </a:r>
            <a:endParaRPr lang="en-US" dirty="0"/>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v>Preparing for Class</c:v>
          </c:tx>
          <c:spPr>
            <a:gradFill rotWithShape="1">
              <a:gsLst>
                <a:gs pos="0">
                  <a:schemeClr val="accent1">
                    <a:shade val="47500"/>
                    <a:satMod val="137000"/>
                  </a:schemeClr>
                </a:gs>
                <a:gs pos="55000">
                  <a:schemeClr val="accent1">
                    <a:shade val="69000"/>
                    <a:satMod val="137000"/>
                  </a:schemeClr>
                </a:gs>
                <a:gs pos="100000">
                  <a:schemeClr val="accent1">
                    <a:shade val="98000"/>
                    <a:satMod val="137000"/>
                  </a:schemeClr>
                </a:gs>
              </a:gsLst>
              <a:lin ang="16200000" scaled="0"/>
            </a:gradFill>
            <a:ln>
              <a:noFill/>
            </a:ln>
            <a:effectLst>
              <a:outerShdw blurRad="39000" dist="25400" dir="5400000" rotWithShape="0">
                <a:srgbClr val="000000">
                  <a:alpha val="38000"/>
                </a:srgbClr>
              </a:outerShdw>
            </a:effectLst>
          </c:spPr>
          <c:invertIfNegative val="0"/>
          <c:cat>
            <c:strRef>
              <c:f>Sheet1!$B$374:$B$378</c:f>
              <c:strCache>
                <c:ptCount val="5"/>
                <c:pt idx="0">
                  <c:v>0</c:v>
                </c:pt>
                <c:pt idx="1">
                  <c:v>1-5</c:v>
                </c:pt>
                <c:pt idx="2">
                  <c:v>6-10</c:v>
                </c:pt>
                <c:pt idx="3">
                  <c:v>11-20</c:v>
                </c:pt>
                <c:pt idx="4">
                  <c:v>21+</c:v>
                </c:pt>
              </c:strCache>
            </c:strRef>
          </c:cat>
          <c:val>
            <c:numRef>
              <c:f>Sheet1!$E$382:$E$386</c:f>
              <c:numCache>
                <c:formatCode>###0.0</c:formatCode>
                <c:ptCount val="5"/>
                <c:pt idx="0" formatCode="General">
                  <c:v>0</c:v>
                </c:pt>
                <c:pt idx="1">
                  <c:v>2.2857142857142856</c:v>
                </c:pt>
                <c:pt idx="2">
                  <c:v>15.428571428571429</c:v>
                </c:pt>
                <c:pt idx="3">
                  <c:v>49.714285714285715</c:v>
                </c:pt>
                <c:pt idx="4">
                  <c:v>32.571428571428569</c:v>
                </c:pt>
              </c:numCache>
            </c:numRef>
          </c:val>
        </c:ser>
        <c:ser>
          <c:idx val="2"/>
          <c:order val="1"/>
          <c:tx>
            <c:v>Relaxing/Socializing</c:v>
          </c:tx>
          <c:spPr>
            <a:gradFill rotWithShape="1">
              <a:gsLst>
                <a:gs pos="0">
                  <a:schemeClr val="accent3">
                    <a:shade val="47500"/>
                    <a:satMod val="137000"/>
                  </a:schemeClr>
                </a:gs>
                <a:gs pos="55000">
                  <a:schemeClr val="accent3">
                    <a:shade val="69000"/>
                    <a:satMod val="137000"/>
                  </a:schemeClr>
                </a:gs>
                <a:gs pos="100000">
                  <a:schemeClr val="accent3">
                    <a:shade val="98000"/>
                    <a:satMod val="137000"/>
                  </a:schemeClr>
                </a:gs>
              </a:gsLst>
              <a:lin ang="16200000" scaled="0"/>
            </a:gradFill>
            <a:ln>
              <a:noFill/>
            </a:ln>
            <a:effectLst>
              <a:outerShdw blurRad="39000" dist="25400" dir="5400000" rotWithShape="0">
                <a:srgbClr val="000000">
                  <a:alpha val="38000"/>
                </a:srgbClr>
              </a:outerShdw>
            </a:effectLst>
          </c:spPr>
          <c:invertIfNegative val="0"/>
          <c:cat>
            <c:strRef>
              <c:f>Sheet1!$B$374:$B$378</c:f>
              <c:strCache>
                <c:ptCount val="5"/>
                <c:pt idx="0">
                  <c:v>0</c:v>
                </c:pt>
                <c:pt idx="1">
                  <c:v>1-5</c:v>
                </c:pt>
                <c:pt idx="2">
                  <c:v>6-10</c:v>
                </c:pt>
                <c:pt idx="3">
                  <c:v>11-20</c:v>
                </c:pt>
                <c:pt idx="4">
                  <c:v>21+</c:v>
                </c:pt>
              </c:strCache>
            </c:strRef>
          </c:cat>
          <c:val>
            <c:numRef>
              <c:f>Sheet1!$E$403:$E$407</c:f>
              <c:numCache>
                <c:formatCode>###0.0</c:formatCode>
                <c:ptCount val="5"/>
                <c:pt idx="0" formatCode="General">
                  <c:v>0</c:v>
                </c:pt>
                <c:pt idx="1">
                  <c:v>12.280701754385966</c:v>
                </c:pt>
                <c:pt idx="2">
                  <c:v>25.146198830409357</c:v>
                </c:pt>
                <c:pt idx="3">
                  <c:v>44.444444444444443</c:v>
                </c:pt>
                <c:pt idx="4">
                  <c:v>18.128654970760234</c:v>
                </c:pt>
              </c:numCache>
            </c:numRef>
          </c:val>
        </c:ser>
        <c:ser>
          <c:idx val="3"/>
          <c:order val="2"/>
          <c:tx>
            <c:v>Working</c:v>
          </c:tx>
          <c:spPr>
            <a:gradFill rotWithShape="1">
              <a:gsLst>
                <a:gs pos="0">
                  <a:schemeClr val="accent4">
                    <a:shade val="47500"/>
                    <a:satMod val="137000"/>
                  </a:schemeClr>
                </a:gs>
                <a:gs pos="55000">
                  <a:schemeClr val="accent4">
                    <a:shade val="69000"/>
                    <a:satMod val="137000"/>
                  </a:schemeClr>
                </a:gs>
                <a:gs pos="100000">
                  <a:schemeClr val="accent4">
                    <a:shade val="98000"/>
                    <a:satMod val="137000"/>
                  </a:schemeClr>
                </a:gs>
              </a:gsLst>
              <a:lin ang="16200000" scaled="0"/>
            </a:gradFill>
            <a:ln>
              <a:noFill/>
            </a:ln>
            <a:effectLst>
              <a:outerShdw blurRad="39000" dist="25400" dir="5400000" rotWithShape="0">
                <a:srgbClr val="000000">
                  <a:alpha val="38000"/>
                </a:srgbClr>
              </a:outerShdw>
            </a:effectLst>
          </c:spPr>
          <c:invertIfNegative val="0"/>
          <c:cat>
            <c:strRef>
              <c:f>Sheet1!$B$374:$B$378</c:f>
              <c:strCache>
                <c:ptCount val="5"/>
                <c:pt idx="0">
                  <c:v>0</c:v>
                </c:pt>
                <c:pt idx="1">
                  <c:v>1-5</c:v>
                </c:pt>
                <c:pt idx="2">
                  <c:v>6-10</c:v>
                </c:pt>
                <c:pt idx="3">
                  <c:v>11-20</c:v>
                </c:pt>
                <c:pt idx="4">
                  <c:v>21+</c:v>
                </c:pt>
              </c:strCache>
            </c:strRef>
          </c:cat>
          <c:val>
            <c:numRef>
              <c:f>Sheet1!$E$374:$E$378</c:f>
              <c:numCache>
                <c:formatCode>###0.0</c:formatCode>
                <c:ptCount val="5"/>
                <c:pt idx="0">
                  <c:v>28</c:v>
                </c:pt>
                <c:pt idx="1">
                  <c:v>19.428571428571427</c:v>
                </c:pt>
                <c:pt idx="2">
                  <c:v>36.571428571428569</c:v>
                </c:pt>
                <c:pt idx="3">
                  <c:v>12</c:v>
                </c:pt>
                <c:pt idx="4">
                  <c:v>4</c:v>
                </c:pt>
              </c:numCache>
            </c:numRef>
          </c:val>
        </c:ser>
        <c:ser>
          <c:idx val="1"/>
          <c:order val="3"/>
          <c:tx>
            <c:v>Co-Curricular Activities</c:v>
          </c:tx>
          <c:spPr>
            <a:gradFill rotWithShape="1">
              <a:gsLst>
                <a:gs pos="0">
                  <a:schemeClr val="accent2">
                    <a:shade val="47500"/>
                    <a:satMod val="137000"/>
                  </a:schemeClr>
                </a:gs>
                <a:gs pos="55000">
                  <a:schemeClr val="accent2">
                    <a:shade val="69000"/>
                    <a:satMod val="137000"/>
                  </a:schemeClr>
                </a:gs>
                <a:gs pos="100000">
                  <a:schemeClr val="accent2">
                    <a:shade val="98000"/>
                    <a:satMod val="137000"/>
                  </a:schemeClr>
                </a:gs>
              </a:gsLst>
              <a:lin ang="16200000" scaled="0"/>
            </a:gradFill>
            <a:ln>
              <a:noFill/>
            </a:ln>
            <a:effectLst>
              <a:outerShdw blurRad="39000" dist="25400" dir="5400000" rotWithShape="0">
                <a:srgbClr val="000000">
                  <a:alpha val="38000"/>
                </a:srgbClr>
              </a:outerShdw>
            </a:effectLst>
          </c:spPr>
          <c:invertIfNegative val="0"/>
          <c:cat>
            <c:strRef>
              <c:f>Sheet1!$B$374:$B$378</c:f>
              <c:strCache>
                <c:ptCount val="5"/>
                <c:pt idx="0">
                  <c:v>0</c:v>
                </c:pt>
                <c:pt idx="1">
                  <c:v>1-5</c:v>
                </c:pt>
                <c:pt idx="2">
                  <c:v>6-10</c:v>
                </c:pt>
                <c:pt idx="3">
                  <c:v>11-20</c:v>
                </c:pt>
                <c:pt idx="4">
                  <c:v>21+</c:v>
                </c:pt>
              </c:strCache>
            </c:strRef>
          </c:cat>
          <c:val>
            <c:numRef>
              <c:f>Sheet1!$E$389:$E$393</c:f>
              <c:numCache>
                <c:formatCode>###0.0</c:formatCode>
                <c:ptCount val="5"/>
                <c:pt idx="0">
                  <c:v>16.571428571428573</c:v>
                </c:pt>
                <c:pt idx="1">
                  <c:v>45.142857142857146</c:v>
                </c:pt>
                <c:pt idx="2">
                  <c:v>23.428571428571427</c:v>
                </c:pt>
                <c:pt idx="3">
                  <c:v>11.428571428571429</c:v>
                </c:pt>
                <c:pt idx="4">
                  <c:v>3.4285714285714284</c:v>
                </c:pt>
              </c:numCache>
            </c:numRef>
          </c:val>
        </c:ser>
        <c:ser>
          <c:idx val="4"/>
          <c:order val="4"/>
          <c:tx>
            <c:v>Community Service</c:v>
          </c:tx>
          <c:spPr>
            <a:gradFill rotWithShape="1">
              <a:gsLst>
                <a:gs pos="0">
                  <a:schemeClr val="accent5">
                    <a:shade val="47500"/>
                    <a:satMod val="137000"/>
                  </a:schemeClr>
                </a:gs>
                <a:gs pos="55000">
                  <a:schemeClr val="accent5">
                    <a:shade val="69000"/>
                    <a:satMod val="137000"/>
                  </a:schemeClr>
                </a:gs>
                <a:gs pos="100000">
                  <a:schemeClr val="accent5">
                    <a:shade val="98000"/>
                    <a:satMod val="137000"/>
                  </a:schemeClr>
                </a:gs>
              </a:gsLst>
              <a:lin ang="16200000" scaled="0"/>
            </a:gradFill>
            <a:ln>
              <a:noFill/>
            </a:ln>
            <a:effectLst>
              <a:outerShdw blurRad="39000" dist="25400" dir="5400000" rotWithShape="0">
                <a:srgbClr val="000000">
                  <a:alpha val="38000"/>
                </a:srgbClr>
              </a:outerShdw>
            </a:effectLst>
          </c:spPr>
          <c:invertIfNegative val="0"/>
          <c:val>
            <c:numRef>
              <c:f>Sheet1!$E$396:$E$400</c:f>
              <c:numCache>
                <c:formatCode>###0.0</c:formatCode>
                <c:ptCount val="5"/>
                <c:pt idx="0">
                  <c:v>79.428571428571431</c:v>
                </c:pt>
                <c:pt idx="1">
                  <c:v>14.285714285714286</c:v>
                </c:pt>
                <c:pt idx="2">
                  <c:v>2.2857142857142856</c:v>
                </c:pt>
                <c:pt idx="3">
                  <c:v>2.8571428571428572</c:v>
                </c:pt>
                <c:pt idx="4">
                  <c:v>1.1428571428571428</c:v>
                </c:pt>
              </c:numCache>
            </c:numRef>
          </c:val>
        </c:ser>
        <c:dLbls>
          <c:showLegendKey val="0"/>
          <c:showVal val="0"/>
          <c:showCatName val="0"/>
          <c:showSerName val="0"/>
          <c:showPercent val="0"/>
          <c:showBubbleSize val="0"/>
        </c:dLbls>
        <c:gapWidth val="150"/>
        <c:axId val="289754320"/>
        <c:axId val="289754712"/>
      </c:barChart>
      <c:catAx>
        <c:axId val="289754320"/>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dirty="0" smtClean="0"/>
                  <a:t>Hours Per Week</a:t>
                </a:r>
                <a:endParaRPr lang="en-US" dirty="0"/>
              </a:p>
            </c:rich>
          </c:tx>
          <c:overlay val="0"/>
          <c:spPr>
            <a:noFill/>
            <a:ln>
              <a:noFill/>
            </a:ln>
            <a:effectLst/>
          </c:spPr>
          <c:txPr>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1800000" spcFirstLastPara="1" vertOverflow="ellipsis" wrap="square" anchor="ctr" anchorCtr="1"/>
          <a:lstStyle/>
          <a:p>
            <a:pPr>
              <a:defRPr sz="1197" b="0" i="0" u="none" strike="noStrike" kern="1200" baseline="0">
                <a:solidFill>
                  <a:schemeClr val="tx2"/>
                </a:solidFill>
                <a:latin typeface="+mn-lt"/>
                <a:ea typeface="+mn-ea"/>
                <a:cs typeface="+mn-cs"/>
              </a:defRPr>
            </a:pPr>
            <a:endParaRPr lang="en-US"/>
          </a:p>
        </c:txPr>
        <c:crossAx val="289754712"/>
        <c:crosses val="autoZero"/>
        <c:auto val="1"/>
        <c:lblAlgn val="ctr"/>
        <c:lblOffset val="100"/>
        <c:noMultiLvlLbl val="0"/>
      </c:catAx>
      <c:valAx>
        <c:axId val="28975471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dirty="0" smtClean="0"/>
                  <a:t>Percent</a:t>
                </a:r>
                <a:endParaRPr lang="en-US" dirty="0"/>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28975432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en-US" dirty="0"/>
              <a:t>Plan to do/did community </a:t>
            </a:r>
            <a:r>
              <a:rPr lang="en-US" dirty="0" smtClean="0"/>
              <a:t>service (ever at Skidmore) </a:t>
            </a:r>
            <a:endParaRPr lang="en-US" dirty="0"/>
          </a:p>
        </c:rich>
      </c:tx>
      <c:overlay val="0"/>
    </c:title>
    <c:autoTitleDeleted val="0"/>
    <c:plotArea>
      <c:layout/>
      <c:barChart>
        <c:barDir val="col"/>
        <c:grouping val="clustered"/>
        <c:varyColors val="0"/>
        <c:ser>
          <c:idx val="0"/>
          <c:order val="0"/>
          <c:tx>
            <c:v>First Year</c:v>
          </c:tx>
          <c:invertIfNegative val="0"/>
          <c:dPt>
            <c:idx val="3"/>
            <c:invertIfNegative val="0"/>
            <c:bubble3D val="0"/>
            <c:spPr>
              <a:solidFill>
                <a:schemeClr val="accent4"/>
              </a:solidFill>
            </c:spPr>
          </c:dPt>
          <c:cat>
            <c:strRef>
              <c:f>(Sheet2!$B$1,Sheet2!$C$1,Sheet2!$E$1,Sheet2!$G$1)</c:f>
              <c:strCache>
                <c:ptCount val="4"/>
                <c:pt idx="0">
                  <c:v>2003</c:v>
                </c:pt>
                <c:pt idx="1">
                  <c:v>2007</c:v>
                </c:pt>
                <c:pt idx="2">
                  <c:v>2010</c:v>
                </c:pt>
                <c:pt idx="3">
                  <c:v>Peer 2010</c:v>
                </c:pt>
              </c:strCache>
            </c:strRef>
          </c:cat>
          <c:val>
            <c:numRef>
              <c:f>(Sheet2!$B$4,Sheet2!$C$4,Sheet2!$E$4,Sheet2!$G$4)</c:f>
              <c:numCache>
                <c:formatCode>0%</c:formatCode>
                <c:ptCount val="4"/>
                <c:pt idx="0">
                  <c:v>0.69000000000000106</c:v>
                </c:pt>
                <c:pt idx="1">
                  <c:v>0.74000000000000088</c:v>
                </c:pt>
                <c:pt idx="2">
                  <c:v>0.86000000000000065</c:v>
                </c:pt>
                <c:pt idx="3">
                  <c:v>0.88000000000000089</c:v>
                </c:pt>
              </c:numCache>
            </c:numRef>
          </c:val>
        </c:ser>
        <c:ser>
          <c:idx val="1"/>
          <c:order val="1"/>
          <c:tx>
            <c:v>Senior</c:v>
          </c:tx>
          <c:invertIfNegative val="0"/>
          <c:dPt>
            <c:idx val="3"/>
            <c:invertIfNegative val="0"/>
            <c:bubble3D val="0"/>
            <c:spPr>
              <a:solidFill>
                <a:schemeClr val="accent4">
                  <a:lumMod val="40000"/>
                  <a:lumOff val="60000"/>
                </a:schemeClr>
              </a:solidFill>
            </c:spPr>
          </c:dPt>
          <c:cat>
            <c:strRef>
              <c:f>(Sheet2!$B$1,Sheet2!$C$1,Sheet2!$E$1,Sheet2!$G$1)</c:f>
              <c:strCache>
                <c:ptCount val="4"/>
                <c:pt idx="0">
                  <c:v>2003</c:v>
                </c:pt>
                <c:pt idx="1">
                  <c:v>2007</c:v>
                </c:pt>
                <c:pt idx="2">
                  <c:v>2010</c:v>
                </c:pt>
                <c:pt idx="3">
                  <c:v>Peer 2010</c:v>
                </c:pt>
              </c:strCache>
            </c:strRef>
          </c:cat>
          <c:val>
            <c:numRef>
              <c:f>(Sheet2!$B$12,Sheet2!$C$12,Sheet2!$E$12,Sheet2!$G$12)</c:f>
              <c:numCache>
                <c:formatCode>0%</c:formatCode>
                <c:ptCount val="4"/>
                <c:pt idx="0">
                  <c:v>0.58000000000000063</c:v>
                </c:pt>
                <c:pt idx="1">
                  <c:v>0.76000000000000101</c:v>
                </c:pt>
                <c:pt idx="2">
                  <c:v>0.66000000000000114</c:v>
                </c:pt>
                <c:pt idx="3">
                  <c:v>0.84000000000000064</c:v>
                </c:pt>
              </c:numCache>
            </c:numRef>
          </c:val>
        </c:ser>
        <c:dLbls>
          <c:showLegendKey val="0"/>
          <c:showVal val="0"/>
          <c:showCatName val="0"/>
          <c:showSerName val="0"/>
          <c:showPercent val="0"/>
          <c:showBubbleSize val="0"/>
        </c:dLbls>
        <c:gapWidth val="150"/>
        <c:axId val="174795136"/>
        <c:axId val="174795528"/>
      </c:barChart>
      <c:catAx>
        <c:axId val="174795136"/>
        <c:scaling>
          <c:orientation val="minMax"/>
        </c:scaling>
        <c:delete val="0"/>
        <c:axPos val="b"/>
        <c:numFmt formatCode="General" sourceLinked="0"/>
        <c:majorTickMark val="none"/>
        <c:minorTickMark val="none"/>
        <c:tickLblPos val="nextTo"/>
        <c:crossAx val="174795528"/>
        <c:crosses val="autoZero"/>
        <c:auto val="1"/>
        <c:lblAlgn val="ctr"/>
        <c:lblOffset val="100"/>
        <c:noMultiLvlLbl val="0"/>
      </c:catAx>
      <c:valAx>
        <c:axId val="174795528"/>
        <c:scaling>
          <c:orientation val="minMax"/>
        </c:scaling>
        <c:delete val="0"/>
        <c:axPos val="l"/>
        <c:majorGridlines/>
        <c:numFmt formatCode="0%" sourceLinked="1"/>
        <c:majorTickMark val="none"/>
        <c:minorTickMark val="none"/>
        <c:tickLblPos val="nextTo"/>
        <c:crossAx val="174795136"/>
        <c:crosses val="autoZero"/>
        <c:crossBetween val="between"/>
      </c:valAx>
    </c:plotArea>
    <c:legend>
      <c:legendPos val="r"/>
      <c:overlay val="0"/>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en-US" dirty="0"/>
              <a:t>Participated in service </a:t>
            </a:r>
            <a:r>
              <a:rPr lang="en-US" dirty="0" smtClean="0"/>
              <a:t>learning (current year)</a:t>
            </a:r>
            <a:endParaRPr lang="en-US" dirty="0"/>
          </a:p>
        </c:rich>
      </c:tx>
      <c:overlay val="0"/>
    </c:title>
    <c:autoTitleDeleted val="0"/>
    <c:plotArea>
      <c:layout/>
      <c:barChart>
        <c:barDir val="col"/>
        <c:grouping val="clustered"/>
        <c:varyColors val="0"/>
        <c:ser>
          <c:idx val="0"/>
          <c:order val="0"/>
          <c:tx>
            <c:v>First Year</c:v>
          </c:tx>
          <c:invertIfNegative val="0"/>
          <c:dPt>
            <c:idx val="3"/>
            <c:invertIfNegative val="0"/>
            <c:bubble3D val="0"/>
            <c:spPr>
              <a:solidFill>
                <a:schemeClr val="accent4"/>
              </a:solidFill>
            </c:spPr>
          </c:dPt>
          <c:cat>
            <c:strRef>
              <c:f>(Sheet2!$B$1,Sheet2!$C$1,Sheet2!$E$1,Sheet2!$G$1)</c:f>
              <c:strCache>
                <c:ptCount val="4"/>
                <c:pt idx="0">
                  <c:v>2003</c:v>
                </c:pt>
                <c:pt idx="1">
                  <c:v>2007</c:v>
                </c:pt>
                <c:pt idx="2">
                  <c:v>2010</c:v>
                </c:pt>
                <c:pt idx="3">
                  <c:v>Peer 2010</c:v>
                </c:pt>
              </c:strCache>
            </c:strRef>
          </c:cat>
          <c:val>
            <c:numRef>
              <c:f>(Sheet2!$B$3,Sheet2!$C$3,Sheet2!$E$3,Sheet2!$G$3)</c:f>
              <c:numCache>
                <c:formatCode>0%</c:formatCode>
                <c:ptCount val="4"/>
                <c:pt idx="0">
                  <c:v>4.0000000000000022E-2</c:v>
                </c:pt>
                <c:pt idx="1">
                  <c:v>8.0000000000000043E-2</c:v>
                </c:pt>
                <c:pt idx="2">
                  <c:v>9.0000000000000024E-2</c:v>
                </c:pt>
                <c:pt idx="3">
                  <c:v>0.16</c:v>
                </c:pt>
              </c:numCache>
            </c:numRef>
          </c:val>
        </c:ser>
        <c:ser>
          <c:idx val="1"/>
          <c:order val="1"/>
          <c:tx>
            <c:v>Senior</c:v>
          </c:tx>
          <c:invertIfNegative val="0"/>
          <c:dPt>
            <c:idx val="3"/>
            <c:invertIfNegative val="0"/>
            <c:bubble3D val="0"/>
            <c:spPr>
              <a:solidFill>
                <a:schemeClr val="accent4">
                  <a:lumMod val="40000"/>
                  <a:lumOff val="60000"/>
                </a:schemeClr>
              </a:solidFill>
            </c:spPr>
          </c:dPt>
          <c:cat>
            <c:strRef>
              <c:f>(Sheet2!$B$1,Sheet2!$C$1,Sheet2!$E$1,Sheet2!$G$1)</c:f>
              <c:strCache>
                <c:ptCount val="4"/>
                <c:pt idx="0">
                  <c:v>2003</c:v>
                </c:pt>
                <c:pt idx="1">
                  <c:v>2007</c:v>
                </c:pt>
                <c:pt idx="2">
                  <c:v>2010</c:v>
                </c:pt>
                <c:pt idx="3">
                  <c:v>Peer 2010</c:v>
                </c:pt>
              </c:strCache>
            </c:strRef>
          </c:cat>
          <c:val>
            <c:numRef>
              <c:f>(Sheet2!$B$11,Sheet2!$C$11,Sheet2!$E$11,Sheet2!$G$11)</c:f>
              <c:numCache>
                <c:formatCode>0%</c:formatCode>
                <c:ptCount val="4"/>
                <c:pt idx="0">
                  <c:v>0.1</c:v>
                </c:pt>
                <c:pt idx="1">
                  <c:v>0.13</c:v>
                </c:pt>
                <c:pt idx="2">
                  <c:v>0.16</c:v>
                </c:pt>
                <c:pt idx="3">
                  <c:v>0.21000000000000021</c:v>
                </c:pt>
              </c:numCache>
            </c:numRef>
          </c:val>
        </c:ser>
        <c:dLbls>
          <c:showLegendKey val="0"/>
          <c:showVal val="0"/>
          <c:showCatName val="0"/>
          <c:showSerName val="0"/>
          <c:showPercent val="0"/>
          <c:showBubbleSize val="0"/>
        </c:dLbls>
        <c:gapWidth val="150"/>
        <c:axId val="174796312"/>
        <c:axId val="174796704"/>
      </c:barChart>
      <c:catAx>
        <c:axId val="174796312"/>
        <c:scaling>
          <c:orientation val="minMax"/>
        </c:scaling>
        <c:delete val="0"/>
        <c:axPos val="b"/>
        <c:numFmt formatCode="General" sourceLinked="0"/>
        <c:majorTickMark val="none"/>
        <c:minorTickMark val="none"/>
        <c:tickLblPos val="nextTo"/>
        <c:crossAx val="174796704"/>
        <c:crosses val="autoZero"/>
        <c:auto val="1"/>
        <c:lblAlgn val="ctr"/>
        <c:lblOffset val="100"/>
        <c:noMultiLvlLbl val="0"/>
      </c:catAx>
      <c:valAx>
        <c:axId val="174796704"/>
        <c:scaling>
          <c:orientation val="minMax"/>
        </c:scaling>
        <c:delete val="0"/>
        <c:axPos val="l"/>
        <c:majorGridlines/>
        <c:numFmt formatCode="0%" sourceLinked="1"/>
        <c:majorTickMark val="none"/>
        <c:minorTickMark val="none"/>
        <c:tickLblPos val="nextTo"/>
        <c:crossAx val="174796312"/>
        <c:crosses val="autoZero"/>
        <c:crossBetween val="between"/>
      </c:valAx>
    </c:plotArea>
    <c:legend>
      <c:legendPos val="r"/>
      <c:overlay val="0"/>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en-US" dirty="0"/>
              <a:t>Tutored or taught other </a:t>
            </a:r>
            <a:r>
              <a:rPr lang="en-US" dirty="0" smtClean="0"/>
              <a:t>students (current year)</a:t>
            </a:r>
            <a:endParaRPr lang="en-US" dirty="0"/>
          </a:p>
        </c:rich>
      </c:tx>
      <c:overlay val="0"/>
    </c:title>
    <c:autoTitleDeleted val="0"/>
    <c:plotArea>
      <c:layout/>
      <c:barChart>
        <c:barDir val="col"/>
        <c:grouping val="clustered"/>
        <c:varyColors val="0"/>
        <c:ser>
          <c:idx val="0"/>
          <c:order val="0"/>
          <c:tx>
            <c:v>First Year</c:v>
          </c:tx>
          <c:invertIfNegative val="0"/>
          <c:dPt>
            <c:idx val="3"/>
            <c:invertIfNegative val="0"/>
            <c:bubble3D val="0"/>
            <c:spPr>
              <a:solidFill>
                <a:schemeClr val="accent4"/>
              </a:solidFill>
            </c:spPr>
          </c:dPt>
          <c:cat>
            <c:strRef>
              <c:f>(Sheet2!$B$1,Sheet2!$C$1,Sheet2!$E$1,Sheet2!$G$1)</c:f>
              <c:strCache>
                <c:ptCount val="4"/>
                <c:pt idx="0">
                  <c:v>2003</c:v>
                </c:pt>
                <c:pt idx="1">
                  <c:v>2007</c:v>
                </c:pt>
                <c:pt idx="2">
                  <c:v>2010</c:v>
                </c:pt>
                <c:pt idx="3">
                  <c:v>Peer 2010</c:v>
                </c:pt>
              </c:strCache>
            </c:strRef>
          </c:cat>
          <c:val>
            <c:numRef>
              <c:f>(Sheet2!$B$2,Sheet2!$C$2,Sheet2!$E$2,Sheet2!$G$2)</c:f>
              <c:numCache>
                <c:formatCode>0%</c:formatCode>
                <c:ptCount val="4"/>
                <c:pt idx="0">
                  <c:v>8.0000000000000043E-2</c:v>
                </c:pt>
                <c:pt idx="1">
                  <c:v>0.11</c:v>
                </c:pt>
                <c:pt idx="2">
                  <c:v>9.0000000000000024E-2</c:v>
                </c:pt>
                <c:pt idx="3">
                  <c:v>0.15000000000000022</c:v>
                </c:pt>
              </c:numCache>
            </c:numRef>
          </c:val>
        </c:ser>
        <c:ser>
          <c:idx val="1"/>
          <c:order val="1"/>
          <c:tx>
            <c:v>Senior</c:v>
          </c:tx>
          <c:invertIfNegative val="0"/>
          <c:dPt>
            <c:idx val="3"/>
            <c:invertIfNegative val="0"/>
            <c:bubble3D val="0"/>
            <c:spPr>
              <a:solidFill>
                <a:schemeClr val="accent4">
                  <a:lumMod val="40000"/>
                  <a:lumOff val="60000"/>
                </a:schemeClr>
              </a:solidFill>
            </c:spPr>
          </c:dPt>
          <c:cat>
            <c:strRef>
              <c:f>(Sheet2!$B$1,Sheet2!$C$1,Sheet2!$E$1,Sheet2!$G$1)</c:f>
              <c:strCache>
                <c:ptCount val="4"/>
                <c:pt idx="0">
                  <c:v>2003</c:v>
                </c:pt>
                <c:pt idx="1">
                  <c:v>2007</c:v>
                </c:pt>
                <c:pt idx="2">
                  <c:v>2010</c:v>
                </c:pt>
                <c:pt idx="3">
                  <c:v>Peer 2010</c:v>
                </c:pt>
              </c:strCache>
            </c:strRef>
          </c:cat>
          <c:val>
            <c:numRef>
              <c:f>(Sheet2!$B$10,Sheet2!$C$10,Sheet2!$E$10,Sheet2!$G$10)</c:f>
              <c:numCache>
                <c:formatCode>0%</c:formatCode>
                <c:ptCount val="4"/>
                <c:pt idx="0">
                  <c:v>0.24000000000000021</c:v>
                </c:pt>
                <c:pt idx="1">
                  <c:v>0.24000000000000021</c:v>
                </c:pt>
                <c:pt idx="2">
                  <c:v>0.21000000000000021</c:v>
                </c:pt>
                <c:pt idx="3">
                  <c:v>0.29000000000000031</c:v>
                </c:pt>
              </c:numCache>
            </c:numRef>
          </c:val>
        </c:ser>
        <c:dLbls>
          <c:showLegendKey val="0"/>
          <c:showVal val="0"/>
          <c:showCatName val="0"/>
          <c:showSerName val="0"/>
          <c:showPercent val="0"/>
          <c:showBubbleSize val="0"/>
        </c:dLbls>
        <c:gapWidth val="150"/>
        <c:axId val="174797488"/>
        <c:axId val="175074392"/>
      </c:barChart>
      <c:catAx>
        <c:axId val="174797488"/>
        <c:scaling>
          <c:orientation val="minMax"/>
        </c:scaling>
        <c:delete val="0"/>
        <c:axPos val="b"/>
        <c:numFmt formatCode="General" sourceLinked="0"/>
        <c:majorTickMark val="none"/>
        <c:minorTickMark val="none"/>
        <c:tickLblPos val="nextTo"/>
        <c:crossAx val="175074392"/>
        <c:crosses val="autoZero"/>
        <c:auto val="1"/>
        <c:lblAlgn val="ctr"/>
        <c:lblOffset val="100"/>
        <c:noMultiLvlLbl val="0"/>
      </c:catAx>
      <c:valAx>
        <c:axId val="175074392"/>
        <c:scaling>
          <c:orientation val="minMax"/>
        </c:scaling>
        <c:delete val="0"/>
        <c:axPos val="l"/>
        <c:majorGridlines/>
        <c:numFmt formatCode="0%" sourceLinked="1"/>
        <c:majorTickMark val="none"/>
        <c:minorTickMark val="none"/>
        <c:tickLblPos val="nextTo"/>
        <c:crossAx val="174797488"/>
        <c:crosses val="autoZero"/>
        <c:crossBetween val="between"/>
      </c:valAx>
    </c:plotArea>
    <c:legend>
      <c:legendPos val="r"/>
      <c:overlay val="0"/>
    </c:legend>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en-US" sz="1800" dirty="0"/>
              <a:t>Experiences </a:t>
            </a:r>
            <a:r>
              <a:rPr lang="en-US" sz="1800" dirty="0" smtClean="0"/>
              <a:t>at Skidmore enhanced </a:t>
            </a:r>
            <a:r>
              <a:rPr lang="en-US" sz="1800" dirty="0"/>
              <a:t>your ability to contribute to the welfare of your community </a:t>
            </a:r>
          </a:p>
        </c:rich>
      </c:tx>
      <c:layout>
        <c:manualLayout>
          <c:xMode val="edge"/>
          <c:yMode val="edge"/>
          <c:x val="0.14235857236595387"/>
          <c:y val="1.4705885191038529E-2"/>
        </c:manualLayout>
      </c:layout>
      <c:overlay val="0"/>
    </c:title>
    <c:autoTitleDeleted val="0"/>
    <c:plotArea>
      <c:layout/>
      <c:barChart>
        <c:barDir val="col"/>
        <c:grouping val="clustered"/>
        <c:varyColors val="0"/>
        <c:ser>
          <c:idx val="0"/>
          <c:order val="0"/>
          <c:tx>
            <c:v>First Year</c:v>
          </c:tx>
          <c:invertIfNegative val="0"/>
          <c:dPt>
            <c:idx val="3"/>
            <c:invertIfNegative val="0"/>
            <c:bubble3D val="0"/>
            <c:spPr>
              <a:solidFill>
                <a:schemeClr val="accent4"/>
              </a:solidFill>
            </c:spPr>
          </c:dPt>
          <c:cat>
            <c:strRef>
              <c:f>(Sheet2!$B$1,Sheet2!$C$1,Sheet2!$E$1,Sheet2!$G$1)</c:f>
              <c:strCache>
                <c:ptCount val="4"/>
                <c:pt idx="0">
                  <c:v>2003</c:v>
                </c:pt>
                <c:pt idx="1">
                  <c:v>2007</c:v>
                </c:pt>
                <c:pt idx="2">
                  <c:v>2010</c:v>
                </c:pt>
                <c:pt idx="3">
                  <c:v>Peer 2010</c:v>
                </c:pt>
              </c:strCache>
            </c:strRef>
          </c:cat>
          <c:val>
            <c:numRef>
              <c:f>(Sheet2!$B$5,Sheet2!$C$5,Sheet2!$E$5,Sheet2!$G$5)</c:f>
              <c:numCache>
                <c:formatCode>0%</c:formatCode>
                <c:ptCount val="4"/>
                <c:pt idx="0">
                  <c:v>0.31000000000000044</c:v>
                </c:pt>
                <c:pt idx="1">
                  <c:v>0.46</c:v>
                </c:pt>
                <c:pt idx="2">
                  <c:v>0.4</c:v>
                </c:pt>
                <c:pt idx="3">
                  <c:v>0.59</c:v>
                </c:pt>
              </c:numCache>
            </c:numRef>
          </c:val>
        </c:ser>
        <c:ser>
          <c:idx val="1"/>
          <c:order val="1"/>
          <c:tx>
            <c:v>Senior</c:v>
          </c:tx>
          <c:invertIfNegative val="0"/>
          <c:dPt>
            <c:idx val="3"/>
            <c:invertIfNegative val="0"/>
            <c:bubble3D val="0"/>
            <c:spPr>
              <a:solidFill>
                <a:schemeClr val="accent4">
                  <a:lumMod val="40000"/>
                  <a:lumOff val="60000"/>
                </a:schemeClr>
              </a:solidFill>
            </c:spPr>
          </c:dPt>
          <c:cat>
            <c:strRef>
              <c:f>(Sheet2!$B$1,Sheet2!$C$1,Sheet2!$E$1,Sheet2!$G$1)</c:f>
              <c:strCache>
                <c:ptCount val="4"/>
                <c:pt idx="0">
                  <c:v>2003</c:v>
                </c:pt>
                <c:pt idx="1">
                  <c:v>2007</c:v>
                </c:pt>
                <c:pt idx="2">
                  <c:v>2010</c:v>
                </c:pt>
                <c:pt idx="3">
                  <c:v>Peer 2010</c:v>
                </c:pt>
              </c:strCache>
            </c:strRef>
          </c:cat>
          <c:val>
            <c:numRef>
              <c:f>(Sheet2!$B$13,Sheet2!$C$13,Sheet2!$E$13,Sheet2!$G$13)</c:f>
              <c:numCache>
                <c:formatCode>0%</c:formatCode>
                <c:ptCount val="4"/>
                <c:pt idx="0">
                  <c:v>0.35000000000000031</c:v>
                </c:pt>
                <c:pt idx="1">
                  <c:v>0.47000000000000008</c:v>
                </c:pt>
                <c:pt idx="2">
                  <c:v>0.48000000000000032</c:v>
                </c:pt>
                <c:pt idx="3">
                  <c:v>0.59</c:v>
                </c:pt>
              </c:numCache>
            </c:numRef>
          </c:val>
        </c:ser>
        <c:dLbls>
          <c:showLegendKey val="0"/>
          <c:showVal val="0"/>
          <c:showCatName val="0"/>
          <c:showSerName val="0"/>
          <c:showPercent val="0"/>
          <c:showBubbleSize val="0"/>
        </c:dLbls>
        <c:gapWidth val="150"/>
        <c:axId val="175075176"/>
        <c:axId val="175075568"/>
      </c:barChart>
      <c:catAx>
        <c:axId val="175075176"/>
        <c:scaling>
          <c:orientation val="minMax"/>
        </c:scaling>
        <c:delete val="0"/>
        <c:axPos val="b"/>
        <c:numFmt formatCode="General" sourceLinked="0"/>
        <c:majorTickMark val="none"/>
        <c:minorTickMark val="none"/>
        <c:tickLblPos val="nextTo"/>
        <c:crossAx val="175075568"/>
        <c:crosses val="autoZero"/>
        <c:auto val="1"/>
        <c:lblAlgn val="ctr"/>
        <c:lblOffset val="100"/>
        <c:noMultiLvlLbl val="0"/>
      </c:catAx>
      <c:valAx>
        <c:axId val="175075568"/>
        <c:scaling>
          <c:orientation val="minMax"/>
        </c:scaling>
        <c:delete val="0"/>
        <c:axPos val="l"/>
        <c:majorGridlines/>
        <c:numFmt formatCode="0%" sourceLinked="1"/>
        <c:majorTickMark val="none"/>
        <c:minorTickMark val="none"/>
        <c:tickLblPos val="nextTo"/>
        <c:crossAx val="175075176"/>
        <c:crosses val="autoZero"/>
        <c:crossBetween val="between"/>
      </c:valAx>
    </c:plotArea>
    <c:legend>
      <c:legendPos val="r"/>
      <c:overlay val="0"/>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en-US" sz="1800" dirty="0"/>
              <a:t>Experiences </a:t>
            </a:r>
            <a:r>
              <a:rPr lang="en-US" sz="1800" dirty="0" smtClean="0"/>
              <a:t>at Skidmore contributed </a:t>
            </a:r>
            <a:r>
              <a:rPr lang="en-US" sz="1800" dirty="0"/>
              <a:t>to ability to solve complex real world problems</a:t>
            </a:r>
          </a:p>
        </c:rich>
      </c:tx>
      <c:overlay val="0"/>
    </c:title>
    <c:autoTitleDeleted val="0"/>
    <c:plotArea>
      <c:layout/>
      <c:barChart>
        <c:barDir val="col"/>
        <c:grouping val="clustered"/>
        <c:varyColors val="0"/>
        <c:ser>
          <c:idx val="0"/>
          <c:order val="0"/>
          <c:tx>
            <c:v>First Year</c:v>
          </c:tx>
          <c:invertIfNegative val="0"/>
          <c:dPt>
            <c:idx val="3"/>
            <c:invertIfNegative val="0"/>
            <c:bubble3D val="0"/>
            <c:spPr>
              <a:solidFill>
                <a:schemeClr val="accent4"/>
              </a:solidFill>
            </c:spPr>
          </c:dPt>
          <c:cat>
            <c:strRef>
              <c:f>(Sheet2!$B$1,Sheet2!$C$1,Sheet2!$E$1,Sheet2!$G$1)</c:f>
              <c:strCache>
                <c:ptCount val="4"/>
                <c:pt idx="0">
                  <c:v>2003</c:v>
                </c:pt>
                <c:pt idx="1">
                  <c:v>2007</c:v>
                </c:pt>
                <c:pt idx="2">
                  <c:v>2010</c:v>
                </c:pt>
                <c:pt idx="3">
                  <c:v>Peer 2010</c:v>
                </c:pt>
              </c:strCache>
            </c:strRef>
          </c:cat>
          <c:val>
            <c:numRef>
              <c:f>(Sheet2!$B$6,Sheet2!$C$6,Sheet2!$E$6,Sheet2!$G$6)</c:f>
              <c:numCache>
                <c:formatCode>0%</c:formatCode>
                <c:ptCount val="4"/>
                <c:pt idx="0">
                  <c:v>0.44</c:v>
                </c:pt>
                <c:pt idx="1">
                  <c:v>0.43000000000000038</c:v>
                </c:pt>
                <c:pt idx="2">
                  <c:v>0.55000000000000004</c:v>
                </c:pt>
                <c:pt idx="3">
                  <c:v>0.62000000000000088</c:v>
                </c:pt>
              </c:numCache>
            </c:numRef>
          </c:val>
        </c:ser>
        <c:ser>
          <c:idx val="1"/>
          <c:order val="1"/>
          <c:tx>
            <c:v>Senior</c:v>
          </c:tx>
          <c:invertIfNegative val="0"/>
          <c:dPt>
            <c:idx val="3"/>
            <c:invertIfNegative val="0"/>
            <c:bubble3D val="0"/>
            <c:spPr>
              <a:solidFill>
                <a:schemeClr val="accent4">
                  <a:lumMod val="40000"/>
                  <a:lumOff val="60000"/>
                </a:schemeClr>
              </a:solidFill>
            </c:spPr>
          </c:dPt>
          <c:cat>
            <c:strRef>
              <c:f>(Sheet2!$B$1,Sheet2!$C$1,Sheet2!$E$1,Sheet2!$G$1)</c:f>
              <c:strCache>
                <c:ptCount val="4"/>
                <c:pt idx="0">
                  <c:v>2003</c:v>
                </c:pt>
                <c:pt idx="1">
                  <c:v>2007</c:v>
                </c:pt>
                <c:pt idx="2">
                  <c:v>2010</c:v>
                </c:pt>
                <c:pt idx="3">
                  <c:v>Peer 2010</c:v>
                </c:pt>
              </c:strCache>
            </c:strRef>
          </c:cat>
          <c:val>
            <c:numRef>
              <c:f>(Sheet2!$B$14,Sheet2!$C$14,Sheet2!$E$14,Sheet2!$G$14)</c:f>
              <c:numCache>
                <c:formatCode>0%</c:formatCode>
                <c:ptCount val="4"/>
                <c:pt idx="0">
                  <c:v>0.51</c:v>
                </c:pt>
                <c:pt idx="1">
                  <c:v>0.5</c:v>
                </c:pt>
                <c:pt idx="2">
                  <c:v>0.54</c:v>
                </c:pt>
                <c:pt idx="3">
                  <c:v>0.65000000000000113</c:v>
                </c:pt>
              </c:numCache>
            </c:numRef>
          </c:val>
        </c:ser>
        <c:dLbls>
          <c:showLegendKey val="0"/>
          <c:showVal val="0"/>
          <c:showCatName val="0"/>
          <c:showSerName val="0"/>
          <c:showPercent val="0"/>
          <c:showBubbleSize val="0"/>
        </c:dLbls>
        <c:gapWidth val="150"/>
        <c:axId val="175076352"/>
        <c:axId val="175076744"/>
      </c:barChart>
      <c:catAx>
        <c:axId val="175076352"/>
        <c:scaling>
          <c:orientation val="minMax"/>
        </c:scaling>
        <c:delete val="0"/>
        <c:axPos val="b"/>
        <c:numFmt formatCode="General" sourceLinked="0"/>
        <c:majorTickMark val="none"/>
        <c:minorTickMark val="none"/>
        <c:tickLblPos val="nextTo"/>
        <c:crossAx val="175076744"/>
        <c:crosses val="autoZero"/>
        <c:auto val="1"/>
        <c:lblAlgn val="ctr"/>
        <c:lblOffset val="100"/>
        <c:noMultiLvlLbl val="0"/>
      </c:catAx>
      <c:valAx>
        <c:axId val="175076744"/>
        <c:scaling>
          <c:orientation val="minMax"/>
        </c:scaling>
        <c:delete val="0"/>
        <c:axPos val="l"/>
        <c:majorGridlines/>
        <c:numFmt formatCode="0%" sourceLinked="1"/>
        <c:majorTickMark val="none"/>
        <c:minorTickMark val="none"/>
        <c:tickLblPos val="nextTo"/>
        <c:crossAx val="175076352"/>
        <c:crosses val="autoZero"/>
        <c:crossBetween val="between"/>
      </c:valAx>
    </c:plotArea>
    <c:legend>
      <c:legendPos val="r"/>
      <c:overlay val="0"/>
    </c:legend>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en-US" sz="1800" dirty="0"/>
              <a:t>Experiences </a:t>
            </a:r>
            <a:r>
              <a:rPr lang="en-US" sz="1800" dirty="0" smtClean="0"/>
              <a:t>at Skidmore contributed </a:t>
            </a:r>
            <a:r>
              <a:rPr lang="en-US" sz="1800" dirty="0"/>
              <a:t>to ability to acquire job or work-related skills</a:t>
            </a:r>
          </a:p>
        </c:rich>
      </c:tx>
      <c:overlay val="0"/>
    </c:title>
    <c:autoTitleDeleted val="0"/>
    <c:plotArea>
      <c:layout/>
      <c:barChart>
        <c:barDir val="col"/>
        <c:grouping val="clustered"/>
        <c:varyColors val="0"/>
        <c:ser>
          <c:idx val="0"/>
          <c:order val="0"/>
          <c:tx>
            <c:v>First Year</c:v>
          </c:tx>
          <c:invertIfNegative val="0"/>
          <c:dPt>
            <c:idx val="3"/>
            <c:invertIfNegative val="0"/>
            <c:bubble3D val="0"/>
            <c:spPr>
              <a:solidFill>
                <a:schemeClr val="accent4"/>
              </a:solidFill>
            </c:spPr>
          </c:dPt>
          <c:cat>
            <c:strRef>
              <c:f>(Sheet2!$B$1,Sheet2!$C$1,Sheet2!$E$1,Sheet2!$G$1)</c:f>
              <c:strCache>
                <c:ptCount val="4"/>
                <c:pt idx="0">
                  <c:v>2003</c:v>
                </c:pt>
                <c:pt idx="1">
                  <c:v>2007</c:v>
                </c:pt>
                <c:pt idx="2">
                  <c:v>2010</c:v>
                </c:pt>
                <c:pt idx="3">
                  <c:v>Peer 2010</c:v>
                </c:pt>
              </c:strCache>
            </c:strRef>
          </c:cat>
          <c:val>
            <c:numRef>
              <c:f>(Sheet2!$B$7,Sheet2!$C$7,Sheet2!$E$7,Sheet2!$G$7)</c:f>
              <c:numCache>
                <c:formatCode>0%</c:formatCode>
                <c:ptCount val="4"/>
                <c:pt idx="0">
                  <c:v>0.43000000000000038</c:v>
                </c:pt>
                <c:pt idx="1">
                  <c:v>0.48000000000000032</c:v>
                </c:pt>
                <c:pt idx="2">
                  <c:v>0.59</c:v>
                </c:pt>
                <c:pt idx="3">
                  <c:v>0.65000000000000113</c:v>
                </c:pt>
              </c:numCache>
            </c:numRef>
          </c:val>
        </c:ser>
        <c:ser>
          <c:idx val="1"/>
          <c:order val="1"/>
          <c:tx>
            <c:v>Senior</c:v>
          </c:tx>
          <c:invertIfNegative val="0"/>
          <c:dPt>
            <c:idx val="3"/>
            <c:invertIfNegative val="0"/>
            <c:bubble3D val="0"/>
            <c:spPr>
              <a:solidFill>
                <a:schemeClr val="accent4">
                  <a:lumMod val="40000"/>
                  <a:lumOff val="60000"/>
                </a:schemeClr>
              </a:solidFill>
            </c:spPr>
          </c:dPt>
          <c:cat>
            <c:strRef>
              <c:f>(Sheet2!$B$1,Sheet2!$C$1,Sheet2!$E$1,Sheet2!$G$1)</c:f>
              <c:strCache>
                <c:ptCount val="4"/>
                <c:pt idx="0">
                  <c:v>2003</c:v>
                </c:pt>
                <c:pt idx="1">
                  <c:v>2007</c:v>
                </c:pt>
                <c:pt idx="2">
                  <c:v>2010</c:v>
                </c:pt>
                <c:pt idx="3">
                  <c:v>Peer 2010</c:v>
                </c:pt>
              </c:strCache>
            </c:strRef>
          </c:cat>
          <c:val>
            <c:numRef>
              <c:f>(Sheet2!$B$15,Sheet2!$C$15,Sheet2!$E$15,Sheet2!$G$15)</c:f>
              <c:numCache>
                <c:formatCode>0%</c:formatCode>
                <c:ptCount val="4"/>
                <c:pt idx="0">
                  <c:v>0.55000000000000004</c:v>
                </c:pt>
                <c:pt idx="1">
                  <c:v>0.61000000000000065</c:v>
                </c:pt>
                <c:pt idx="2">
                  <c:v>0.48000000000000032</c:v>
                </c:pt>
                <c:pt idx="3">
                  <c:v>0.70000000000000062</c:v>
                </c:pt>
              </c:numCache>
            </c:numRef>
          </c:val>
        </c:ser>
        <c:dLbls>
          <c:showLegendKey val="0"/>
          <c:showVal val="0"/>
          <c:showCatName val="0"/>
          <c:showSerName val="0"/>
          <c:showPercent val="0"/>
          <c:showBubbleSize val="0"/>
        </c:dLbls>
        <c:gapWidth val="150"/>
        <c:axId val="175077528"/>
        <c:axId val="175077920"/>
      </c:barChart>
      <c:catAx>
        <c:axId val="175077528"/>
        <c:scaling>
          <c:orientation val="minMax"/>
        </c:scaling>
        <c:delete val="0"/>
        <c:axPos val="b"/>
        <c:numFmt formatCode="General" sourceLinked="0"/>
        <c:majorTickMark val="none"/>
        <c:minorTickMark val="none"/>
        <c:tickLblPos val="nextTo"/>
        <c:crossAx val="175077920"/>
        <c:crosses val="autoZero"/>
        <c:auto val="1"/>
        <c:lblAlgn val="ctr"/>
        <c:lblOffset val="100"/>
        <c:noMultiLvlLbl val="0"/>
      </c:catAx>
      <c:valAx>
        <c:axId val="175077920"/>
        <c:scaling>
          <c:orientation val="minMax"/>
        </c:scaling>
        <c:delete val="0"/>
        <c:axPos val="l"/>
        <c:majorGridlines/>
        <c:numFmt formatCode="0%" sourceLinked="1"/>
        <c:majorTickMark val="none"/>
        <c:minorTickMark val="none"/>
        <c:tickLblPos val="nextTo"/>
        <c:crossAx val="175077528"/>
        <c:crosses val="autoZero"/>
        <c:crossBetween val="between"/>
      </c:valAx>
    </c:plotArea>
    <c:legend>
      <c:legendPos val="r"/>
      <c:overlay val="0"/>
    </c:legend>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Percent</a:t>
            </a:r>
            <a:r>
              <a:rPr lang="en-US" baseline="0" dirty="0" smtClean="0"/>
              <a:t> </a:t>
            </a:r>
            <a:r>
              <a:rPr lang="en-US" dirty="0" smtClean="0"/>
              <a:t>Participation in Service/Volunteering</a:t>
            </a:r>
            <a:r>
              <a:rPr lang="en-US" baseline="0" dirty="0" smtClean="0"/>
              <a:t> </a:t>
            </a:r>
          </a:p>
          <a:p>
            <a:pPr>
              <a:defRPr/>
            </a:pPr>
            <a:r>
              <a:rPr lang="en-US" baseline="0" dirty="0" smtClean="0"/>
              <a:t>&gt;1 Hour/Week (NSSE 2013)</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Weekly Service (more than 1 hour)</c:v>
                </c:pt>
              </c:strCache>
            </c:strRef>
          </c:tx>
          <c:spPr>
            <a:solidFill>
              <a:schemeClr val="accent1"/>
            </a:solidFill>
            <a:ln>
              <a:noFill/>
            </a:ln>
            <a:effectLst/>
          </c:spPr>
          <c:invertIfNegative val="0"/>
          <c:dPt>
            <c:idx val="0"/>
            <c:invertIfNegative val="0"/>
            <c:bubble3D val="0"/>
            <c:spPr>
              <a:solidFill>
                <a:schemeClr val="accent4">
                  <a:lumMod val="75000"/>
                </a:schemeClr>
              </a:solidFill>
              <a:ln>
                <a:noFill/>
              </a:ln>
              <a:effectLst/>
            </c:spPr>
          </c:dPt>
          <c:dPt>
            <c:idx val="2"/>
            <c:invertIfNegative val="0"/>
            <c:bubble3D val="0"/>
            <c:spPr>
              <a:solidFill>
                <a:schemeClr val="accent4">
                  <a:lumMod val="75000"/>
                </a:schemeClr>
              </a:solidFill>
              <a:ln>
                <a:noFill/>
              </a:ln>
              <a:effectLst/>
            </c:spPr>
          </c:dPt>
          <c:cat>
            <c:strRef>
              <c:f>Sheet1!$A$2:$A$5</c:f>
              <c:strCache>
                <c:ptCount val="4"/>
                <c:pt idx="0">
                  <c:v>Skidmore 1st Year</c:v>
                </c:pt>
                <c:pt idx="1">
                  <c:v>Comparison 1st Year</c:v>
                </c:pt>
                <c:pt idx="2">
                  <c:v>Skidmore Senior</c:v>
                </c:pt>
                <c:pt idx="3">
                  <c:v>Comparison Senior</c:v>
                </c:pt>
              </c:strCache>
            </c:strRef>
          </c:cat>
          <c:val>
            <c:numRef>
              <c:f>Sheet1!$B$2:$B$5</c:f>
              <c:numCache>
                <c:formatCode>General</c:formatCode>
                <c:ptCount val="4"/>
                <c:pt idx="0">
                  <c:v>21</c:v>
                </c:pt>
                <c:pt idx="1">
                  <c:v>45</c:v>
                </c:pt>
                <c:pt idx="2">
                  <c:v>29</c:v>
                </c:pt>
                <c:pt idx="3">
                  <c:v>54</c:v>
                </c:pt>
              </c:numCache>
            </c:numRef>
          </c:val>
        </c:ser>
        <c:dLbls>
          <c:showLegendKey val="0"/>
          <c:showVal val="0"/>
          <c:showCatName val="0"/>
          <c:showSerName val="0"/>
          <c:showPercent val="0"/>
          <c:showBubbleSize val="0"/>
        </c:dLbls>
        <c:gapWidth val="219"/>
        <c:overlap val="-27"/>
        <c:axId val="233283096"/>
        <c:axId val="233283488"/>
      </c:barChart>
      <c:catAx>
        <c:axId val="233283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33283488"/>
        <c:crosses val="autoZero"/>
        <c:auto val="1"/>
        <c:lblAlgn val="ctr"/>
        <c:lblOffset val="100"/>
        <c:noMultiLvlLbl val="0"/>
      </c:catAx>
      <c:valAx>
        <c:axId val="2332834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332830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200"/>
            </a:pPr>
            <a:r>
              <a:rPr lang="en-US" sz="1200"/>
              <a:t>Comprehending, analyzing and interpreting texts </a:t>
            </a:r>
          </a:p>
        </c:rich>
      </c:tx>
      <c:overlay val="0"/>
    </c:title>
    <c:autoTitleDeleted val="0"/>
    <c:plotArea>
      <c:layout/>
      <c:barChart>
        <c:barDir val="bar"/>
        <c:grouping val="clustered"/>
        <c:varyColors val="0"/>
        <c:ser>
          <c:idx val="0"/>
          <c:order val="0"/>
          <c:tx>
            <c:strRef>
              <c:f>Sheet1!$B$4</c:f>
              <c:strCache>
                <c:ptCount val="1"/>
                <c:pt idx="0">
                  <c:v>Service Learning</c:v>
                </c:pt>
              </c:strCache>
            </c:strRef>
          </c:tx>
          <c:invertIfNegative val="0"/>
          <c:cat>
            <c:strRef>
              <c:f>(Sheet1!$B$3,Sheet1!$D$3)</c:f>
              <c:strCache>
                <c:ptCount val="2"/>
                <c:pt idx="0">
                  <c:v>Fall 2008</c:v>
                </c:pt>
                <c:pt idx="1">
                  <c:v>Fall 2010</c:v>
                </c:pt>
              </c:strCache>
            </c:strRef>
          </c:cat>
          <c:val>
            <c:numRef>
              <c:f>(Sheet1!$B$6,Sheet1!$D$6)</c:f>
              <c:numCache>
                <c:formatCode>General</c:formatCode>
                <c:ptCount val="2"/>
                <c:pt idx="0">
                  <c:v>3.32</c:v>
                </c:pt>
                <c:pt idx="1">
                  <c:v>3.07</c:v>
                </c:pt>
              </c:numCache>
            </c:numRef>
          </c:val>
        </c:ser>
        <c:ser>
          <c:idx val="1"/>
          <c:order val="1"/>
          <c:tx>
            <c:strRef>
              <c:f>Sheet1!$E$4</c:f>
              <c:strCache>
                <c:ptCount val="1"/>
                <c:pt idx="0">
                  <c:v>Not Service Learning</c:v>
                </c:pt>
              </c:strCache>
            </c:strRef>
          </c:tx>
          <c:invertIfNegative val="0"/>
          <c:cat>
            <c:strRef>
              <c:f>(Sheet1!$B$3,Sheet1!$D$3)</c:f>
              <c:strCache>
                <c:ptCount val="2"/>
                <c:pt idx="0">
                  <c:v>Fall 2008</c:v>
                </c:pt>
                <c:pt idx="1">
                  <c:v>Fall 2010</c:v>
                </c:pt>
              </c:strCache>
            </c:strRef>
          </c:cat>
          <c:val>
            <c:numRef>
              <c:f>(Sheet1!$C$6,Sheet1!$E$6)</c:f>
              <c:numCache>
                <c:formatCode>General</c:formatCode>
                <c:ptCount val="2"/>
                <c:pt idx="0">
                  <c:v>2.9699999999999998</c:v>
                </c:pt>
                <c:pt idx="1">
                  <c:v>2.71</c:v>
                </c:pt>
              </c:numCache>
            </c:numRef>
          </c:val>
        </c:ser>
        <c:dLbls>
          <c:showLegendKey val="0"/>
          <c:showVal val="0"/>
          <c:showCatName val="0"/>
          <c:showSerName val="0"/>
          <c:showPercent val="0"/>
          <c:showBubbleSize val="0"/>
        </c:dLbls>
        <c:gapWidth val="150"/>
        <c:axId val="175188656"/>
        <c:axId val="175189048"/>
      </c:barChart>
      <c:catAx>
        <c:axId val="175188656"/>
        <c:scaling>
          <c:orientation val="minMax"/>
        </c:scaling>
        <c:delete val="0"/>
        <c:axPos val="l"/>
        <c:numFmt formatCode="General" sourceLinked="0"/>
        <c:majorTickMark val="out"/>
        <c:minorTickMark val="none"/>
        <c:tickLblPos val="nextTo"/>
        <c:crossAx val="175189048"/>
        <c:crosses val="autoZero"/>
        <c:auto val="1"/>
        <c:lblAlgn val="ctr"/>
        <c:lblOffset val="100"/>
        <c:noMultiLvlLbl val="0"/>
      </c:catAx>
      <c:valAx>
        <c:axId val="175189048"/>
        <c:scaling>
          <c:orientation val="minMax"/>
          <c:max val="4"/>
          <c:min val="1"/>
        </c:scaling>
        <c:delete val="1"/>
        <c:axPos val="b"/>
        <c:numFmt formatCode="General" sourceLinked="1"/>
        <c:majorTickMark val="out"/>
        <c:minorTickMark val="none"/>
        <c:tickLblPos val="none"/>
        <c:crossAx val="175188656"/>
        <c:crosses val="autoZero"/>
        <c:crossBetween val="between"/>
      </c:valAx>
    </c:plotArea>
    <c:legend>
      <c:legendPos val="r"/>
      <c:overlay val="0"/>
    </c:legend>
    <c:plotVisOnly val="1"/>
    <c:dispBlanksAs val="gap"/>
    <c:showDLblsOverMax val="0"/>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200"/>
            </a:pPr>
            <a:r>
              <a:rPr lang="en-US" sz="1200"/>
              <a:t>I was very actively involved as a learner in this class.</a:t>
            </a:r>
          </a:p>
        </c:rich>
      </c:tx>
      <c:overlay val="0"/>
    </c:title>
    <c:autoTitleDeleted val="0"/>
    <c:plotArea>
      <c:layout/>
      <c:barChart>
        <c:barDir val="bar"/>
        <c:grouping val="clustered"/>
        <c:varyColors val="0"/>
        <c:ser>
          <c:idx val="0"/>
          <c:order val="0"/>
          <c:tx>
            <c:strRef>
              <c:f>Sheet1!$B$4</c:f>
              <c:strCache>
                <c:ptCount val="1"/>
                <c:pt idx="0">
                  <c:v>Service Learning</c:v>
                </c:pt>
              </c:strCache>
            </c:strRef>
          </c:tx>
          <c:invertIfNegative val="0"/>
          <c:cat>
            <c:strRef>
              <c:f>(Sheet1!$B$3,Sheet1!$D$3)</c:f>
              <c:strCache>
                <c:ptCount val="2"/>
                <c:pt idx="0">
                  <c:v>Fall 2008</c:v>
                </c:pt>
                <c:pt idx="1">
                  <c:v>Fall 2010</c:v>
                </c:pt>
              </c:strCache>
            </c:strRef>
          </c:cat>
          <c:val>
            <c:numRef>
              <c:f>(Sheet1!$B$7,Sheet1!$D$7)</c:f>
              <c:numCache>
                <c:formatCode>General</c:formatCode>
                <c:ptCount val="2"/>
                <c:pt idx="0">
                  <c:v>3.68</c:v>
                </c:pt>
                <c:pt idx="1">
                  <c:v>3.52</c:v>
                </c:pt>
              </c:numCache>
            </c:numRef>
          </c:val>
        </c:ser>
        <c:ser>
          <c:idx val="1"/>
          <c:order val="1"/>
          <c:tx>
            <c:strRef>
              <c:f>Sheet1!$E$4</c:f>
              <c:strCache>
                <c:ptCount val="1"/>
                <c:pt idx="0">
                  <c:v>Not Service Learning</c:v>
                </c:pt>
              </c:strCache>
            </c:strRef>
          </c:tx>
          <c:invertIfNegative val="0"/>
          <c:cat>
            <c:strRef>
              <c:f>(Sheet1!$B$3,Sheet1!$D$3)</c:f>
              <c:strCache>
                <c:ptCount val="2"/>
                <c:pt idx="0">
                  <c:v>Fall 2008</c:v>
                </c:pt>
                <c:pt idx="1">
                  <c:v>Fall 2010</c:v>
                </c:pt>
              </c:strCache>
            </c:strRef>
          </c:cat>
          <c:val>
            <c:numRef>
              <c:f>(Sheet1!$C$7,Sheet1!$E$7)</c:f>
              <c:numCache>
                <c:formatCode>General</c:formatCode>
                <c:ptCount val="2"/>
                <c:pt idx="0">
                  <c:v>3.44</c:v>
                </c:pt>
                <c:pt idx="1">
                  <c:v>3.3699999999999997</c:v>
                </c:pt>
              </c:numCache>
            </c:numRef>
          </c:val>
        </c:ser>
        <c:dLbls>
          <c:showLegendKey val="0"/>
          <c:showVal val="0"/>
          <c:showCatName val="0"/>
          <c:showSerName val="0"/>
          <c:showPercent val="0"/>
          <c:showBubbleSize val="0"/>
        </c:dLbls>
        <c:gapWidth val="150"/>
        <c:axId val="175189832"/>
        <c:axId val="175190224"/>
      </c:barChart>
      <c:catAx>
        <c:axId val="175189832"/>
        <c:scaling>
          <c:orientation val="minMax"/>
        </c:scaling>
        <c:delete val="0"/>
        <c:axPos val="l"/>
        <c:numFmt formatCode="General" sourceLinked="0"/>
        <c:majorTickMark val="out"/>
        <c:minorTickMark val="none"/>
        <c:tickLblPos val="nextTo"/>
        <c:crossAx val="175190224"/>
        <c:crosses val="autoZero"/>
        <c:auto val="1"/>
        <c:lblAlgn val="ctr"/>
        <c:lblOffset val="100"/>
        <c:noMultiLvlLbl val="0"/>
      </c:catAx>
      <c:valAx>
        <c:axId val="175190224"/>
        <c:scaling>
          <c:orientation val="minMax"/>
          <c:min val="1"/>
        </c:scaling>
        <c:delete val="1"/>
        <c:axPos val="b"/>
        <c:numFmt formatCode="General" sourceLinked="1"/>
        <c:majorTickMark val="out"/>
        <c:minorTickMark val="none"/>
        <c:tickLblPos val="none"/>
        <c:crossAx val="175189832"/>
        <c:crosses val="autoZero"/>
        <c:crossBetween val="between"/>
      </c:valAx>
    </c:plotArea>
    <c:legend>
      <c:legendPos val="r"/>
      <c:overlay val="0"/>
    </c:legend>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sz="1200"/>
              <a:t>Outside of class time, I frequently thought about the issues raised in class. </a:t>
            </a:r>
          </a:p>
        </c:rich>
      </c:tx>
      <c:layout>
        <c:manualLayout>
          <c:xMode val="edge"/>
          <c:yMode val="edge"/>
          <c:x val="0.14616136267253121"/>
          <c:y val="2.82220131702728E-2"/>
        </c:manualLayout>
      </c:layout>
      <c:overlay val="0"/>
    </c:title>
    <c:autoTitleDeleted val="0"/>
    <c:plotArea>
      <c:layout/>
      <c:barChart>
        <c:barDir val="bar"/>
        <c:grouping val="clustered"/>
        <c:varyColors val="0"/>
        <c:ser>
          <c:idx val="0"/>
          <c:order val="0"/>
          <c:tx>
            <c:strRef>
              <c:f>Sheet1!$B$4</c:f>
              <c:strCache>
                <c:ptCount val="1"/>
                <c:pt idx="0">
                  <c:v>Service Learning</c:v>
                </c:pt>
              </c:strCache>
            </c:strRef>
          </c:tx>
          <c:invertIfNegative val="0"/>
          <c:cat>
            <c:strRef>
              <c:f>(Sheet1!$B$3,Sheet1!$D$3)</c:f>
              <c:strCache>
                <c:ptCount val="2"/>
                <c:pt idx="0">
                  <c:v>Fall 2008</c:v>
                </c:pt>
                <c:pt idx="1">
                  <c:v>Fall 2010</c:v>
                </c:pt>
              </c:strCache>
            </c:strRef>
          </c:cat>
          <c:val>
            <c:numRef>
              <c:f>(Sheet1!$B$8,Sheet1!$D$8)</c:f>
              <c:numCache>
                <c:formatCode>General</c:formatCode>
                <c:ptCount val="2"/>
                <c:pt idx="0">
                  <c:v>3.58</c:v>
                </c:pt>
                <c:pt idx="1">
                  <c:v>3.29</c:v>
                </c:pt>
              </c:numCache>
            </c:numRef>
          </c:val>
        </c:ser>
        <c:ser>
          <c:idx val="1"/>
          <c:order val="1"/>
          <c:tx>
            <c:strRef>
              <c:f>Sheet1!$E$4</c:f>
              <c:strCache>
                <c:ptCount val="1"/>
                <c:pt idx="0">
                  <c:v>Not Service Learning</c:v>
                </c:pt>
              </c:strCache>
            </c:strRef>
          </c:tx>
          <c:invertIfNegative val="0"/>
          <c:cat>
            <c:strRef>
              <c:f>(Sheet1!$B$3,Sheet1!$D$3)</c:f>
              <c:strCache>
                <c:ptCount val="2"/>
                <c:pt idx="0">
                  <c:v>Fall 2008</c:v>
                </c:pt>
                <c:pt idx="1">
                  <c:v>Fall 2010</c:v>
                </c:pt>
              </c:strCache>
            </c:strRef>
          </c:cat>
          <c:val>
            <c:numRef>
              <c:f>(Sheet1!$C$8,Sheet1!$E$8)</c:f>
              <c:numCache>
                <c:formatCode>General</c:formatCode>
                <c:ptCount val="2"/>
                <c:pt idx="0">
                  <c:v>3.3499999999999988</c:v>
                </c:pt>
                <c:pt idx="1">
                  <c:v>3.12</c:v>
                </c:pt>
              </c:numCache>
            </c:numRef>
          </c:val>
        </c:ser>
        <c:dLbls>
          <c:showLegendKey val="0"/>
          <c:showVal val="0"/>
          <c:showCatName val="0"/>
          <c:showSerName val="0"/>
          <c:showPercent val="0"/>
          <c:showBubbleSize val="0"/>
        </c:dLbls>
        <c:gapWidth val="150"/>
        <c:axId val="175191008"/>
        <c:axId val="175191400"/>
      </c:barChart>
      <c:catAx>
        <c:axId val="175191008"/>
        <c:scaling>
          <c:orientation val="minMax"/>
        </c:scaling>
        <c:delete val="0"/>
        <c:axPos val="l"/>
        <c:numFmt formatCode="General" sourceLinked="0"/>
        <c:majorTickMark val="out"/>
        <c:minorTickMark val="none"/>
        <c:tickLblPos val="nextTo"/>
        <c:crossAx val="175191400"/>
        <c:crosses val="autoZero"/>
        <c:auto val="1"/>
        <c:lblAlgn val="ctr"/>
        <c:lblOffset val="100"/>
        <c:noMultiLvlLbl val="0"/>
      </c:catAx>
      <c:valAx>
        <c:axId val="175191400"/>
        <c:scaling>
          <c:orientation val="minMax"/>
          <c:min val="1"/>
        </c:scaling>
        <c:delete val="1"/>
        <c:axPos val="b"/>
        <c:numFmt formatCode="General" sourceLinked="1"/>
        <c:majorTickMark val="out"/>
        <c:minorTickMark val="none"/>
        <c:tickLblPos val="none"/>
        <c:crossAx val="175191008"/>
        <c:crosses val="autoZero"/>
        <c:crossBetween val="between"/>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hart>
    <c:title>
      <c:tx>
        <c:rich>
          <a:bodyPr/>
          <a:lstStyle/>
          <a:p>
            <a:pPr>
              <a:defRPr/>
            </a:pPr>
            <a:r>
              <a:rPr lang="en-US" dirty="0" smtClean="0"/>
              <a:t>In the current</a:t>
            </a:r>
            <a:r>
              <a:rPr lang="en-US" baseline="0" dirty="0" smtClean="0"/>
              <a:t> year, how often s</a:t>
            </a:r>
            <a:r>
              <a:rPr lang="en-US" dirty="0" smtClean="0"/>
              <a:t>tudents</a:t>
            </a:r>
            <a:r>
              <a:rPr lang="en-US" dirty="0"/>
              <a:t>...</a:t>
            </a:r>
          </a:p>
        </c:rich>
      </c:tx>
      <c:overlay val="0"/>
    </c:title>
    <c:autoTitleDeleted val="0"/>
    <c:plotArea>
      <c:layout/>
      <c:barChart>
        <c:barDir val="bar"/>
        <c:grouping val="stacked"/>
        <c:varyColors val="0"/>
        <c:ser>
          <c:idx val="0"/>
          <c:order val="0"/>
          <c:tx>
            <c:strRef>
              <c:f>Sheet1!$B$331</c:f>
              <c:strCache>
                <c:ptCount val="1"/>
                <c:pt idx="0">
                  <c:v>Never</c:v>
                </c:pt>
              </c:strCache>
            </c:strRef>
          </c:tx>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(Sheet1!$A$329,Sheet1!$A$335,Sheet1!$A$341,Sheet1!$A$347,Sheet1!$A$353,Sheet1!$A$359,Sheet1!$A$365)</c:f>
              <c:strCache>
                <c:ptCount val="7"/>
                <c:pt idx="0">
                  <c:v>Discussed or debated an issue of social, political, or philosophical importance</c:v>
                </c:pt>
                <c:pt idx="1">
                  <c:v>Made a speech to a group</c:v>
                </c:pt>
                <c:pt idx="2">
                  <c:v>Worked in a group with people who differed from you in terms of background, political orientation, points of view, etc.</c:v>
                </c:pt>
                <c:pt idx="3">
                  <c:v>Discussed the ethical consequences of a course of action</c:v>
                </c:pt>
                <c:pt idx="4">
                  <c:v>Creatively thought about new ideas or about ways to improve things</c:v>
                </c:pt>
                <c:pt idx="5">
                  <c:v>Discussed complex problems with others to develop a better solution</c:v>
                </c:pt>
                <c:pt idx="6">
                  <c:v>Attended campus programs designed to encourage students to discuss issues of life meaning and purpose.</c:v>
                </c:pt>
              </c:strCache>
            </c:strRef>
          </c:cat>
          <c:val>
            <c:numRef>
              <c:f>(Sheet1!$E$331,Sheet1!$E$337,Sheet1!$E$343,Sheet1!$E$349,Sheet1!$E$355,Sheet1!$E$361,Sheet1!$E$367)</c:f>
              <c:numCache>
                <c:formatCode>###0.0</c:formatCode>
                <c:ptCount val="7"/>
                <c:pt idx="0">
                  <c:v>1.7341040462427746</c:v>
                </c:pt>
                <c:pt idx="1">
                  <c:v>22.543352601156069</c:v>
                </c:pt>
                <c:pt idx="2">
                  <c:v>4.0462427745664744</c:v>
                </c:pt>
                <c:pt idx="3">
                  <c:v>6.3583815028901736</c:v>
                </c:pt>
                <c:pt idx="4">
                  <c:v>2.9239766081871346</c:v>
                </c:pt>
                <c:pt idx="5">
                  <c:v>5.202312138728324</c:v>
                </c:pt>
                <c:pt idx="6">
                  <c:v>34.104046242774565</c:v>
                </c:pt>
              </c:numCache>
            </c:numRef>
          </c:val>
        </c:ser>
        <c:ser>
          <c:idx val="1"/>
          <c:order val="1"/>
          <c:tx>
            <c:strRef>
              <c:f>Sheet1!$B$332</c:f>
              <c:strCache>
                <c:ptCount val="1"/>
                <c:pt idx="0">
                  <c:v>Sometimes</c:v>
                </c:pt>
              </c:strCache>
            </c:strRef>
          </c:tx>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(Sheet1!$E$332,Sheet1!$E$338,Sheet1!$E$344,Sheet1!$E$350,Sheet1!$E$356,Sheet1!$E$362,Sheet1!$E$368)</c:f>
              <c:numCache>
                <c:formatCode>###0.0</c:formatCode>
                <c:ptCount val="7"/>
                <c:pt idx="0">
                  <c:v>36.994219653179194</c:v>
                </c:pt>
                <c:pt idx="1">
                  <c:v>52.601156069364158</c:v>
                </c:pt>
                <c:pt idx="2">
                  <c:v>30.635838150289018</c:v>
                </c:pt>
                <c:pt idx="3">
                  <c:v>38.728323699421964</c:v>
                </c:pt>
                <c:pt idx="4">
                  <c:v>23.976608187134502</c:v>
                </c:pt>
                <c:pt idx="5">
                  <c:v>33.52601156069364</c:v>
                </c:pt>
                <c:pt idx="6">
                  <c:v>45.086705202312139</c:v>
                </c:pt>
              </c:numCache>
            </c:numRef>
          </c:val>
        </c:ser>
        <c:ser>
          <c:idx val="2"/>
          <c:order val="2"/>
          <c:tx>
            <c:strRef>
              <c:f>Sheet1!$B$333</c:f>
              <c:strCache>
                <c:ptCount val="1"/>
                <c:pt idx="0">
                  <c:v>Often</c:v>
                </c:pt>
              </c:strCache>
            </c:strRef>
          </c:tx>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(Sheet1!$E$333,Sheet1!$E$339,Sheet1!$E$345,Sheet1!$E$351,Sheet1!$E$357,Sheet1!$E$363,Sheet1!$E$369)</c:f>
              <c:numCache>
                <c:formatCode>###0.0</c:formatCode>
                <c:ptCount val="7"/>
                <c:pt idx="0">
                  <c:v>34.104046242774565</c:v>
                </c:pt>
                <c:pt idx="1">
                  <c:v>15.028901734104046</c:v>
                </c:pt>
                <c:pt idx="2">
                  <c:v>42.774566473988436</c:v>
                </c:pt>
                <c:pt idx="3">
                  <c:v>34.682080924855491</c:v>
                </c:pt>
                <c:pt idx="4">
                  <c:v>43.274853801169591</c:v>
                </c:pt>
                <c:pt idx="5">
                  <c:v>38.150289017341038</c:v>
                </c:pt>
                <c:pt idx="6">
                  <c:v>9.8265895953757223</c:v>
                </c:pt>
              </c:numCache>
            </c:numRef>
          </c:val>
        </c:ser>
        <c:ser>
          <c:idx val="3"/>
          <c:order val="3"/>
          <c:tx>
            <c:strRef>
              <c:f>Sheet1!$B$334</c:f>
              <c:strCache>
                <c:ptCount val="1"/>
                <c:pt idx="0">
                  <c:v>Very often</c:v>
                </c:pt>
              </c:strCache>
            </c:strRef>
          </c:tx>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(Sheet1!$E$334,Sheet1!$E$340,Sheet1!$E$346,Sheet1!$E$352,Sheet1!$E$358,Sheet1!$E$364,Sheet1!$E$370)</c:f>
              <c:numCache>
                <c:formatCode>###0.0</c:formatCode>
                <c:ptCount val="7"/>
                <c:pt idx="0">
                  <c:v>27.167630057803468</c:v>
                </c:pt>
                <c:pt idx="1">
                  <c:v>9.8265895953757223</c:v>
                </c:pt>
                <c:pt idx="2">
                  <c:v>22.543352601156069</c:v>
                </c:pt>
                <c:pt idx="3">
                  <c:v>20.23121387283237</c:v>
                </c:pt>
                <c:pt idx="4">
                  <c:v>29.82456140350877</c:v>
                </c:pt>
                <c:pt idx="5">
                  <c:v>23.121387283236995</c:v>
                </c:pt>
                <c:pt idx="6">
                  <c:v>10.982658959537572</c:v>
                </c:pt>
              </c:numCache>
            </c:numRef>
          </c:val>
        </c:ser>
        <c:dLbls>
          <c:showLegendKey val="0"/>
          <c:showVal val="1"/>
          <c:showCatName val="0"/>
          <c:showSerName val="0"/>
          <c:showPercent val="0"/>
          <c:showBubbleSize val="0"/>
        </c:dLbls>
        <c:gapWidth val="95"/>
        <c:overlap val="100"/>
        <c:axId val="173719328"/>
        <c:axId val="173722072"/>
      </c:barChart>
      <c:catAx>
        <c:axId val="173719328"/>
        <c:scaling>
          <c:orientation val="minMax"/>
        </c:scaling>
        <c:delete val="0"/>
        <c:axPos val="l"/>
        <c:numFmt formatCode="General" sourceLinked="0"/>
        <c:majorTickMark val="none"/>
        <c:minorTickMark val="none"/>
        <c:tickLblPos val="nextTo"/>
        <c:crossAx val="173722072"/>
        <c:crosses val="autoZero"/>
        <c:auto val="1"/>
        <c:lblAlgn val="ctr"/>
        <c:lblOffset val="100"/>
        <c:noMultiLvlLbl val="0"/>
      </c:catAx>
      <c:valAx>
        <c:axId val="173722072"/>
        <c:scaling>
          <c:orientation val="minMax"/>
        </c:scaling>
        <c:delete val="1"/>
        <c:axPos val="b"/>
        <c:numFmt formatCode="###0.0" sourceLinked="1"/>
        <c:majorTickMark val="out"/>
        <c:minorTickMark val="none"/>
        <c:tickLblPos val="nextTo"/>
        <c:crossAx val="173719328"/>
        <c:crosses val="autoZero"/>
        <c:crossBetween val="between"/>
      </c:valAx>
    </c:plotArea>
    <c:legend>
      <c:legendPos val="t"/>
      <c:overlay val="0"/>
    </c:legend>
    <c:plotVisOnly val="1"/>
    <c:dispBlanksAs val="gap"/>
    <c:showDLblsOverMax val="0"/>
  </c:chart>
  <c:txPr>
    <a:bodyPr/>
    <a:lstStyle/>
    <a:p>
      <a:pPr>
        <a:defRPr sz="14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200"/>
            </a:pPr>
            <a:r>
              <a:rPr lang="en-US" sz="1200"/>
              <a:t>This class provided me with useful skills and knowledge. </a:t>
            </a:r>
          </a:p>
        </c:rich>
      </c:tx>
      <c:overlay val="0"/>
    </c:title>
    <c:autoTitleDeleted val="0"/>
    <c:plotArea>
      <c:layout/>
      <c:barChart>
        <c:barDir val="bar"/>
        <c:grouping val="clustered"/>
        <c:varyColors val="0"/>
        <c:ser>
          <c:idx val="0"/>
          <c:order val="0"/>
          <c:tx>
            <c:strRef>
              <c:f>Sheet1!$B$4</c:f>
              <c:strCache>
                <c:ptCount val="1"/>
                <c:pt idx="0">
                  <c:v>Service Learning</c:v>
                </c:pt>
              </c:strCache>
            </c:strRef>
          </c:tx>
          <c:invertIfNegative val="0"/>
          <c:cat>
            <c:strRef>
              <c:f>(Sheet1!$B$3,Sheet1!$D$3)</c:f>
              <c:strCache>
                <c:ptCount val="2"/>
                <c:pt idx="0">
                  <c:v>Fall 2008</c:v>
                </c:pt>
                <c:pt idx="1">
                  <c:v>Fall 2010</c:v>
                </c:pt>
              </c:strCache>
            </c:strRef>
          </c:cat>
          <c:val>
            <c:numRef>
              <c:f>(Sheet1!$B$9,Sheet1!$D$9)</c:f>
              <c:numCache>
                <c:formatCode>General</c:formatCode>
                <c:ptCount val="2"/>
                <c:pt idx="0">
                  <c:v>3.75</c:v>
                </c:pt>
                <c:pt idx="1">
                  <c:v>3.4899999999999998</c:v>
                </c:pt>
              </c:numCache>
            </c:numRef>
          </c:val>
        </c:ser>
        <c:ser>
          <c:idx val="1"/>
          <c:order val="1"/>
          <c:tx>
            <c:strRef>
              <c:f>Sheet1!$E$4</c:f>
              <c:strCache>
                <c:ptCount val="1"/>
                <c:pt idx="0">
                  <c:v>Not Service Learning</c:v>
                </c:pt>
              </c:strCache>
            </c:strRef>
          </c:tx>
          <c:invertIfNegative val="0"/>
          <c:cat>
            <c:strRef>
              <c:f>(Sheet1!$B$3,Sheet1!$D$3)</c:f>
              <c:strCache>
                <c:ptCount val="2"/>
                <c:pt idx="0">
                  <c:v>Fall 2008</c:v>
                </c:pt>
                <c:pt idx="1">
                  <c:v>Fall 2010</c:v>
                </c:pt>
              </c:strCache>
            </c:strRef>
          </c:cat>
          <c:val>
            <c:numRef>
              <c:f>(Sheet1!$C$9,Sheet1!$E$9)</c:f>
              <c:numCache>
                <c:formatCode>General</c:formatCode>
                <c:ptCount val="2"/>
                <c:pt idx="0">
                  <c:v>3.38</c:v>
                </c:pt>
                <c:pt idx="1">
                  <c:v>3.24</c:v>
                </c:pt>
              </c:numCache>
            </c:numRef>
          </c:val>
        </c:ser>
        <c:dLbls>
          <c:showLegendKey val="0"/>
          <c:showVal val="0"/>
          <c:showCatName val="0"/>
          <c:showSerName val="0"/>
          <c:showPercent val="0"/>
          <c:showBubbleSize val="0"/>
        </c:dLbls>
        <c:gapWidth val="150"/>
        <c:axId val="175718360"/>
        <c:axId val="175718752"/>
      </c:barChart>
      <c:catAx>
        <c:axId val="175718360"/>
        <c:scaling>
          <c:orientation val="minMax"/>
        </c:scaling>
        <c:delete val="0"/>
        <c:axPos val="l"/>
        <c:numFmt formatCode="General" sourceLinked="0"/>
        <c:majorTickMark val="out"/>
        <c:minorTickMark val="none"/>
        <c:tickLblPos val="nextTo"/>
        <c:crossAx val="175718752"/>
        <c:crosses val="autoZero"/>
        <c:auto val="1"/>
        <c:lblAlgn val="ctr"/>
        <c:lblOffset val="100"/>
        <c:noMultiLvlLbl val="0"/>
      </c:catAx>
      <c:valAx>
        <c:axId val="175718752"/>
        <c:scaling>
          <c:orientation val="minMax"/>
          <c:min val="1"/>
        </c:scaling>
        <c:delete val="1"/>
        <c:axPos val="b"/>
        <c:numFmt formatCode="General" sourceLinked="1"/>
        <c:majorTickMark val="out"/>
        <c:minorTickMark val="none"/>
        <c:tickLblPos val="none"/>
        <c:crossAx val="175718360"/>
        <c:crosses val="autoZero"/>
        <c:crossBetween val="between"/>
      </c:valAx>
    </c:plotArea>
    <c:legend>
      <c:legendPos val="r"/>
      <c:overlay val="0"/>
    </c:legend>
    <c:plotVisOnly val="1"/>
    <c:dispBlanksAs val="gap"/>
    <c:showDLblsOverMax val="0"/>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sz="1200"/>
              <a:t>Outside of class time, I frequently thought about the issues raised in class. </a:t>
            </a:r>
          </a:p>
        </c:rich>
      </c:tx>
      <c:layout>
        <c:manualLayout>
          <c:xMode val="edge"/>
          <c:yMode val="edge"/>
          <c:x val="0.14616136267253121"/>
          <c:y val="2.82220131702728E-2"/>
        </c:manualLayout>
      </c:layout>
      <c:overlay val="0"/>
    </c:title>
    <c:autoTitleDeleted val="0"/>
    <c:plotArea>
      <c:layout/>
      <c:barChart>
        <c:barDir val="bar"/>
        <c:grouping val="clustered"/>
        <c:varyColors val="0"/>
        <c:dLbls>
          <c:showLegendKey val="0"/>
          <c:showVal val="0"/>
          <c:showCatName val="0"/>
          <c:showSerName val="0"/>
          <c:showPercent val="0"/>
          <c:showBubbleSize val="0"/>
        </c:dLbls>
        <c:gapWidth val="150"/>
        <c:axId val="175719536"/>
        <c:axId val="175719928"/>
      </c:barChart>
      <c:catAx>
        <c:axId val="175719536"/>
        <c:scaling>
          <c:orientation val="minMax"/>
        </c:scaling>
        <c:delete val="0"/>
        <c:axPos val="l"/>
        <c:majorTickMark val="out"/>
        <c:minorTickMark val="none"/>
        <c:tickLblPos val="nextTo"/>
        <c:crossAx val="175719928"/>
        <c:crosses val="autoZero"/>
        <c:auto val="1"/>
        <c:lblAlgn val="ctr"/>
        <c:lblOffset val="100"/>
        <c:noMultiLvlLbl val="0"/>
      </c:catAx>
      <c:valAx>
        <c:axId val="175719928"/>
        <c:scaling>
          <c:orientation val="minMax"/>
          <c:min val="1"/>
        </c:scaling>
        <c:delete val="1"/>
        <c:axPos val="b"/>
        <c:numFmt formatCode="General" sourceLinked="1"/>
        <c:majorTickMark val="out"/>
        <c:minorTickMark val="none"/>
        <c:tickLblPos val="none"/>
        <c:crossAx val="175719536"/>
        <c:crosses val="autoZero"/>
        <c:crossBetween val="between"/>
      </c:valAx>
    </c:plotArea>
    <c:legend>
      <c:legendPos val="r"/>
      <c:overlay val="0"/>
    </c:legend>
    <c:plotVisOnly val="1"/>
    <c:dispBlanksAs val="gap"/>
    <c:showDLblsOverMax val="0"/>
  </c:chart>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200"/>
            </a:pPr>
            <a:r>
              <a:rPr lang="en-US" sz="1200"/>
              <a:t>This class provided me with useful skills and knowledge. </a:t>
            </a:r>
          </a:p>
        </c:rich>
      </c:tx>
      <c:overlay val="0"/>
    </c:title>
    <c:autoTitleDeleted val="0"/>
    <c:plotArea>
      <c:layout/>
      <c:barChart>
        <c:barDir val="bar"/>
        <c:grouping val="clustered"/>
        <c:varyColors val="0"/>
        <c:dLbls>
          <c:showLegendKey val="0"/>
          <c:showVal val="0"/>
          <c:showCatName val="0"/>
          <c:showSerName val="0"/>
          <c:showPercent val="0"/>
          <c:showBubbleSize val="0"/>
        </c:dLbls>
        <c:gapWidth val="150"/>
        <c:axId val="175720712"/>
        <c:axId val="175721104"/>
      </c:barChart>
      <c:catAx>
        <c:axId val="175720712"/>
        <c:scaling>
          <c:orientation val="minMax"/>
        </c:scaling>
        <c:delete val="0"/>
        <c:axPos val="l"/>
        <c:majorTickMark val="out"/>
        <c:minorTickMark val="none"/>
        <c:tickLblPos val="nextTo"/>
        <c:crossAx val="175721104"/>
        <c:crosses val="autoZero"/>
        <c:auto val="1"/>
        <c:lblAlgn val="ctr"/>
        <c:lblOffset val="100"/>
        <c:noMultiLvlLbl val="0"/>
      </c:catAx>
      <c:valAx>
        <c:axId val="175721104"/>
        <c:scaling>
          <c:orientation val="minMax"/>
          <c:min val="1"/>
        </c:scaling>
        <c:delete val="1"/>
        <c:axPos val="b"/>
        <c:numFmt formatCode="General" sourceLinked="1"/>
        <c:majorTickMark val="out"/>
        <c:minorTickMark val="none"/>
        <c:tickLblPos val="none"/>
        <c:crossAx val="175720712"/>
        <c:crosses val="autoZero"/>
        <c:crossBetween val="between"/>
      </c:valAx>
    </c:plotArea>
    <c:legend>
      <c:legendPos val="r"/>
      <c:overlay val="0"/>
    </c:legend>
    <c:plotVisOnly val="1"/>
    <c:dispBlanksAs val="gap"/>
    <c:showDLblsOverMax val="0"/>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200"/>
            </a:pPr>
            <a:r>
              <a:rPr lang="en-US" sz="1200"/>
              <a:t>This class has helped with my decision-making about a major and/or future career. </a:t>
            </a:r>
          </a:p>
        </c:rich>
      </c:tx>
      <c:overlay val="0"/>
    </c:title>
    <c:autoTitleDeleted val="0"/>
    <c:plotArea>
      <c:layout/>
      <c:barChart>
        <c:barDir val="bar"/>
        <c:grouping val="clustered"/>
        <c:varyColors val="0"/>
        <c:ser>
          <c:idx val="0"/>
          <c:order val="0"/>
          <c:tx>
            <c:strRef>
              <c:f>Sheet1!$B$4</c:f>
              <c:strCache>
                <c:ptCount val="1"/>
                <c:pt idx="0">
                  <c:v>Service Learning</c:v>
                </c:pt>
              </c:strCache>
            </c:strRef>
          </c:tx>
          <c:invertIfNegative val="0"/>
          <c:cat>
            <c:strRef>
              <c:f>(Sheet1!$B$3,Sheet1!$D$3)</c:f>
              <c:strCache>
                <c:ptCount val="2"/>
                <c:pt idx="0">
                  <c:v>Fall 2008</c:v>
                </c:pt>
                <c:pt idx="1">
                  <c:v>Fall 2010</c:v>
                </c:pt>
              </c:strCache>
            </c:strRef>
          </c:cat>
          <c:val>
            <c:numRef>
              <c:f>(Sheet1!$B$10,Sheet1!$D$10)</c:f>
              <c:numCache>
                <c:formatCode>General</c:formatCode>
                <c:ptCount val="2"/>
                <c:pt idx="0">
                  <c:v>2.9299999999999997</c:v>
                </c:pt>
                <c:pt idx="1">
                  <c:v>2.8</c:v>
                </c:pt>
              </c:numCache>
            </c:numRef>
          </c:val>
        </c:ser>
        <c:ser>
          <c:idx val="1"/>
          <c:order val="1"/>
          <c:tx>
            <c:strRef>
              <c:f>Sheet1!$E$4</c:f>
              <c:strCache>
                <c:ptCount val="1"/>
                <c:pt idx="0">
                  <c:v>Not Service Learning</c:v>
                </c:pt>
              </c:strCache>
            </c:strRef>
          </c:tx>
          <c:invertIfNegative val="0"/>
          <c:cat>
            <c:strRef>
              <c:f>(Sheet1!$B$3,Sheet1!$D$3)</c:f>
              <c:strCache>
                <c:ptCount val="2"/>
                <c:pt idx="0">
                  <c:v>Fall 2008</c:v>
                </c:pt>
                <c:pt idx="1">
                  <c:v>Fall 2010</c:v>
                </c:pt>
              </c:strCache>
            </c:strRef>
          </c:cat>
          <c:val>
            <c:numRef>
              <c:f>(Sheet1!$C$10,Sheet1!$E$10)</c:f>
              <c:numCache>
                <c:formatCode>General</c:formatCode>
                <c:ptCount val="2"/>
                <c:pt idx="0">
                  <c:v>2.59</c:v>
                </c:pt>
                <c:pt idx="1">
                  <c:v>2.3299999999999987</c:v>
                </c:pt>
              </c:numCache>
            </c:numRef>
          </c:val>
        </c:ser>
        <c:dLbls>
          <c:showLegendKey val="0"/>
          <c:showVal val="0"/>
          <c:showCatName val="0"/>
          <c:showSerName val="0"/>
          <c:showPercent val="0"/>
          <c:showBubbleSize val="0"/>
        </c:dLbls>
        <c:gapWidth val="150"/>
        <c:axId val="175721888"/>
        <c:axId val="175439792"/>
      </c:barChart>
      <c:catAx>
        <c:axId val="175721888"/>
        <c:scaling>
          <c:orientation val="minMax"/>
        </c:scaling>
        <c:delete val="0"/>
        <c:axPos val="l"/>
        <c:numFmt formatCode="General" sourceLinked="0"/>
        <c:majorTickMark val="out"/>
        <c:minorTickMark val="none"/>
        <c:tickLblPos val="nextTo"/>
        <c:crossAx val="175439792"/>
        <c:crosses val="autoZero"/>
        <c:auto val="1"/>
        <c:lblAlgn val="ctr"/>
        <c:lblOffset val="100"/>
        <c:noMultiLvlLbl val="0"/>
      </c:catAx>
      <c:valAx>
        <c:axId val="175439792"/>
        <c:scaling>
          <c:orientation val="minMax"/>
          <c:max val="4"/>
          <c:min val="1"/>
        </c:scaling>
        <c:delete val="1"/>
        <c:axPos val="b"/>
        <c:numFmt formatCode="General" sourceLinked="1"/>
        <c:majorTickMark val="out"/>
        <c:minorTickMark val="none"/>
        <c:tickLblPos val="none"/>
        <c:crossAx val="175721888"/>
        <c:crosses val="autoZero"/>
        <c:crossBetween val="between"/>
      </c:valAx>
    </c:plotArea>
    <c:legend>
      <c:legendPos val="r"/>
      <c:overlay val="0"/>
    </c:legend>
    <c:plotVisOnly val="1"/>
    <c:dispBlanksAs val="gap"/>
    <c:showDLblsOverMax val="0"/>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200"/>
            </a:pPr>
            <a:r>
              <a:rPr lang="en-US" sz="1200"/>
              <a:t>Speaking in a small or large group setting </a:t>
            </a:r>
          </a:p>
        </c:rich>
      </c:tx>
      <c:overlay val="0"/>
    </c:title>
    <c:autoTitleDeleted val="0"/>
    <c:plotArea>
      <c:layout/>
      <c:barChart>
        <c:barDir val="bar"/>
        <c:grouping val="clustered"/>
        <c:varyColors val="0"/>
        <c:ser>
          <c:idx val="0"/>
          <c:order val="0"/>
          <c:tx>
            <c:strRef>
              <c:f>Sheet1!$B$4</c:f>
              <c:strCache>
                <c:ptCount val="1"/>
                <c:pt idx="0">
                  <c:v>Service Learning</c:v>
                </c:pt>
              </c:strCache>
            </c:strRef>
          </c:tx>
          <c:invertIfNegative val="0"/>
          <c:cat>
            <c:strRef>
              <c:f>(Sheet1!$B$3,Sheet1!$D$3)</c:f>
              <c:strCache>
                <c:ptCount val="2"/>
                <c:pt idx="0">
                  <c:v>Fall 2008</c:v>
                </c:pt>
                <c:pt idx="1">
                  <c:v>Fall 2010</c:v>
                </c:pt>
              </c:strCache>
            </c:strRef>
          </c:cat>
          <c:val>
            <c:numRef>
              <c:f>(Sheet1!$B$15,Sheet1!$D$15)</c:f>
              <c:numCache>
                <c:formatCode>General</c:formatCode>
                <c:ptCount val="2"/>
                <c:pt idx="0">
                  <c:v>3.68</c:v>
                </c:pt>
                <c:pt idx="1">
                  <c:v>3.13</c:v>
                </c:pt>
              </c:numCache>
            </c:numRef>
          </c:val>
        </c:ser>
        <c:ser>
          <c:idx val="1"/>
          <c:order val="1"/>
          <c:tx>
            <c:strRef>
              <c:f>Sheet1!$E$4</c:f>
              <c:strCache>
                <c:ptCount val="1"/>
                <c:pt idx="0">
                  <c:v>Not Service Learning</c:v>
                </c:pt>
              </c:strCache>
            </c:strRef>
          </c:tx>
          <c:invertIfNegative val="0"/>
          <c:cat>
            <c:strRef>
              <c:f>(Sheet1!$B$3,Sheet1!$D$3)</c:f>
              <c:strCache>
                <c:ptCount val="2"/>
                <c:pt idx="0">
                  <c:v>Fall 2008</c:v>
                </c:pt>
                <c:pt idx="1">
                  <c:v>Fall 2010</c:v>
                </c:pt>
              </c:strCache>
            </c:strRef>
          </c:cat>
          <c:val>
            <c:numRef>
              <c:f>(Sheet1!$C$15,Sheet1!$E$15)</c:f>
              <c:numCache>
                <c:formatCode>General</c:formatCode>
                <c:ptCount val="2"/>
                <c:pt idx="0">
                  <c:v>3.16</c:v>
                </c:pt>
                <c:pt idx="1">
                  <c:v>2.8099999999999987</c:v>
                </c:pt>
              </c:numCache>
            </c:numRef>
          </c:val>
        </c:ser>
        <c:dLbls>
          <c:showLegendKey val="0"/>
          <c:showVal val="0"/>
          <c:showCatName val="0"/>
          <c:showSerName val="0"/>
          <c:showPercent val="0"/>
          <c:showBubbleSize val="0"/>
        </c:dLbls>
        <c:gapWidth val="150"/>
        <c:axId val="175440576"/>
        <c:axId val="175440968"/>
      </c:barChart>
      <c:catAx>
        <c:axId val="175440576"/>
        <c:scaling>
          <c:orientation val="minMax"/>
        </c:scaling>
        <c:delete val="0"/>
        <c:axPos val="l"/>
        <c:numFmt formatCode="General" sourceLinked="0"/>
        <c:majorTickMark val="out"/>
        <c:minorTickMark val="none"/>
        <c:tickLblPos val="nextTo"/>
        <c:crossAx val="175440968"/>
        <c:crosses val="autoZero"/>
        <c:auto val="1"/>
        <c:lblAlgn val="ctr"/>
        <c:lblOffset val="100"/>
        <c:noMultiLvlLbl val="0"/>
      </c:catAx>
      <c:valAx>
        <c:axId val="175440968"/>
        <c:scaling>
          <c:orientation val="minMax"/>
          <c:min val="1"/>
        </c:scaling>
        <c:delete val="1"/>
        <c:axPos val="b"/>
        <c:numFmt formatCode="General" sourceLinked="1"/>
        <c:majorTickMark val="out"/>
        <c:minorTickMark val="none"/>
        <c:tickLblPos val="none"/>
        <c:crossAx val="175440576"/>
        <c:crosses val="autoZero"/>
        <c:crossBetween val="between"/>
      </c:valAx>
    </c:plotArea>
    <c:legend>
      <c:legendPos val="r"/>
      <c:overlay val="0"/>
    </c:legend>
    <c:plotVisOnly val="1"/>
    <c:dispBlanksAs val="gap"/>
    <c:showDLblsOverMax val="0"/>
  </c:chart>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200"/>
            </a:pPr>
            <a:r>
              <a:rPr lang="en-US" sz="1200"/>
              <a:t>Because of this class, I will be more likely to keep going to college at Skidmore. </a:t>
            </a:r>
          </a:p>
        </c:rich>
      </c:tx>
      <c:overlay val="0"/>
    </c:title>
    <c:autoTitleDeleted val="0"/>
    <c:plotArea>
      <c:layout/>
      <c:barChart>
        <c:barDir val="bar"/>
        <c:grouping val="clustered"/>
        <c:varyColors val="0"/>
        <c:ser>
          <c:idx val="0"/>
          <c:order val="0"/>
          <c:tx>
            <c:strRef>
              <c:f>Sheet1!$B$4</c:f>
              <c:strCache>
                <c:ptCount val="1"/>
                <c:pt idx="0">
                  <c:v>Service Learning</c:v>
                </c:pt>
              </c:strCache>
            </c:strRef>
          </c:tx>
          <c:invertIfNegative val="0"/>
          <c:cat>
            <c:strRef>
              <c:f>(Sheet1!$B$3,Sheet1!$D$3)</c:f>
              <c:strCache>
                <c:ptCount val="2"/>
                <c:pt idx="0">
                  <c:v>Fall 2008</c:v>
                </c:pt>
                <c:pt idx="1">
                  <c:v>Fall 2010</c:v>
                </c:pt>
              </c:strCache>
            </c:strRef>
          </c:cat>
          <c:val>
            <c:numRef>
              <c:f>(Sheet1!$B$12,Sheet1!$D$12)</c:f>
              <c:numCache>
                <c:formatCode>General</c:formatCode>
                <c:ptCount val="2"/>
                <c:pt idx="0">
                  <c:v>3.4099999999999997</c:v>
                </c:pt>
                <c:pt idx="1">
                  <c:v>3.27</c:v>
                </c:pt>
              </c:numCache>
            </c:numRef>
          </c:val>
        </c:ser>
        <c:ser>
          <c:idx val="1"/>
          <c:order val="1"/>
          <c:tx>
            <c:strRef>
              <c:f>Sheet1!$E$4</c:f>
              <c:strCache>
                <c:ptCount val="1"/>
                <c:pt idx="0">
                  <c:v>Not Service Learning</c:v>
                </c:pt>
              </c:strCache>
            </c:strRef>
          </c:tx>
          <c:invertIfNegative val="0"/>
          <c:cat>
            <c:strRef>
              <c:f>(Sheet1!$B$3,Sheet1!$D$3)</c:f>
              <c:strCache>
                <c:ptCount val="2"/>
                <c:pt idx="0">
                  <c:v>Fall 2008</c:v>
                </c:pt>
                <c:pt idx="1">
                  <c:v>Fall 2010</c:v>
                </c:pt>
              </c:strCache>
            </c:strRef>
          </c:cat>
          <c:val>
            <c:numRef>
              <c:f>(Sheet1!$C$12,Sheet1!$E$12)</c:f>
              <c:numCache>
                <c:formatCode>General</c:formatCode>
                <c:ptCount val="2"/>
                <c:pt idx="0">
                  <c:v>3.05</c:v>
                </c:pt>
                <c:pt idx="1">
                  <c:v>2.8299999999999987</c:v>
                </c:pt>
              </c:numCache>
            </c:numRef>
          </c:val>
        </c:ser>
        <c:dLbls>
          <c:showLegendKey val="0"/>
          <c:showVal val="0"/>
          <c:showCatName val="0"/>
          <c:showSerName val="0"/>
          <c:showPercent val="0"/>
          <c:showBubbleSize val="0"/>
        </c:dLbls>
        <c:gapWidth val="150"/>
        <c:axId val="175441752"/>
        <c:axId val="175442144"/>
      </c:barChart>
      <c:catAx>
        <c:axId val="175441752"/>
        <c:scaling>
          <c:orientation val="minMax"/>
        </c:scaling>
        <c:delete val="0"/>
        <c:axPos val="l"/>
        <c:numFmt formatCode="General" sourceLinked="0"/>
        <c:majorTickMark val="out"/>
        <c:minorTickMark val="none"/>
        <c:tickLblPos val="nextTo"/>
        <c:crossAx val="175442144"/>
        <c:crosses val="autoZero"/>
        <c:auto val="1"/>
        <c:lblAlgn val="ctr"/>
        <c:lblOffset val="100"/>
        <c:noMultiLvlLbl val="0"/>
      </c:catAx>
      <c:valAx>
        <c:axId val="175442144"/>
        <c:scaling>
          <c:orientation val="minMax"/>
          <c:min val="1"/>
        </c:scaling>
        <c:delete val="1"/>
        <c:axPos val="b"/>
        <c:numFmt formatCode="General" sourceLinked="1"/>
        <c:majorTickMark val="out"/>
        <c:minorTickMark val="none"/>
        <c:tickLblPos val="none"/>
        <c:crossAx val="175441752"/>
        <c:crosses val="autoZero"/>
        <c:crossBetween val="between"/>
      </c:valAx>
    </c:plotArea>
    <c:legend>
      <c:legendPos val="r"/>
      <c:overlay val="0"/>
    </c:legend>
    <c:plotVisOnly val="1"/>
    <c:dispBlanksAs val="gap"/>
    <c:showDLblsOverMax val="0"/>
  </c:chart>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200"/>
            </a:pPr>
            <a:r>
              <a:rPr lang="en-US" sz="1200"/>
              <a:t>Solving quantitative problems (using math, statistics, etc.) </a:t>
            </a:r>
          </a:p>
        </c:rich>
      </c:tx>
      <c:overlay val="0"/>
    </c:title>
    <c:autoTitleDeleted val="0"/>
    <c:plotArea>
      <c:layout/>
      <c:barChart>
        <c:barDir val="bar"/>
        <c:grouping val="clustered"/>
        <c:varyColors val="0"/>
        <c:ser>
          <c:idx val="0"/>
          <c:order val="0"/>
          <c:tx>
            <c:strRef>
              <c:f>Sheet1!$B$4</c:f>
              <c:strCache>
                <c:ptCount val="1"/>
                <c:pt idx="0">
                  <c:v>Service Learning</c:v>
                </c:pt>
              </c:strCache>
            </c:strRef>
          </c:tx>
          <c:invertIfNegative val="0"/>
          <c:cat>
            <c:strRef>
              <c:f>(Sheet1!$B$3,Sheet1!$D$3)</c:f>
              <c:strCache>
                <c:ptCount val="2"/>
                <c:pt idx="0">
                  <c:v>Fall 2008</c:v>
                </c:pt>
                <c:pt idx="1">
                  <c:v>Fall 2010</c:v>
                </c:pt>
              </c:strCache>
            </c:strRef>
          </c:cat>
          <c:val>
            <c:numRef>
              <c:f>(Sheet1!$B$16,Sheet1!$D$16)</c:f>
              <c:numCache>
                <c:formatCode>General</c:formatCode>
                <c:ptCount val="2"/>
                <c:pt idx="0">
                  <c:v>2.04</c:v>
                </c:pt>
                <c:pt idx="1">
                  <c:v>1.77</c:v>
                </c:pt>
              </c:numCache>
            </c:numRef>
          </c:val>
        </c:ser>
        <c:ser>
          <c:idx val="1"/>
          <c:order val="1"/>
          <c:tx>
            <c:strRef>
              <c:f>Sheet1!$E$4</c:f>
              <c:strCache>
                <c:ptCount val="1"/>
                <c:pt idx="0">
                  <c:v>Not Service Learning</c:v>
                </c:pt>
              </c:strCache>
            </c:strRef>
          </c:tx>
          <c:invertIfNegative val="0"/>
          <c:cat>
            <c:strRef>
              <c:f>(Sheet1!$B$3,Sheet1!$D$3)</c:f>
              <c:strCache>
                <c:ptCount val="2"/>
                <c:pt idx="0">
                  <c:v>Fall 2008</c:v>
                </c:pt>
                <c:pt idx="1">
                  <c:v>Fall 2010</c:v>
                </c:pt>
              </c:strCache>
            </c:strRef>
          </c:cat>
          <c:val>
            <c:numRef>
              <c:f>(Sheet1!$C$16,Sheet1!$E$16)</c:f>
              <c:numCache>
                <c:formatCode>General</c:formatCode>
                <c:ptCount val="2"/>
                <c:pt idx="0">
                  <c:v>1.49</c:v>
                </c:pt>
                <c:pt idx="1">
                  <c:v>1.44</c:v>
                </c:pt>
              </c:numCache>
            </c:numRef>
          </c:val>
        </c:ser>
        <c:dLbls>
          <c:showLegendKey val="0"/>
          <c:showVal val="0"/>
          <c:showCatName val="0"/>
          <c:showSerName val="0"/>
          <c:showPercent val="0"/>
          <c:showBubbleSize val="0"/>
        </c:dLbls>
        <c:gapWidth val="150"/>
        <c:axId val="175442928"/>
        <c:axId val="175443320"/>
      </c:barChart>
      <c:catAx>
        <c:axId val="175442928"/>
        <c:scaling>
          <c:orientation val="minMax"/>
        </c:scaling>
        <c:delete val="0"/>
        <c:axPos val="l"/>
        <c:numFmt formatCode="General" sourceLinked="0"/>
        <c:majorTickMark val="out"/>
        <c:minorTickMark val="none"/>
        <c:tickLblPos val="nextTo"/>
        <c:crossAx val="175443320"/>
        <c:crosses val="autoZero"/>
        <c:auto val="1"/>
        <c:lblAlgn val="ctr"/>
        <c:lblOffset val="100"/>
        <c:noMultiLvlLbl val="0"/>
      </c:catAx>
      <c:valAx>
        <c:axId val="175443320"/>
        <c:scaling>
          <c:orientation val="minMax"/>
          <c:max val="4"/>
          <c:min val="1"/>
        </c:scaling>
        <c:delete val="1"/>
        <c:axPos val="b"/>
        <c:numFmt formatCode="General" sourceLinked="1"/>
        <c:majorTickMark val="out"/>
        <c:minorTickMark val="none"/>
        <c:tickLblPos val="none"/>
        <c:crossAx val="175442928"/>
        <c:crosses val="autoZero"/>
        <c:crossBetween val="between"/>
      </c:valAx>
    </c:plotArea>
    <c:legend>
      <c:legendPos val="r"/>
      <c:overlay val="0"/>
    </c:legend>
    <c:plotVisOnly val="1"/>
    <c:dispBlanksAs val="gap"/>
    <c:showDLblsOverMax val="0"/>
  </c:chart>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sz="1200"/>
              <a:t>Outside of class time, I frequently thought about the issues raised in class. </a:t>
            </a:r>
          </a:p>
        </c:rich>
      </c:tx>
      <c:layout>
        <c:manualLayout>
          <c:xMode val="edge"/>
          <c:yMode val="edge"/>
          <c:x val="0.14616136267253121"/>
          <c:y val="2.82220131702728E-2"/>
        </c:manualLayout>
      </c:layout>
      <c:overlay val="0"/>
    </c:title>
    <c:autoTitleDeleted val="0"/>
    <c:plotArea>
      <c:layout/>
      <c:barChart>
        <c:barDir val="bar"/>
        <c:grouping val="clustered"/>
        <c:varyColors val="0"/>
        <c:dLbls>
          <c:showLegendKey val="0"/>
          <c:showVal val="0"/>
          <c:showCatName val="0"/>
          <c:showSerName val="0"/>
          <c:showPercent val="0"/>
          <c:showBubbleSize val="0"/>
        </c:dLbls>
        <c:gapWidth val="150"/>
        <c:axId val="176420168"/>
        <c:axId val="176420560"/>
      </c:barChart>
      <c:catAx>
        <c:axId val="176420168"/>
        <c:scaling>
          <c:orientation val="minMax"/>
        </c:scaling>
        <c:delete val="0"/>
        <c:axPos val="l"/>
        <c:majorTickMark val="out"/>
        <c:minorTickMark val="none"/>
        <c:tickLblPos val="nextTo"/>
        <c:crossAx val="176420560"/>
        <c:crosses val="autoZero"/>
        <c:auto val="1"/>
        <c:lblAlgn val="ctr"/>
        <c:lblOffset val="100"/>
        <c:noMultiLvlLbl val="0"/>
      </c:catAx>
      <c:valAx>
        <c:axId val="176420560"/>
        <c:scaling>
          <c:orientation val="minMax"/>
          <c:min val="1"/>
        </c:scaling>
        <c:delete val="1"/>
        <c:axPos val="b"/>
        <c:numFmt formatCode="General" sourceLinked="1"/>
        <c:majorTickMark val="out"/>
        <c:minorTickMark val="none"/>
        <c:tickLblPos val="none"/>
        <c:crossAx val="176420168"/>
        <c:crosses val="autoZero"/>
        <c:crossBetween val="between"/>
      </c:valAx>
    </c:plotArea>
    <c:legend>
      <c:legendPos val="r"/>
      <c:overlay val="0"/>
    </c:legend>
    <c:plotVisOnly val="1"/>
    <c:dispBlanksAs val="gap"/>
    <c:showDLblsOverMax val="0"/>
  </c:chart>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200"/>
            </a:pPr>
            <a:r>
              <a:rPr lang="en-US" sz="1200"/>
              <a:t>This class provided me with useful skills and knowledge. </a:t>
            </a:r>
          </a:p>
        </c:rich>
      </c:tx>
      <c:overlay val="0"/>
    </c:title>
    <c:autoTitleDeleted val="0"/>
    <c:plotArea>
      <c:layout/>
      <c:barChart>
        <c:barDir val="bar"/>
        <c:grouping val="clustered"/>
        <c:varyColors val="0"/>
        <c:dLbls>
          <c:showLegendKey val="0"/>
          <c:showVal val="0"/>
          <c:showCatName val="0"/>
          <c:showSerName val="0"/>
          <c:showPercent val="0"/>
          <c:showBubbleSize val="0"/>
        </c:dLbls>
        <c:gapWidth val="150"/>
        <c:axId val="176421344"/>
        <c:axId val="176421736"/>
      </c:barChart>
      <c:catAx>
        <c:axId val="176421344"/>
        <c:scaling>
          <c:orientation val="minMax"/>
        </c:scaling>
        <c:delete val="0"/>
        <c:axPos val="l"/>
        <c:majorTickMark val="out"/>
        <c:minorTickMark val="none"/>
        <c:tickLblPos val="nextTo"/>
        <c:crossAx val="176421736"/>
        <c:crosses val="autoZero"/>
        <c:auto val="1"/>
        <c:lblAlgn val="ctr"/>
        <c:lblOffset val="100"/>
        <c:noMultiLvlLbl val="0"/>
      </c:catAx>
      <c:valAx>
        <c:axId val="176421736"/>
        <c:scaling>
          <c:orientation val="minMax"/>
          <c:min val="1"/>
        </c:scaling>
        <c:delete val="1"/>
        <c:axPos val="b"/>
        <c:numFmt formatCode="General" sourceLinked="1"/>
        <c:majorTickMark val="out"/>
        <c:minorTickMark val="none"/>
        <c:tickLblPos val="none"/>
        <c:crossAx val="176421344"/>
        <c:crosses val="autoZero"/>
        <c:crossBetween val="between"/>
      </c:valAx>
    </c:plotArea>
    <c:legend>
      <c:legendPos val="r"/>
      <c:overlay val="0"/>
    </c:legend>
    <c:plotVisOnly val="1"/>
    <c:dispBlanksAs val="gap"/>
    <c:showDLblsOverMax val="0"/>
  </c:chart>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200"/>
            </a:pPr>
            <a:r>
              <a:rPr lang="en-US" sz="1200"/>
              <a:t>This class caused me to feel more concern about social problems in the local and/or global community. </a:t>
            </a:r>
          </a:p>
        </c:rich>
      </c:tx>
      <c:overlay val="0"/>
    </c:title>
    <c:autoTitleDeleted val="0"/>
    <c:plotArea>
      <c:layout/>
      <c:barChart>
        <c:barDir val="bar"/>
        <c:grouping val="clustered"/>
        <c:varyColors val="0"/>
        <c:ser>
          <c:idx val="0"/>
          <c:order val="0"/>
          <c:tx>
            <c:strRef>
              <c:f>Sheet1!$B$4</c:f>
              <c:strCache>
                <c:ptCount val="1"/>
                <c:pt idx="0">
                  <c:v>Service Learning</c:v>
                </c:pt>
              </c:strCache>
            </c:strRef>
          </c:tx>
          <c:invertIfNegative val="0"/>
          <c:cat>
            <c:strRef>
              <c:f>(Sheet1!$B$3,Sheet1!$D$3)</c:f>
              <c:strCache>
                <c:ptCount val="2"/>
                <c:pt idx="0">
                  <c:v>Fall 2008</c:v>
                </c:pt>
                <c:pt idx="1">
                  <c:v>Fall 2010</c:v>
                </c:pt>
              </c:strCache>
            </c:strRef>
          </c:cat>
          <c:val>
            <c:numRef>
              <c:f>(Sheet2!$B$5,Sheet2!$D$5)</c:f>
              <c:numCache>
                <c:formatCode>General</c:formatCode>
                <c:ptCount val="2"/>
                <c:pt idx="0">
                  <c:v>3.54</c:v>
                </c:pt>
                <c:pt idx="1">
                  <c:v>3.23</c:v>
                </c:pt>
              </c:numCache>
            </c:numRef>
          </c:val>
        </c:ser>
        <c:ser>
          <c:idx val="1"/>
          <c:order val="1"/>
          <c:tx>
            <c:strRef>
              <c:f>Sheet1!$E$4</c:f>
              <c:strCache>
                <c:ptCount val="1"/>
                <c:pt idx="0">
                  <c:v>Not Service Learning</c:v>
                </c:pt>
              </c:strCache>
            </c:strRef>
          </c:tx>
          <c:invertIfNegative val="0"/>
          <c:cat>
            <c:strRef>
              <c:f>(Sheet1!$B$3,Sheet1!$D$3)</c:f>
              <c:strCache>
                <c:ptCount val="2"/>
                <c:pt idx="0">
                  <c:v>Fall 2008</c:v>
                </c:pt>
                <c:pt idx="1">
                  <c:v>Fall 2010</c:v>
                </c:pt>
              </c:strCache>
            </c:strRef>
          </c:cat>
          <c:val>
            <c:numRef>
              <c:f>(Sheet2!$C$5,Sheet2!$E$5)</c:f>
              <c:numCache>
                <c:formatCode>General</c:formatCode>
                <c:ptCount val="2"/>
                <c:pt idx="0">
                  <c:v>3.23</c:v>
                </c:pt>
                <c:pt idx="1">
                  <c:v>2.8299999999999987</c:v>
                </c:pt>
              </c:numCache>
            </c:numRef>
          </c:val>
        </c:ser>
        <c:dLbls>
          <c:showLegendKey val="0"/>
          <c:showVal val="0"/>
          <c:showCatName val="0"/>
          <c:showSerName val="0"/>
          <c:showPercent val="0"/>
          <c:showBubbleSize val="0"/>
        </c:dLbls>
        <c:gapWidth val="150"/>
        <c:axId val="176422520"/>
        <c:axId val="176422912"/>
      </c:barChart>
      <c:catAx>
        <c:axId val="176422520"/>
        <c:scaling>
          <c:orientation val="minMax"/>
        </c:scaling>
        <c:delete val="0"/>
        <c:axPos val="l"/>
        <c:numFmt formatCode="General" sourceLinked="0"/>
        <c:majorTickMark val="out"/>
        <c:minorTickMark val="none"/>
        <c:tickLblPos val="nextTo"/>
        <c:crossAx val="176422912"/>
        <c:crosses val="autoZero"/>
        <c:auto val="1"/>
        <c:lblAlgn val="ctr"/>
        <c:lblOffset val="100"/>
        <c:noMultiLvlLbl val="0"/>
      </c:catAx>
      <c:valAx>
        <c:axId val="176422912"/>
        <c:scaling>
          <c:orientation val="minMax"/>
          <c:min val="1"/>
        </c:scaling>
        <c:delete val="1"/>
        <c:axPos val="b"/>
        <c:numFmt formatCode="General" sourceLinked="1"/>
        <c:majorTickMark val="out"/>
        <c:minorTickMark val="none"/>
        <c:tickLblPos val="none"/>
        <c:crossAx val="176422520"/>
        <c:crosses val="autoZero"/>
        <c:crossBetween val="between"/>
      </c:valAx>
    </c:plotArea>
    <c:legend>
      <c:legendPos val="r"/>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b="0" i="0" u="none" strike="noStrike" baseline="0" dirty="0" smtClean="0">
                <a:effectLst/>
              </a:rPr>
              <a:t>To what extent has your co-curricular involvement enhanced your ability to:</a:t>
            </a:r>
            <a:r>
              <a:rPr lang="en-US" sz="1600" b="1" i="0" u="none" strike="noStrike" baseline="0" dirty="0" smtClean="0"/>
              <a:t> </a:t>
            </a:r>
            <a:endParaRPr lang="en-US" sz="1600" dirty="0"/>
          </a:p>
        </c:rich>
      </c:tx>
      <c:layout>
        <c:manualLayout>
          <c:xMode val="edge"/>
          <c:yMode val="edge"/>
          <c:x val="0.12545483377077865"/>
          <c:y val="1.1111111111111112E-2"/>
        </c:manualLayout>
      </c:layout>
      <c:overlay val="0"/>
    </c:title>
    <c:autoTitleDeleted val="0"/>
    <c:plotArea>
      <c:layout/>
      <c:barChart>
        <c:barDir val="bar"/>
        <c:grouping val="clustered"/>
        <c:varyColors val="0"/>
        <c:ser>
          <c:idx val="0"/>
          <c:order val="0"/>
          <c:tx>
            <c:strRef>
              <c:f>Sheet1!$B$485</c:f>
              <c:strCache>
                <c:ptCount val="1"/>
                <c:pt idx="0">
                  <c:v>Not a Member</c:v>
                </c:pt>
              </c:strCache>
            </c:strRef>
          </c:tx>
          <c:invertIfNegative val="0"/>
          <c:cat>
            <c:strRef>
              <c:f>(Sheet1!$D$483,Sheet1!$D$493,Sheet1!$D$503,Sheet1!$D$513,Sheet1!$D$523,Sheet1!$D$533,Sheet1!$D$543,Sheet1!$D$553,Sheet1!$D$563,Sheet1!$D$573,Sheet1!$D$583,Sheet1!$D$593,Sheet1!$D$603,Sheet1!$D$613,Sheet1!$D$623)</c:f>
              <c:strCache>
                <c:ptCount val="15"/>
                <c:pt idx="0">
                  <c:v>Meet other people</c:v>
                </c:pt>
                <c:pt idx="1">
                  <c:v>Improve interpersonal relationships</c:v>
                </c:pt>
                <c:pt idx="2">
                  <c:v>Time management</c:v>
                </c:pt>
                <c:pt idx="3">
                  <c:v>Communication skills</c:v>
                </c:pt>
                <c:pt idx="4">
                  <c:v>Respect others with different perspectives or backgrounds</c:v>
                </c:pt>
                <c:pt idx="5">
                  <c:v>Interact with people of different perspectives or backgrounds</c:v>
                </c:pt>
                <c:pt idx="6">
                  <c:v>Apply theories to practical problems</c:v>
                </c:pt>
                <c:pt idx="7">
                  <c:v>Act effectively as a citizen</c:v>
                </c:pt>
                <c:pt idx="8">
                  <c:v>Collaborate with others to solve problems</c:v>
                </c:pt>
                <c:pt idx="9">
                  <c:v>Find creative solutions to problems</c:v>
                </c:pt>
                <c:pt idx="10">
                  <c:v>Present ideas with confidence</c:v>
                </c:pt>
                <c:pt idx="11">
                  <c:v>Persist with difficult tasks</c:v>
                </c:pt>
                <c:pt idx="12">
                  <c:v>Clarify my own beliefs</c:v>
                </c:pt>
                <c:pt idx="13">
                  <c:v>Understand my own limitations</c:v>
                </c:pt>
                <c:pt idx="14">
                  <c:v>Maintain healthy living habits</c:v>
                </c:pt>
              </c:strCache>
            </c:strRef>
          </c:cat>
          <c:val>
            <c:numRef>
              <c:f>(Sheet1!$E$486,Sheet1!$E$496,Sheet1!$E$506,Sheet1!$E$516,Sheet1!$E$526,Sheet1!$E$536,Sheet1!$E$546,Sheet1!$E$556,Sheet1!$E$566,Sheet1!$E$576,Sheet1!$E$586,Sheet1!$E$596,Sheet1!$E$606,Sheet1!$E$616,Sheet1!$E$626)</c:f>
              <c:numCache>
                <c:formatCode>###0.0%</c:formatCode>
                <c:ptCount val="15"/>
                <c:pt idx="0">
                  <c:v>0.63636363636363635</c:v>
                </c:pt>
                <c:pt idx="1">
                  <c:v>0.63636363636363635</c:v>
                </c:pt>
                <c:pt idx="2">
                  <c:v>0.53125</c:v>
                </c:pt>
                <c:pt idx="3">
                  <c:v>0.65625</c:v>
                </c:pt>
                <c:pt idx="4">
                  <c:v>0.6875</c:v>
                </c:pt>
                <c:pt idx="5">
                  <c:v>0.65625</c:v>
                </c:pt>
                <c:pt idx="6">
                  <c:v>0.64516129032258063</c:v>
                </c:pt>
                <c:pt idx="7">
                  <c:v>0.59375</c:v>
                </c:pt>
                <c:pt idx="8">
                  <c:v>0.65625</c:v>
                </c:pt>
                <c:pt idx="9">
                  <c:v>0.65625</c:v>
                </c:pt>
                <c:pt idx="10">
                  <c:v>0.67741935483870963</c:v>
                </c:pt>
                <c:pt idx="11">
                  <c:v>0.59375</c:v>
                </c:pt>
                <c:pt idx="12">
                  <c:v>0.625</c:v>
                </c:pt>
                <c:pt idx="13">
                  <c:v>0.65625</c:v>
                </c:pt>
                <c:pt idx="14">
                  <c:v>0.59375</c:v>
                </c:pt>
              </c:numCache>
            </c:numRef>
          </c:val>
        </c:ser>
        <c:ser>
          <c:idx val="1"/>
          <c:order val="1"/>
          <c:tx>
            <c:strRef>
              <c:f>Sheet1!$B$487</c:f>
              <c:strCache>
                <c:ptCount val="1"/>
                <c:pt idx="0">
                  <c:v>Member of Club/Team</c:v>
                </c:pt>
              </c:strCache>
            </c:strRef>
          </c:tx>
          <c:invertIfNegative val="0"/>
          <c:cat>
            <c:strRef>
              <c:f>(Sheet1!$D$483,Sheet1!$D$493,Sheet1!$D$503,Sheet1!$D$513,Sheet1!$D$523,Sheet1!$D$533,Sheet1!$D$543,Sheet1!$D$553,Sheet1!$D$563,Sheet1!$D$573,Sheet1!$D$583,Sheet1!$D$593,Sheet1!$D$603,Sheet1!$D$613,Sheet1!$D$623)</c:f>
              <c:strCache>
                <c:ptCount val="15"/>
                <c:pt idx="0">
                  <c:v>Meet other people</c:v>
                </c:pt>
                <c:pt idx="1">
                  <c:v>Improve interpersonal relationships</c:v>
                </c:pt>
                <c:pt idx="2">
                  <c:v>Time management</c:v>
                </c:pt>
                <c:pt idx="3">
                  <c:v>Communication skills</c:v>
                </c:pt>
                <c:pt idx="4">
                  <c:v>Respect others with different perspectives or backgrounds</c:v>
                </c:pt>
                <c:pt idx="5">
                  <c:v>Interact with people of different perspectives or backgrounds</c:v>
                </c:pt>
                <c:pt idx="6">
                  <c:v>Apply theories to practical problems</c:v>
                </c:pt>
                <c:pt idx="7">
                  <c:v>Act effectively as a citizen</c:v>
                </c:pt>
                <c:pt idx="8">
                  <c:v>Collaborate with others to solve problems</c:v>
                </c:pt>
                <c:pt idx="9">
                  <c:v>Find creative solutions to problems</c:v>
                </c:pt>
                <c:pt idx="10">
                  <c:v>Present ideas with confidence</c:v>
                </c:pt>
                <c:pt idx="11">
                  <c:v>Persist with difficult tasks</c:v>
                </c:pt>
                <c:pt idx="12">
                  <c:v>Clarify my own beliefs</c:v>
                </c:pt>
                <c:pt idx="13">
                  <c:v>Understand my own limitations</c:v>
                </c:pt>
                <c:pt idx="14">
                  <c:v>Maintain healthy living habits</c:v>
                </c:pt>
              </c:strCache>
            </c:strRef>
          </c:cat>
          <c:val>
            <c:numRef>
              <c:f>(Sheet1!$E$488,Sheet1!$E$498,Sheet1!$E$508,Sheet1!$E$518,Sheet1!$E$528,Sheet1!$E$538,Sheet1!$E$548,Sheet1!$E$558,Sheet1!$E$568,Sheet1!$E$578,Sheet1!$E$588,Sheet1!$E$598,Sheet1!$E$608,Sheet1!$E$618,Sheet1!$E$628)</c:f>
              <c:numCache>
                <c:formatCode>###0.0%</c:formatCode>
                <c:ptCount val="15"/>
                <c:pt idx="0">
                  <c:v>0.98571428571428565</c:v>
                </c:pt>
                <c:pt idx="1">
                  <c:v>0.95</c:v>
                </c:pt>
                <c:pt idx="2">
                  <c:v>0.87857142857142856</c:v>
                </c:pt>
                <c:pt idx="3">
                  <c:v>0.94964028776978426</c:v>
                </c:pt>
                <c:pt idx="4">
                  <c:v>0.96402877697841727</c:v>
                </c:pt>
                <c:pt idx="5">
                  <c:v>0.95683453237410077</c:v>
                </c:pt>
                <c:pt idx="6">
                  <c:v>0.84892086330935257</c:v>
                </c:pt>
                <c:pt idx="7">
                  <c:v>0.90647482014388492</c:v>
                </c:pt>
                <c:pt idx="8">
                  <c:v>0.93525179856115104</c:v>
                </c:pt>
                <c:pt idx="9">
                  <c:v>0.92805755395683454</c:v>
                </c:pt>
                <c:pt idx="10">
                  <c:v>0.92805755395683454</c:v>
                </c:pt>
                <c:pt idx="11">
                  <c:v>0.94244604316546754</c:v>
                </c:pt>
                <c:pt idx="12">
                  <c:v>0.8920863309352518</c:v>
                </c:pt>
                <c:pt idx="13">
                  <c:v>0.91304347826086951</c:v>
                </c:pt>
                <c:pt idx="14">
                  <c:v>0.82733812949640284</c:v>
                </c:pt>
              </c:numCache>
            </c:numRef>
          </c:val>
        </c:ser>
        <c:dLbls>
          <c:showLegendKey val="0"/>
          <c:showVal val="0"/>
          <c:showCatName val="0"/>
          <c:showSerName val="0"/>
          <c:showPercent val="0"/>
          <c:showBubbleSize val="0"/>
        </c:dLbls>
        <c:gapWidth val="75"/>
        <c:overlap val="-25"/>
        <c:axId val="176696384"/>
        <c:axId val="176696776"/>
      </c:barChart>
      <c:catAx>
        <c:axId val="176696384"/>
        <c:scaling>
          <c:orientation val="minMax"/>
        </c:scaling>
        <c:delete val="0"/>
        <c:axPos val="l"/>
        <c:numFmt formatCode="General" sourceLinked="0"/>
        <c:majorTickMark val="none"/>
        <c:minorTickMark val="none"/>
        <c:tickLblPos val="nextTo"/>
        <c:txPr>
          <a:bodyPr/>
          <a:lstStyle/>
          <a:p>
            <a:pPr>
              <a:defRPr sz="1200"/>
            </a:pPr>
            <a:endParaRPr lang="en-US"/>
          </a:p>
        </c:txPr>
        <c:crossAx val="176696776"/>
        <c:crosses val="autoZero"/>
        <c:auto val="1"/>
        <c:lblAlgn val="ctr"/>
        <c:lblOffset val="100"/>
        <c:noMultiLvlLbl val="0"/>
      </c:catAx>
      <c:valAx>
        <c:axId val="176696776"/>
        <c:scaling>
          <c:orientation val="minMax"/>
          <c:max val="1"/>
        </c:scaling>
        <c:delete val="0"/>
        <c:axPos val="b"/>
        <c:majorGridlines/>
        <c:numFmt formatCode="0%" sourceLinked="0"/>
        <c:majorTickMark val="none"/>
        <c:minorTickMark val="none"/>
        <c:tickLblPos val="nextTo"/>
        <c:spPr>
          <a:ln w="9525">
            <a:noFill/>
          </a:ln>
        </c:spPr>
        <c:crossAx val="176696384"/>
        <c:crosses val="autoZero"/>
        <c:crossBetween val="between"/>
      </c:valAx>
    </c:plotArea>
    <c:legend>
      <c:legendPos val="b"/>
      <c:overlay val="0"/>
      <c:txPr>
        <a:bodyPr/>
        <a:lstStyle/>
        <a:p>
          <a:pPr>
            <a:defRPr sz="1600"/>
          </a:pPr>
          <a:endParaRPr lang="en-US"/>
        </a:p>
      </c:txPr>
    </c:legend>
    <c:plotVisOnly val="1"/>
    <c:dispBlanksAs val="gap"/>
    <c:showDLblsOverMax val="0"/>
  </c:chart>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200"/>
            </a:pPr>
            <a:r>
              <a:rPr lang="en-US" sz="1200"/>
              <a:t>This class has increased my interest in participating in community service/volunteer activities. </a:t>
            </a:r>
          </a:p>
        </c:rich>
      </c:tx>
      <c:overlay val="0"/>
    </c:title>
    <c:autoTitleDeleted val="0"/>
    <c:plotArea>
      <c:layout/>
      <c:barChart>
        <c:barDir val="bar"/>
        <c:grouping val="clustered"/>
        <c:varyColors val="0"/>
        <c:ser>
          <c:idx val="0"/>
          <c:order val="0"/>
          <c:tx>
            <c:strRef>
              <c:f>Sheet1!$B$4</c:f>
              <c:strCache>
                <c:ptCount val="1"/>
                <c:pt idx="0">
                  <c:v>Service Learning</c:v>
                </c:pt>
              </c:strCache>
            </c:strRef>
          </c:tx>
          <c:invertIfNegative val="0"/>
          <c:cat>
            <c:strRef>
              <c:f>(Sheet1!$B$3,Sheet1!$D$3)</c:f>
              <c:strCache>
                <c:ptCount val="2"/>
                <c:pt idx="0">
                  <c:v>Fall 2008</c:v>
                </c:pt>
                <c:pt idx="1">
                  <c:v>Fall 2010</c:v>
                </c:pt>
              </c:strCache>
            </c:strRef>
          </c:cat>
          <c:val>
            <c:numRef>
              <c:f>(Sheet2!$B$6,Sheet2!$D$6)</c:f>
              <c:numCache>
                <c:formatCode>General</c:formatCode>
                <c:ptCount val="2"/>
                <c:pt idx="0">
                  <c:v>3.2800000000000002</c:v>
                </c:pt>
                <c:pt idx="1">
                  <c:v>2.9</c:v>
                </c:pt>
              </c:numCache>
            </c:numRef>
          </c:val>
        </c:ser>
        <c:ser>
          <c:idx val="1"/>
          <c:order val="1"/>
          <c:tx>
            <c:strRef>
              <c:f>Sheet1!$E$4</c:f>
              <c:strCache>
                <c:ptCount val="1"/>
                <c:pt idx="0">
                  <c:v>Not Service Learning</c:v>
                </c:pt>
              </c:strCache>
            </c:strRef>
          </c:tx>
          <c:invertIfNegative val="0"/>
          <c:cat>
            <c:strRef>
              <c:f>(Sheet1!$B$3,Sheet1!$D$3)</c:f>
              <c:strCache>
                <c:ptCount val="2"/>
                <c:pt idx="0">
                  <c:v>Fall 2008</c:v>
                </c:pt>
                <c:pt idx="1">
                  <c:v>Fall 2010</c:v>
                </c:pt>
              </c:strCache>
            </c:strRef>
          </c:cat>
          <c:val>
            <c:numRef>
              <c:f>(Sheet2!$C$6,Sheet2!$E$6)</c:f>
              <c:numCache>
                <c:formatCode>General</c:formatCode>
                <c:ptCount val="2"/>
                <c:pt idx="0">
                  <c:v>2.4499999999999997</c:v>
                </c:pt>
                <c:pt idx="1">
                  <c:v>2.19</c:v>
                </c:pt>
              </c:numCache>
            </c:numRef>
          </c:val>
        </c:ser>
        <c:dLbls>
          <c:showLegendKey val="0"/>
          <c:showVal val="0"/>
          <c:showCatName val="0"/>
          <c:showSerName val="0"/>
          <c:showPercent val="0"/>
          <c:showBubbleSize val="0"/>
        </c:dLbls>
        <c:gapWidth val="150"/>
        <c:axId val="176489408"/>
        <c:axId val="176489800"/>
      </c:barChart>
      <c:catAx>
        <c:axId val="176489408"/>
        <c:scaling>
          <c:orientation val="minMax"/>
        </c:scaling>
        <c:delete val="0"/>
        <c:axPos val="l"/>
        <c:numFmt formatCode="General" sourceLinked="0"/>
        <c:majorTickMark val="out"/>
        <c:minorTickMark val="none"/>
        <c:tickLblPos val="nextTo"/>
        <c:crossAx val="176489800"/>
        <c:crosses val="autoZero"/>
        <c:auto val="1"/>
        <c:lblAlgn val="ctr"/>
        <c:lblOffset val="100"/>
        <c:noMultiLvlLbl val="0"/>
      </c:catAx>
      <c:valAx>
        <c:axId val="176489800"/>
        <c:scaling>
          <c:orientation val="minMax"/>
          <c:min val="1"/>
        </c:scaling>
        <c:delete val="1"/>
        <c:axPos val="b"/>
        <c:numFmt formatCode="General" sourceLinked="1"/>
        <c:majorTickMark val="out"/>
        <c:minorTickMark val="none"/>
        <c:tickLblPos val="none"/>
        <c:crossAx val="176489408"/>
        <c:crosses val="autoZero"/>
        <c:crossBetween val="between"/>
      </c:valAx>
    </c:plotArea>
    <c:legend>
      <c:legendPos val="r"/>
      <c:overlay val="0"/>
    </c:legend>
    <c:plotVisOnly val="1"/>
    <c:dispBlanksAs val="gap"/>
    <c:showDLblsOverMax val="0"/>
  </c:chart>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200"/>
            </a:pPr>
            <a:r>
              <a:rPr lang="en-US" sz="1200"/>
              <a:t>Changing approach to a problem based on the situation </a:t>
            </a:r>
          </a:p>
        </c:rich>
      </c:tx>
      <c:overlay val="0"/>
    </c:title>
    <c:autoTitleDeleted val="0"/>
    <c:plotArea>
      <c:layout/>
      <c:barChart>
        <c:barDir val="bar"/>
        <c:grouping val="clustered"/>
        <c:varyColors val="0"/>
        <c:ser>
          <c:idx val="0"/>
          <c:order val="0"/>
          <c:tx>
            <c:strRef>
              <c:f>Sheet1!$B$4</c:f>
              <c:strCache>
                <c:ptCount val="1"/>
                <c:pt idx="0">
                  <c:v>Service Learning</c:v>
                </c:pt>
              </c:strCache>
            </c:strRef>
          </c:tx>
          <c:invertIfNegative val="0"/>
          <c:cat>
            <c:strRef>
              <c:f>(Sheet1!$B$3,Sheet1!$D$3)</c:f>
              <c:strCache>
                <c:ptCount val="2"/>
                <c:pt idx="0">
                  <c:v>Fall 2008</c:v>
                </c:pt>
                <c:pt idx="1">
                  <c:v>Fall 2010</c:v>
                </c:pt>
              </c:strCache>
            </c:strRef>
          </c:cat>
          <c:val>
            <c:numRef>
              <c:f>(Sheet2!$B$9,Sheet2!$D$9)</c:f>
              <c:numCache>
                <c:formatCode>General</c:formatCode>
                <c:ptCount val="2"/>
                <c:pt idx="0">
                  <c:v>3.68</c:v>
                </c:pt>
                <c:pt idx="1">
                  <c:v>3.06</c:v>
                </c:pt>
              </c:numCache>
            </c:numRef>
          </c:val>
        </c:ser>
        <c:ser>
          <c:idx val="1"/>
          <c:order val="1"/>
          <c:tx>
            <c:strRef>
              <c:f>Sheet1!$E$4</c:f>
              <c:strCache>
                <c:ptCount val="1"/>
                <c:pt idx="0">
                  <c:v>Not Service Learning</c:v>
                </c:pt>
              </c:strCache>
            </c:strRef>
          </c:tx>
          <c:invertIfNegative val="0"/>
          <c:cat>
            <c:strRef>
              <c:f>(Sheet1!$B$3,Sheet1!$D$3)</c:f>
              <c:strCache>
                <c:ptCount val="2"/>
                <c:pt idx="0">
                  <c:v>Fall 2008</c:v>
                </c:pt>
                <c:pt idx="1">
                  <c:v>Fall 2010</c:v>
                </c:pt>
              </c:strCache>
            </c:strRef>
          </c:cat>
          <c:val>
            <c:numRef>
              <c:f>(Sheet2!$C$9,Sheet2!$E$9)</c:f>
              <c:numCache>
                <c:formatCode>General</c:formatCode>
                <c:ptCount val="2"/>
                <c:pt idx="0">
                  <c:v>3.17</c:v>
                </c:pt>
                <c:pt idx="1">
                  <c:v>2.75</c:v>
                </c:pt>
              </c:numCache>
            </c:numRef>
          </c:val>
        </c:ser>
        <c:dLbls>
          <c:showLegendKey val="0"/>
          <c:showVal val="0"/>
          <c:showCatName val="0"/>
          <c:showSerName val="0"/>
          <c:showPercent val="0"/>
          <c:showBubbleSize val="0"/>
        </c:dLbls>
        <c:gapWidth val="150"/>
        <c:axId val="176490584"/>
        <c:axId val="176490976"/>
      </c:barChart>
      <c:catAx>
        <c:axId val="176490584"/>
        <c:scaling>
          <c:orientation val="minMax"/>
        </c:scaling>
        <c:delete val="0"/>
        <c:axPos val="l"/>
        <c:numFmt formatCode="General" sourceLinked="0"/>
        <c:majorTickMark val="out"/>
        <c:minorTickMark val="none"/>
        <c:tickLblPos val="nextTo"/>
        <c:crossAx val="176490976"/>
        <c:crosses val="autoZero"/>
        <c:auto val="1"/>
        <c:lblAlgn val="ctr"/>
        <c:lblOffset val="100"/>
        <c:noMultiLvlLbl val="0"/>
      </c:catAx>
      <c:valAx>
        <c:axId val="176490976"/>
        <c:scaling>
          <c:orientation val="minMax"/>
          <c:min val="1"/>
        </c:scaling>
        <c:delete val="1"/>
        <c:axPos val="b"/>
        <c:numFmt formatCode="General" sourceLinked="1"/>
        <c:majorTickMark val="out"/>
        <c:minorTickMark val="none"/>
        <c:tickLblPos val="none"/>
        <c:crossAx val="176490584"/>
        <c:crosses val="autoZero"/>
        <c:crossBetween val="between"/>
      </c:valAx>
    </c:plotArea>
    <c:legend>
      <c:legendPos val="r"/>
      <c:overlay val="0"/>
    </c:legend>
    <c:plotVisOnly val="1"/>
    <c:dispBlanksAs val="gap"/>
    <c:showDLblsOverMax val="0"/>
  </c:chart>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200"/>
            </a:pPr>
            <a:r>
              <a:rPr lang="en-US" sz="1200"/>
              <a:t>Keeping your composure when dealing with conflict </a:t>
            </a:r>
          </a:p>
        </c:rich>
      </c:tx>
      <c:overlay val="0"/>
    </c:title>
    <c:autoTitleDeleted val="0"/>
    <c:plotArea>
      <c:layout/>
      <c:barChart>
        <c:barDir val="bar"/>
        <c:grouping val="clustered"/>
        <c:varyColors val="0"/>
        <c:ser>
          <c:idx val="0"/>
          <c:order val="0"/>
          <c:tx>
            <c:strRef>
              <c:f>Sheet1!$B$4</c:f>
              <c:strCache>
                <c:ptCount val="1"/>
                <c:pt idx="0">
                  <c:v>Service Learning</c:v>
                </c:pt>
              </c:strCache>
            </c:strRef>
          </c:tx>
          <c:invertIfNegative val="0"/>
          <c:cat>
            <c:strRef>
              <c:f>(Sheet1!$B$3,Sheet1!$D$3)</c:f>
              <c:strCache>
                <c:ptCount val="2"/>
                <c:pt idx="0">
                  <c:v>Fall 2008</c:v>
                </c:pt>
                <c:pt idx="1">
                  <c:v>Fall 2010</c:v>
                </c:pt>
              </c:strCache>
            </c:strRef>
          </c:cat>
          <c:val>
            <c:numRef>
              <c:f>(Sheet2!$B$11,Sheet2!$D$11)</c:f>
              <c:numCache>
                <c:formatCode>General</c:formatCode>
                <c:ptCount val="2"/>
                <c:pt idx="0">
                  <c:v>3.51</c:v>
                </c:pt>
                <c:pt idx="1">
                  <c:v>2.9299999999999997</c:v>
                </c:pt>
              </c:numCache>
            </c:numRef>
          </c:val>
        </c:ser>
        <c:ser>
          <c:idx val="1"/>
          <c:order val="1"/>
          <c:tx>
            <c:strRef>
              <c:f>Sheet1!$E$4</c:f>
              <c:strCache>
                <c:ptCount val="1"/>
                <c:pt idx="0">
                  <c:v>Not Service Learning</c:v>
                </c:pt>
              </c:strCache>
            </c:strRef>
          </c:tx>
          <c:invertIfNegative val="0"/>
          <c:cat>
            <c:strRef>
              <c:f>(Sheet1!$B$3,Sheet1!$D$3)</c:f>
              <c:strCache>
                <c:ptCount val="2"/>
                <c:pt idx="0">
                  <c:v>Fall 2008</c:v>
                </c:pt>
                <c:pt idx="1">
                  <c:v>Fall 2010</c:v>
                </c:pt>
              </c:strCache>
            </c:strRef>
          </c:cat>
          <c:val>
            <c:numRef>
              <c:f>(Sheet2!$C$11,Sheet2!$E$11)</c:f>
              <c:numCache>
                <c:formatCode>General</c:formatCode>
                <c:ptCount val="2"/>
                <c:pt idx="0">
                  <c:v>2.9299999999999997</c:v>
                </c:pt>
                <c:pt idx="1">
                  <c:v>2.56</c:v>
                </c:pt>
              </c:numCache>
            </c:numRef>
          </c:val>
        </c:ser>
        <c:dLbls>
          <c:showLegendKey val="0"/>
          <c:showVal val="0"/>
          <c:showCatName val="0"/>
          <c:showSerName val="0"/>
          <c:showPercent val="0"/>
          <c:showBubbleSize val="0"/>
        </c:dLbls>
        <c:gapWidth val="150"/>
        <c:axId val="176491760"/>
        <c:axId val="176492152"/>
      </c:barChart>
      <c:catAx>
        <c:axId val="176491760"/>
        <c:scaling>
          <c:orientation val="minMax"/>
        </c:scaling>
        <c:delete val="0"/>
        <c:axPos val="l"/>
        <c:numFmt formatCode="General" sourceLinked="0"/>
        <c:majorTickMark val="out"/>
        <c:minorTickMark val="none"/>
        <c:tickLblPos val="nextTo"/>
        <c:crossAx val="176492152"/>
        <c:crosses val="autoZero"/>
        <c:auto val="1"/>
        <c:lblAlgn val="ctr"/>
        <c:lblOffset val="100"/>
        <c:noMultiLvlLbl val="0"/>
      </c:catAx>
      <c:valAx>
        <c:axId val="176492152"/>
        <c:scaling>
          <c:orientation val="minMax"/>
          <c:min val="1"/>
        </c:scaling>
        <c:delete val="1"/>
        <c:axPos val="b"/>
        <c:numFmt formatCode="General" sourceLinked="1"/>
        <c:majorTickMark val="out"/>
        <c:minorTickMark val="none"/>
        <c:tickLblPos val="none"/>
        <c:crossAx val="176491760"/>
        <c:crosses val="autoZero"/>
        <c:crossBetween val="between"/>
      </c:valAx>
    </c:plotArea>
    <c:legend>
      <c:legendPos val="r"/>
      <c:overlay val="0"/>
    </c:legend>
    <c:plotVisOnly val="1"/>
    <c:dispBlanksAs val="gap"/>
    <c:showDLblsOverMax val="0"/>
  </c:chart>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3"/>
    </mc:Choice>
    <mc:Fallback>
      <c:style val="43"/>
    </mc:Fallback>
  </mc:AlternateContent>
  <c:chart>
    <c:title>
      <c:tx>
        <c:rich>
          <a:bodyPr/>
          <a:lstStyle/>
          <a:p>
            <a:pPr>
              <a:defRPr/>
            </a:pPr>
            <a:r>
              <a:rPr lang="en-US"/>
              <a:t>Service-Learning Classes</a:t>
            </a:r>
          </a:p>
        </c:rich>
      </c:tx>
      <c:overlay val="0"/>
    </c:title>
    <c:autoTitleDeleted val="0"/>
    <c:plotArea>
      <c:layout/>
      <c:lineChart>
        <c:grouping val="standard"/>
        <c:varyColors val="0"/>
        <c:ser>
          <c:idx val="0"/>
          <c:order val="0"/>
          <c:marker>
            <c:symbol val="none"/>
          </c:marker>
          <c:cat>
            <c:strRef>
              <c:f>Chart!$A$17:$A$23</c:f>
              <c:strCache>
                <c:ptCount val="7"/>
                <c:pt idx="0">
                  <c:v>2006-2007</c:v>
                </c:pt>
                <c:pt idx="1">
                  <c:v>2007-2008</c:v>
                </c:pt>
                <c:pt idx="2">
                  <c:v>2008-2009</c:v>
                </c:pt>
                <c:pt idx="3">
                  <c:v>2009-2010</c:v>
                </c:pt>
                <c:pt idx="4">
                  <c:v>2010-2011</c:v>
                </c:pt>
                <c:pt idx="5">
                  <c:v>2011-2012</c:v>
                </c:pt>
                <c:pt idx="6">
                  <c:v>2012-2013</c:v>
                </c:pt>
              </c:strCache>
            </c:strRef>
          </c:cat>
          <c:val>
            <c:numRef>
              <c:f>Chart!$B$17:$B$23</c:f>
              <c:numCache>
                <c:formatCode>General</c:formatCode>
                <c:ptCount val="7"/>
                <c:pt idx="0">
                  <c:v>20</c:v>
                </c:pt>
                <c:pt idx="1">
                  <c:v>40</c:v>
                </c:pt>
                <c:pt idx="2">
                  <c:v>53</c:v>
                </c:pt>
                <c:pt idx="3">
                  <c:v>54</c:v>
                </c:pt>
                <c:pt idx="4">
                  <c:v>65</c:v>
                </c:pt>
                <c:pt idx="5">
                  <c:v>61</c:v>
                </c:pt>
                <c:pt idx="6">
                  <c:v>62</c:v>
                </c:pt>
              </c:numCache>
            </c:numRef>
          </c:val>
          <c:smooth val="0"/>
        </c:ser>
        <c:dLbls>
          <c:showLegendKey val="0"/>
          <c:showVal val="0"/>
          <c:showCatName val="0"/>
          <c:showSerName val="0"/>
          <c:showPercent val="0"/>
          <c:showBubbleSize val="0"/>
        </c:dLbls>
        <c:smooth val="0"/>
        <c:axId val="176492936"/>
        <c:axId val="176695208"/>
      </c:lineChart>
      <c:catAx>
        <c:axId val="176492936"/>
        <c:scaling>
          <c:orientation val="minMax"/>
        </c:scaling>
        <c:delete val="0"/>
        <c:axPos val="b"/>
        <c:numFmt formatCode="General" sourceLinked="0"/>
        <c:majorTickMark val="none"/>
        <c:minorTickMark val="none"/>
        <c:tickLblPos val="nextTo"/>
        <c:spPr>
          <a:ln w="635">
            <a:solidFill>
              <a:srgbClr val="808080"/>
            </a:solidFill>
          </a:ln>
        </c:spPr>
        <c:txPr>
          <a:bodyPr rot="-720000"/>
          <a:lstStyle/>
          <a:p>
            <a:pPr>
              <a:defRPr sz="1600"/>
            </a:pPr>
            <a:endParaRPr lang="en-US"/>
          </a:p>
        </c:txPr>
        <c:crossAx val="176695208"/>
        <c:crosses val="autoZero"/>
        <c:auto val="1"/>
        <c:lblAlgn val="ctr"/>
        <c:lblOffset val="100"/>
        <c:noMultiLvlLbl val="0"/>
      </c:catAx>
      <c:valAx>
        <c:axId val="176695208"/>
        <c:scaling>
          <c:orientation val="minMax"/>
        </c:scaling>
        <c:delete val="0"/>
        <c:axPos val="l"/>
        <c:majorGridlines>
          <c:spPr>
            <a:ln w="635">
              <a:solidFill>
                <a:srgbClr val="868686"/>
              </a:solidFill>
            </a:ln>
          </c:spPr>
        </c:majorGridlines>
        <c:numFmt formatCode="General" sourceLinked="1"/>
        <c:majorTickMark val="none"/>
        <c:minorTickMark val="none"/>
        <c:tickLblPos val="nextTo"/>
        <c:spPr>
          <a:ln w="25400">
            <a:noFill/>
          </a:ln>
        </c:spPr>
        <c:crossAx val="176492936"/>
        <c:crosses val="autoZero"/>
        <c:crossBetween val="between"/>
      </c:valAx>
      <c:spPr>
        <a:solidFill>
          <a:srgbClr val="3F3F3F"/>
        </a:solidFill>
        <a:ln>
          <a:noFill/>
        </a:ln>
      </c:spPr>
    </c:plotArea>
    <c:plotVisOnly val="1"/>
    <c:dispBlanksAs val="gap"/>
    <c:showDLblsOverMax val="0"/>
  </c:chart>
  <c:spPr>
    <a:solidFill>
      <a:srgbClr val="000000"/>
    </a:solidFill>
    <a:ln>
      <a:solidFill>
        <a:srgbClr val="808080"/>
      </a:solidFill>
    </a:ln>
  </c:sp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overlay val="0"/>
    </c:title>
    <c:autoTitleDeleted val="0"/>
    <c:plotArea>
      <c:layout/>
      <c:pieChart>
        <c:varyColors val="1"/>
        <c:ser>
          <c:idx val="0"/>
          <c:order val="0"/>
          <c:tx>
            <c:v>Division</c:v>
          </c:tx>
          <c:dLbls>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Sheet1!$C$4:$C$8</c:f>
              <c:strCache>
                <c:ptCount val="5"/>
                <c:pt idx="0">
                  <c:v>Preprofessional</c:v>
                </c:pt>
                <c:pt idx="1">
                  <c:v>Interdisciplinary</c:v>
                </c:pt>
                <c:pt idx="2">
                  <c:v>Social Sciences</c:v>
                </c:pt>
                <c:pt idx="3">
                  <c:v>Natural Sciences</c:v>
                </c:pt>
                <c:pt idx="4">
                  <c:v>Humanities/ Arts</c:v>
                </c:pt>
              </c:strCache>
            </c:strRef>
          </c:cat>
          <c:val>
            <c:numRef>
              <c:f>Sheet1!$F$4:$F$8</c:f>
              <c:numCache>
                <c:formatCode>0</c:formatCode>
                <c:ptCount val="5"/>
                <c:pt idx="0">
                  <c:v>42.696629213483149</c:v>
                </c:pt>
                <c:pt idx="1">
                  <c:v>31.08614232209732</c:v>
                </c:pt>
                <c:pt idx="2">
                  <c:v>7.4906367041198534</c:v>
                </c:pt>
                <c:pt idx="3">
                  <c:v>8.239700374531818</c:v>
                </c:pt>
                <c:pt idx="4">
                  <c:v>10.4868913857678</c:v>
                </c:pt>
              </c:numCache>
            </c:numRef>
          </c:val>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smtClean="0"/>
              <a:t>Civic Engagement Staffing at Skidmore and Peer Institutions, 2007 and 2013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0"/>
          <c:tx>
            <c:v>2007</c:v>
          </c:tx>
          <c:spPr>
            <a:solidFill>
              <a:schemeClr val="dk1">
                <a:tint val="55000"/>
              </a:schemeClr>
            </a:solidFill>
            <a:ln>
              <a:noFill/>
            </a:ln>
            <a:effectLst/>
          </c:spPr>
          <c:invertIfNegative val="0"/>
          <c:val>
            <c:numRef>
              <c:f>'[Civic Engagement FTE 2013 Comparison Schools.xlsx]Sheet1'!$B$2:$B$17</c:f>
              <c:numCache>
                <c:formatCode>General</c:formatCode>
                <c:ptCount val="16"/>
                <c:pt idx="0">
                  <c:v>2</c:v>
                </c:pt>
                <c:pt idx="1">
                  <c:v>3</c:v>
                </c:pt>
                <c:pt idx="2">
                  <c:v>7</c:v>
                </c:pt>
                <c:pt idx="3">
                  <c:v>5</c:v>
                </c:pt>
                <c:pt idx="4">
                  <c:v>5</c:v>
                </c:pt>
                <c:pt idx="5">
                  <c:v>5</c:v>
                </c:pt>
                <c:pt idx="6">
                  <c:v>7</c:v>
                </c:pt>
                <c:pt idx="7">
                  <c:v>5</c:v>
                </c:pt>
                <c:pt idx="8">
                  <c:v>5</c:v>
                </c:pt>
                <c:pt idx="9">
                  <c:v>4</c:v>
                </c:pt>
                <c:pt idx="10">
                  <c:v>5</c:v>
                </c:pt>
                <c:pt idx="11">
                  <c:v>3</c:v>
                </c:pt>
                <c:pt idx="12">
                  <c:v>2</c:v>
                </c:pt>
                <c:pt idx="13">
                  <c:v>2</c:v>
                </c:pt>
                <c:pt idx="14">
                  <c:v>2</c:v>
                </c:pt>
                <c:pt idx="15">
                  <c:v>1</c:v>
                </c:pt>
              </c:numCache>
            </c:numRef>
          </c:val>
        </c:ser>
        <c:ser>
          <c:idx val="0"/>
          <c:order val="1"/>
          <c:tx>
            <c:v>2013</c:v>
          </c:tx>
          <c:spPr>
            <a:solidFill>
              <a:schemeClr val="dk1">
                <a:tint val="88500"/>
              </a:schemeClr>
            </a:solidFill>
            <a:ln>
              <a:noFill/>
            </a:ln>
            <a:effectLst/>
          </c:spPr>
          <c:invertIfNegative val="0"/>
          <c:cat>
            <c:strRef>
              <c:f>'[Civic Engagement FTE 2013 Comparison Schools.xlsx]Sheet1'!$A$2:$A$17</c:f>
              <c:strCache>
                <c:ptCount val="16"/>
                <c:pt idx="0">
                  <c:v>Bard</c:v>
                </c:pt>
                <c:pt idx="1">
                  <c:v>Connecticut</c:v>
                </c:pt>
                <c:pt idx="2">
                  <c:v>Colgate</c:v>
                </c:pt>
                <c:pt idx="3">
                  <c:v>Oberlin</c:v>
                </c:pt>
                <c:pt idx="4">
                  <c:v>Trinity</c:v>
                </c:pt>
                <c:pt idx="5">
                  <c:v>Hamilton</c:v>
                </c:pt>
                <c:pt idx="6">
                  <c:v>Bates</c:v>
                </c:pt>
                <c:pt idx="7">
                  <c:v>Dickinson</c:v>
                </c:pt>
                <c:pt idx="8">
                  <c:v>Gettysburg</c:v>
                </c:pt>
                <c:pt idx="9">
                  <c:v>Franklin and Marshall</c:v>
                </c:pt>
                <c:pt idx="10">
                  <c:v>St. Lawrence</c:v>
                </c:pt>
                <c:pt idx="11">
                  <c:v>Vassar </c:v>
                </c:pt>
                <c:pt idx="12">
                  <c:v>Sarah Lawrence</c:v>
                </c:pt>
                <c:pt idx="13">
                  <c:v>Union</c:v>
                </c:pt>
                <c:pt idx="14">
                  <c:v>Wheaton</c:v>
                </c:pt>
                <c:pt idx="15">
                  <c:v>Skidmore</c:v>
                </c:pt>
              </c:strCache>
            </c:strRef>
          </c:cat>
          <c:val>
            <c:numRef>
              <c:f>'[Civic Engagement FTE 2013 Comparison Schools.xlsx]Sheet1'!$C$2:$C$17</c:f>
              <c:numCache>
                <c:formatCode>General</c:formatCode>
                <c:ptCount val="16"/>
                <c:pt idx="0">
                  <c:v>14</c:v>
                </c:pt>
                <c:pt idx="1">
                  <c:v>10</c:v>
                </c:pt>
                <c:pt idx="2">
                  <c:v>8</c:v>
                </c:pt>
                <c:pt idx="3">
                  <c:v>8</c:v>
                </c:pt>
                <c:pt idx="4">
                  <c:v>8</c:v>
                </c:pt>
                <c:pt idx="5">
                  <c:v>7</c:v>
                </c:pt>
                <c:pt idx="6">
                  <c:v>7</c:v>
                </c:pt>
                <c:pt idx="7">
                  <c:v>5</c:v>
                </c:pt>
                <c:pt idx="8">
                  <c:v>5</c:v>
                </c:pt>
                <c:pt idx="9">
                  <c:v>5</c:v>
                </c:pt>
                <c:pt idx="10">
                  <c:v>4</c:v>
                </c:pt>
                <c:pt idx="11">
                  <c:v>3</c:v>
                </c:pt>
                <c:pt idx="12">
                  <c:v>2</c:v>
                </c:pt>
                <c:pt idx="13">
                  <c:v>2</c:v>
                </c:pt>
                <c:pt idx="14">
                  <c:v>2</c:v>
                </c:pt>
                <c:pt idx="15">
                  <c:v>1</c:v>
                </c:pt>
              </c:numCache>
            </c:numRef>
          </c:val>
        </c:ser>
        <c:dLbls>
          <c:showLegendKey val="0"/>
          <c:showVal val="0"/>
          <c:showCatName val="0"/>
          <c:showSerName val="0"/>
          <c:showPercent val="0"/>
          <c:showBubbleSize val="0"/>
        </c:dLbls>
        <c:gapWidth val="219"/>
        <c:overlap val="-27"/>
        <c:axId val="233284664"/>
        <c:axId val="233285056"/>
      </c:barChart>
      <c:catAx>
        <c:axId val="233284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3285056"/>
        <c:crosses val="autoZero"/>
        <c:auto val="1"/>
        <c:lblAlgn val="ctr"/>
        <c:lblOffset val="100"/>
        <c:noMultiLvlLbl val="0"/>
      </c:catAx>
      <c:valAx>
        <c:axId val="233285056"/>
        <c:scaling>
          <c:orientation val="minMax"/>
          <c:max val="14"/>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3284664"/>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All Students</a:t>
            </a:r>
            <a:endParaRPr lang="en-US" dirty="0"/>
          </a:p>
        </c:rich>
      </c:tx>
      <c:overlay val="0"/>
    </c:title>
    <c:autoTitleDeleted val="0"/>
    <c:plotArea>
      <c:layout/>
      <c:pieChart>
        <c:varyColors val="1"/>
        <c:ser>
          <c:idx val="0"/>
          <c:order val="0"/>
          <c:tx>
            <c:v>Satisfaction with Co-Curricular Experience</c:v>
          </c:tx>
          <c:dLbls>
            <c:dLbl>
              <c:idx val="0"/>
              <c:layout>
                <c:manualLayout>
                  <c:x val="8.1646658921733145E-2"/>
                  <c:y val="6.6866862230456486E-2"/>
                </c:manualLayout>
              </c:layout>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1400"/>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Sheet1!$B$251:$B$254</c:f>
              <c:strCache>
                <c:ptCount val="4"/>
                <c:pt idx="0">
                  <c:v>Not at all satisfied</c:v>
                </c:pt>
                <c:pt idx="1">
                  <c:v>Somewhat satisfied</c:v>
                </c:pt>
                <c:pt idx="2">
                  <c:v>Satisfied</c:v>
                </c:pt>
                <c:pt idx="3">
                  <c:v>Very satisfied</c:v>
                </c:pt>
              </c:strCache>
            </c:strRef>
          </c:cat>
          <c:val>
            <c:numRef>
              <c:f>Sheet1!$E$251:$E$254</c:f>
              <c:numCache>
                <c:formatCode>###0.0</c:formatCode>
                <c:ptCount val="4"/>
                <c:pt idx="0">
                  <c:v>5.2325581395348841</c:v>
                </c:pt>
                <c:pt idx="1">
                  <c:v>22.674418604651162</c:v>
                </c:pt>
                <c:pt idx="2">
                  <c:v>48.837209302325583</c:v>
                </c:pt>
                <c:pt idx="3">
                  <c:v>23.255813953488371</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u="none" strike="noStrike" baseline="0">
                <a:effectLst/>
              </a:rPr>
              <a:t>Percent of Club Members Satisfied/Very Satisfied</a:t>
            </a:r>
            <a:endParaRPr lang="en-US"/>
          </a:p>
        </c:rich>
      </c:tx>
      <c:overlay val="0"/>
    </c:title>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Sheet1!$A$632:$A$636</c:f>
              <c:strCache>
                <c:ptCount val="5"/>
                <c:pt idx="0">
                  <c:v>All Club/Team</c:v>
                </c:pt>
                <c:pt idx="1">
                  <c:v>Diversity</c:v>
                </c:pt>
                <c:pt idx="2">
                  <c:v>Service</c:v>
                </c:pt>
                <c:pt idx="3">
                  <c:v>Religious</c:v>
                </c:pt>
                <c:pt idx="4">
                  <c:v>No Club/Team</c:v>
                </c:pt>
              </c:strCache>
            </c:strRef>
          </c:cat>
          <c:val>
            <c:numRef>
              <c:f>Sheet1!$B$632:$B$636</c:f>
              <c:numCache>
                <c:formatCode>General</c:formatCode>
                <c:ptCount val="5"/>
                <c:pt idx="0">
                  <c:v>78</c:v>
                </c:pt>
                <c:pt idx="1">
                  <c:v>63</c:v>
                </c:pt>
                <c:pt idx="2">
                  <c:v>85</c:v>
                </c:pt>
                <c:pt idx="3">
                  <c:v>91</c:v>
                </c:pt>
                <c:pt idx="4">
                  <c:v>42</c:v>
                </c:pt>
              </c:numCache>
            </c:numRef>
          </c:val>
        </c:ser>
        <c:dLbls>
          <c:showLegendKey val="0"/>
          <c:showVal val="1"/>
          <c:showCatName val="0"/>
          <c:showSerName val="0"/>
          <c:showPercent val="0"/>
          <c:showBubbleSize val="0"/>
        </c:dLbls>
        <c:gapWidth val="150"/>
        <c:overlap val="-25"/>
        <c:axId val="174642336"/>
        <c:axId val="174642728"/>
      </c:barChart>
      <c:catAx>
        <c:axId val="174642336"/>
        <c:scaling>
          <c:orientation val="minMax"/>
        </c:scaling>
        <c:delete val="0"/>
        <c:axPos val="b"/>
        <c:numFmt formatCode="General" sourceLinked="0"/>
        <c:majorTickMark val="none"/>
        <c:minorTickMark val="none"/>
        <c:tickLblPos val="nextTo"/>
        <c:crossAx val="174642728"/>
        <c:crosses val="autoZero"/>
        <c:auto val="1"/>
        <c:lblAlgn val="ctr"/>
        <c:lblOffset val="100"/>
        <c:noMultiLvlLbl val="0"/>
      </c:catAx>
      <c:valAx>
        <c:axId val="174642728"/>
        <c:scaling>
          <c:orientation val="minMax"/>
        </c:scaling>
        <c:delete val="1"/>
        <c:axPos val="l"/>
        <c:numFmt formatCode="General" sourceLinked="1"/>
        <c:majorTickMark val="out"/>
        <c:minorTickMark val="none"/>
        <c:tickLblPos val="nextTo"/>
        <c:crossAx val="174642336"/>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showLegendKey val="0"/>
          <c:showVal val="1"/>
          <c:showCatName val="0"/>
          <c:showSerName val="0"/>
          <c:showPercent val="0"/>
          <c:showBubbleSize val="0"/>
        </c:dLbls>
        <c:gapWidth val="150"/>
        <c:overlap val="-25"/>
        <c:axId val="174643512"/>
        <c:axId val="174643904"/>
      </c:barChart>
      <c:catAx>
        <c:axId val="174643512"/>
        <c:scaling>
          <c:orientation val="minMax"/>
        </c:scaling>
        <c:delete val="0"/>
        <c:axPos val="b"/>
        <c:majorTickMark val="none"/>
        <c:minorTickMark val="none"/>
        <c:tickLblPos val="nextTo"/>
        <c:crossAx val="174643904"/>
        <c:crosses val="autoZero"/>
        <c:auto val="1"/>
        <c:lblAlgn val="ctr"/>
        <c:lblOffset val="100"/>
        <c:noMultiLvlLbl val="0"/>
      </c:catAx>
      <c:valAx>
        <c:axId val="174643904"/>
        <c:scaling>
          <c:orientation val="minMax"/>
        </c:scaling>
        <c:delete val="1"/>
        <c:axPos val="l"/>
        <c:numFmt formatCode="General" sourceLinked="1"/>
        <c:majorTickMark val="out"/>
        <c:minorTickMark val="none"/>
        <c:tickLblPos val="nextTo"/>
        <c:crossAx val="174643512"/>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800" b="1" i="0" baseline="0">
                <a:effectLst/>
              </a:rPr>
              <a:t>Percent of community service club students: </a:t>
            </a:r>
            <a:endParaRPr lang="en-US">
              <a:effectLst/>
            </a:endParaRPr>
          </a:p>
          <a:p>
            <a:pPr>
              <a:defRPr/>
            </a:pPr>
            <a:r>
              <a:rPr lang="en-US" sz="1800" b="1" i="0" baseline="0">
                <a:effectLst/>
              </a:rPr>
              <a:t>To what extent has your civic engagement enhanced your ability to...</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Sheet1!$B$686</c:f>
              <c:strCache>
                <c:ptCount val="1"/>
                <c:pt idx="0">
                  <c:v>Very Much/Extremely</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Sheet1!$A$689:$A$695</c:f>
              <c:strCache>
                <c:ptCount val="7"/>
                <c:pt idx="0">
                  <c:v>Respect the views of others</c:v>
                </c:pt>
                <c:pt idx="1">
                  <c:v>Listen to others</c:v>
                </c:pt>
                <c:pt idx="2">
                  <c:v>Put others' needs before my own</c:v>
                </c:pt>
                <c:pt idx="3">
                  <c:v>Lead a group</c:v>
                </c:pt>
                <c:pt idx="4">
                  <c:v>Adapt your approach to new situations</c:v>
                </c:pt>
                <c:pt idx="5">
                  <c:v>Understand values of people different than you</c:v>
                </c:pt>
                <c:pt idx="6">
                  <c:v>Deepen your concern about social problems</c:v>
                </c:pt>
              </c:strCache>
            </c:strRef>
          </c:cat>
          <c:val>
            <c:numRef>
              <c:f>Sheet1!$B$689:$B$695</c:f>
              <c:numCache>
                <c:formatCode>General</c:formatCode>
                <c:ptCount val="7"/>
                <c:pt idx="0">
                  <c:v>74</c:v>
                </c:pt>
                <c:pt idx="1">
                  <c:v>76</c:v>
                </c:pt>
                <c:pt idx="2">
                  <c:v>84</c:v>
                </c:pt>
                <c:pt idx="3">
                  <c:v>70</c:v>
                </c:pt>
                <c:pt idx="4">
                  <c:v>76</c:v>
                </c:pt>
                <c:pt idx="5">
                  <c:v>78</c:v>
                </c:pt>
                <c:pt idx="6">
                  <c:v>74</c:v>
                </c:pt>
              </c:numCache>
            </c:numRef>
          </c:val>
        </c:ser>
        <c:dLbls>
          <c:dLblPos val="inEnd"/>
          <c:showLegendKey val="0"/>
          <c:showVal val="1"/>
          <c:showCatName val="0"/>
          <c:showSerName val="0"/>
          <c:showPercent val="0"/>
          <c:showBubbleSize val="0"/>
        </c:dLbls>
        <c:gapWidth val="65"/>
        <c:axId val="289755496"/>
        <c:axId val="289755888"/>
      </c:barChart>
      <c:catAx>
        <c:axId val="289755496"/>
        <c:scaling>
          <c:orientation val="maxMin"/>
        </c:scaling>
        <c:delete val="0"/>
        <c:axPos val="l"/>
        <c:numFmt formatCode="General" sourceLinked="0"/>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050" b="0" i="0" u="none" strike="noStrike" kern="1200" cap="all" baseline="0">
                <a:solidFill>
                  <a:schemeClr val="dk1">
                    <a:lumMod val="75000"/>
                    <a:lumOff val="25000"/>
                  </a:schemeClr>
                </a:solidFill>
                <a:latin typeface="+mn-lt"/>
                <a:ea typeface="+mn-ea"/>
                <a:cs typeface="+mn-cs"/>
              </a:defRPr>
            </a:pPr>
            <a:endParaRPr lang="en-US"/>
          </a:p>
        </c:txPr>
        <c:crossAx val="289755888"/>
        <c:crosses val="autoZero"/>
        <c:auto val="1"/>
        <c:lblAlgn val="ctr"/>
        <c:lblOffset val="100"/>
        <c:noMultiLvlLbl val="0"/>
      </c:catAx>
      <c:valAx>
        <c:axId val="289755888"/>
        <c:scaling>
          <c:orientation val="minMax"/>
          <c:max val="90"/>
        </c:scaling>
        <c:delete val="0"/>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28975549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Sheet1!$A$156</c:f>
              <c:strCache>
                <c:ptCount val="1"/>
                <c:pt idx="0">
                  <c:v>Personal</c:v>
                </c:pt>
              </c:strCache>
            </c:strRef>
          </c:tx>
          <c:spPr>
            <a:gradFill rotWithShape="1">
              <a:gsLst>
                <a:gs pos="0">
                  <a:schemeClr val="accent2">
                    <a:shade val="47500"/>
                    <a:satMod val="137000"/>
                  </a:schemeClr>
                </a:gs>
                <a:gs pos="55000">
                  <a:schemeClr val="accent2">
                    <a:shade val="69000"/>
                    <a:satMod val="137000"/>
                  </a:schemeClr>
                </a:gs>
                <a:gs pos="100000">
                  <a:schemeClr val="accent2">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c:spPr>
          <c:invertIfNegative val="0"/>
          <c:cat>
            <c:strRef>
              <c:f>Sheet1!$B$157:$B$160</c:f>
              <c:strCache>
                <c:ptCount val="4"/>
                <c:pt idx="0">
                  <c:v>Not important</c:v>
                </c:pt>
                <c:pt idx="1">
                  <c:v>Somewhat important</c:v>
                </c:pt>
                <c:pt idx="2">
                  <c:v>Very important</c:v>
                </c:pt>
                <c:pt idx="3">
                  <c:v>Extremely important</c:v>
                </c:pt>
              </c:strCache>
            </c:strRef>
          </c:cat>
          <c:val>
            <c:numRef>
              <c:f>Sheet1!$E$157:$E$160</c:f>
              <c:numCache>
                <c:formatCode>###0.0</c:formatCode>
                <c:ptCount val="4"/>
                <c:pt idx="0">
                  <c:v>8.0459770114942533</c:v>
                </c:pt>
                <c:pt idx="1">
                  <c:v>42.52873563218391</c:v>
                </c:pt>
                <c:pt idx="2">
                  <c:v>36.781609195402297</c:v>
                </c:pt>
                <c:pt idx="3">
                  <c:v>12.64367816091954</c:v>
                </c:pt>
              </c:numCache>
            </c:numRef>
          </c:val>
        </c:ser>
        <c:ser>
          <c:idx val="1"/>
          <c:order val="1"/>
          <c:tx>
            <c:strRef>
              <c:f>Sheet1!$A$161</c:f>
              <c:strCache>
                <c:ptCount val="1"/>
                <c:pt idx="0">
                  <c:v>College</c:v>
                </c:pt>
              </c:strCache>
            </c:strRef>
          </c:tx>
          <c:spPr>
            <a:gradFill rotWithShape="1">
              <a:gsLst>
                <a:gs pos="0">
                  <a:schemeClr val="accent4">
                    <a:shade val="47500"/>
                    <a:satMod val="137000"/>
                  </a:schemeClr>
                </a:gs>
                <a:gs pos="55000">
                  <a:schemeClr val="accent4">
                    <a:shade val="69000"/>
                    <a:satMod val="137000"/>
                  </a:schemeClr>
                </a:gs>
                <a:gs pos="100000">
                  <a:schemeClr val="accent4">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c:spPr>
          <c:invertIfNegative val="0"/>
          <c:val>
            <c:numRef>
              <c:f>Sheet1!$E$161:$E$164</c:f>
              <c:numCache>
                <c:formatCode>###0.0</c:formatCode>
                <c:ptCount val="4"/>
                <c:pt idx="0">
                  <c:v>6.8571428571428568</c:v>
                </c:pt>
                <c:pt idx="1">
                  <c:v>49.142857142857146</c:v>
                </c:pt>
                <c:pt idx="2">
                  <c:v>38.285714285714285</c:v>
                </c:pt>
                <c:pt idx="3">
                  <c:v>5.7142857142857144</c:v>
                </c:pt>
              </c:numCache>
            </c:numRef>
          </c:val>
        </c:ser>
        <c:dLbls>
          <c:showLegendKey val="0"/>
          <c:showVal val="0"/>
          <c:showCatName val="0"/>
          <c:showSerName val="0"/>
          <c:showPercent val="0"/>
          <c:showBubbleSize val="0"/>
        </c:dLbls>
        <c:gapWidth val="100"/>
        <c:overlap val="-24"/>
        <c:axId val="174644688"/>
        <c:axId val="174645080"/>
      </c:barChart>
      <c:catAx>
        <c:axId val="174644688"/>
        <c:scaling>
          <c:orientation val="minMax"/>
        </c:scaling>
        <c:delete val="0"/>
        <c:axPos val="b"/>
        <c:numFmt formatCode="General" sourceLinked="0"/>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74645080"/>
        <c:crosses val="autoZero"/>
        <c:auto val="1"/>
        <c:lblAlgn val="ctr"/>
        <c:lblOffset val="100"/>
        <c:noMultiLvlLbl val="0"/>
      </c:catAx>
      <c:valAx>
        <c:axId val="174645080"/>
        <c:scaling>
          <c:orientation val="minMax"/>
          <c:max val="100"/>
        </c:scaling>
        <c:delete val="0"/>
        <c:axPos val="l"/>
        <c:majorGridlines>
          <c:spPr>
            <a:ln w="9525" cap="flat" cmpd="sng" algn="ctr">
              <a:solidFill>
                <a:schemeClr val="lt1">
                  <a:lumMod val="95000"/>
                  <a:alpha val="10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74644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Civic Engagement</a:t>
            </a:r>
          </a:p>
        </c:rich>
      </c:tx>
      <c:overlay val="0"/>
    </c:title>
    <c:autoTitleDeleted val="0"/>
    <c:plotArea>
      <c:layout/>
      <c:barChart>
        <c:barDir val="col"/>
        <c:grouping val="clustered"/>
        <c:varyColors val="0"/>
        <c:ser>
          <c:idx val="0"/>
          <c:order val="0"/>
          <c:tx>
            <c:strRef>
              <c:f>Sheet1!$G$418</c:f>
              <c:strCache>
                <c:ptCount val="1"/>
                <c:pt idx="0">
                  <c:v>Very/Extremely Important to Me</c:v>
                </c:pt>
              </c:strCache>
            </c:strRef>
          </c:tx>
          <c:invertIfNegative val="0"/>
          <c:cat>
            <c:strRef>
              <c:f>(Sheet1!$B$439,Sheet1!$B$441)</c:f>
              <c:strCache>
                <c:ptCount val="2"/>
                <c:pt idx="0">
                  <c:v>Service Club</c:v>
                </c:pt>
                <c:pt idx="1">
                  <c:v>Not Service Club</c:v>
                </c:pt>
              </c:strCache>
            </c:strRef>
          </c:cat>
          <c:val>
            <c:numRef>
              <c:f>(Sheet1!$G$440,Sheet1!$G$442)</c:f>
              <c:numCache>
                <c:formatCode>###0.0%</c:formatCode>
                <c:ptCount val="2"/>
                <c:pt idx="0">
                  <c:v>0.69</c:v>
                </c:pt>
                <c:pt idx="1">
                  <c:v>0.48</c:v>
                </c:pt>
              </c:numCache>
            </c:numRef>
          </c:val>
        </c:ser>
        <c:ser>
          <c:idx val="1"/>
          <c:order val="1"/>
          <c:tx>
            <c:strRef>
              <c:f>Sheet1!$G$427</c:f>
              <c:strCache>
                <c:ptCount val="1"/>
                <c:pt idx="0">
                  <c:v>Very/Extremely Important to Skidmore</c:v>
                </c:pt>
              </c:strCache>
            </c:strRef>
          </c:tx>
          <c:invertIfNegative val="0"/>
          <c:cat>
            <c:strRef>
              <c:f>(Sheet1!$B$439,Sheet1!$B$441)</c:f>
              <c:strCache>
                <c:ptCount val="2"/>
                <c:pt idx="0">
                  <c:v>Service Club</c:v>
                </c:pt>
                <c:pt idx="1">
                  <c:v>Not Service Club</c:v>
                </c:pt>
              </c:strCache>
            </c:strRef>
          </c:cat>
          <c:val>
            <c:numRef>
              <c:f>(Sheet1!$G$449,Sheet1!$G$451)</c:f>
              <c:numCache>
                <c:formatCode>###0.0%</c:formatCode>
                <c:ptCount val="2"/>
                <c:pt idx="0">
                  <c:v>0.31</c:v>
                </c:pt>
                <c:pt idx="1">
                  <c:v>0.45</c:v>
                </c:pt>
              </c:numCache>
            </c:numRef>
          </c:val>
        </c:ser>
        <c:dLbls>
          <c:showLegendKey val="0"/>
          <c:showVal val="0"/>
          <c:showCatName val="0"/>
          <c:showSerName val="0"/>
          <c:showPercent val="0"/>
          <c:showBubbleSize val="0"/>
        </c:dLbls>
        <c:gapWidth val="150"/>
        <c:axId val="174793960"/>
        <c:axId val="174794352"/>
      </c:barChart>
      <c:catAx>
        <c:axId val="174793960"/>
        <c:scaling>
          <c:orientation val="minMax"/>
        </c:scaling>
        <c:delete val="0"/>
        <c:axPos val="b"/>
        <c:numFmt formatCode="General" sourceLinked="0"/>
        <c:majorTickMark val="out"/>
        <c:minorTickMark val="none"/>
        <c:tickLblPos val="nextTo"/>
        <c:crossAx val="174794352"/>
        <c:crosses val="autoZero"/>
        <c:auto val="1"/>
        <c:lblAlgn val="ctr"/>
        <c:lblOffset val="100"/>
        <c:noMultiLvlLbl val="0"/>
      </c:catAx>
      <c:valAx>
        <c:axId val="174794352"/>
        <c:scaling>
          <c:orientation val="minMax"/>
        </c:scaling>
        <c:delete val="0"/>
        <c:axPos val="l"/>
        <c:majorGridlines/>
        <c:numFmt formatCode="0%" sourceLinked="0"/>
        <c:majorTickMark val="out"/>
        <c:minorTickMark val="none"/>
        <c:tickLblPos val="nextTo"/>
        <c:crossAx val="174793960"/>
        <c:crosses val="autoZero"/>
        <c:crossBetween val="between"/>
      </c:valAx>
    </c:plotArea>
    <c:legend>
      <c:legendPos val="r"/>
      <c:overlay val="0"/>
      <c:txPr>
        <a:bodyPr/>
        <a:lstStyle/>
        <a:p>
          <a:pPr>
            <a:defRPr sz="1400"/>
          </a:pPr>
          <a:endParaRPr lang="en-US"/>
        </a:p>
      </c:txPr>
    </c:legend>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366C499-7AF9-F947-AF59-E8B9ECF12D1D}" type="datetimeFigureOut">
              <a:rPr lang="en-US" smtClean="0"/>
              <a:pPr/>
              <a:t>3/24/2014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A110EEF-CF10-5C4C-BD03-94CBB09C8C77}" type="slidenum">
              <a:rPr lang="en-US" smtClean="0"/>
              <a:pPr/>
              <a:t>‹#›</a:t>
            </a:fld>
            <a:endParaRPr lang="en-US"/>
          </a:p>
        </p:txBody>
      </p:sp>
    </p:spTree>
    <p:extLst>
      <p:ext uri="{BB962C8B-B14F-4D97-AF65-F5344CB8AC3E}">
        <p14:creationId xmlns:p14="http://schemas.microsoft.com/office/powerpoint/2010/main" val="15102239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2C4EBC-ECCA-4A47-BF61-BCD802107F43}" type="datetimeFigureOut">
              <a:rPr lang="en-US" smtClean="0"/>
              <a:pPr/>
              <a:t>3/24/2014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DA0E26-03FB-4F03-95F2-E13F1BECA3F1}" type="slidenum">
              <a:rPr lang="en-US" smtClean="0"/>
              <a:pPr/>
              <a:t>‹#›</a:t>
            </a:fld>
            <a:endParaRPr lang="en-US"/>
          </a:p>
        </p:txBody>
      </p:sp>
    </p:spTree>
    <p:extLst>
      <p:ext uri="{BB962C8B-B14F-4D97-AF65-F5344CB8AC3E}">
        <p14:creationId xmlns:p14="http://schemas.microsoft.com/office/powerpoint/2010/main" val="2674106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payscale.com/college-salary-report-2014/full-list-of-schools"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Nonmembers may believe they are getting these from other means,</a:t>
            </a:r>
            <a:r>
              <a:rPr lang="en-US" baseline="0" dirty="0" smtClean="0"/>
              <a:t> such as curricular life. But members strongly believe they are getting valuable skills from their involvement.</a:t>
            </a:r>
            <a:endParaRPr lang="en-US" dirty="0"/>
          </a:p>
        </p:txBody>
      </p:sp>
      <p:sp>
        <p:nvSpPr>
          <p:cNvPr id="4" name="Slide Number Placeholder 3"/>
          <p:cNvSpPr>
            <a:spLocks noGrp="1"/>
          </p:cNvSpPr>
          <p:nvPr>
            <p:ph type="sldNum" sz="quarter" idx="10"/>
          </p:nvPr>
        </p:nvSpPr>
        <p:spPr/>
        <p:txBody>
          <a:bodyPr/>
          <a:lstStyle/>
          <a:p>
            <a:fld id="{4F10DA6B-2752-4A1B-97E6-EAFCEF83426B}" type="slidenum">
              <a:rPr lang="en-US" smtClean="0"/>
              <a:t>9</a:t>
            </a:fld>
            <a:endParaRPr lang="en-US"/>
          </a:p>
        </p:txBody>
      </p:sp>
    </p:spTree>
    <p:extLst>
      <p:ext uri="{BB962C8B-B14F-4D97-AF65-F5344CB8AC3E}">
        <p14:creationId xmlns:p14="http://schemas.microsoft.com/office/powerpoint/2010/main" val="1683653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sz="1200" b="1" kern="1200" dirty="0" smtClean="0">
                <a:solidFill>
                  <a:schemeClr val="tx1"/>
                </a:solidFill>
                <a:latin typeface="+mn-lt"/>
                <a:ea typeface="+mn-ea"/>
                <a:cs typeface="+mn-cs"/>
              </a:rPr>
              <a:t>Comparison Group 3 Details</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report displays the 2010 comparison group 3 institutions for Skidmore College.  The institutions listed below are represented in the 'Selected Peers' column of the Respondent Characteristics, Mean Comparisons, Frequency Distributions, and Benchmark Comparisons reports.</a:t>
            </a:r>
          </a:p>
          <a:p>
            <a:r>
              <a:rPr lang="en-US" sz="1200" b="1" kern="1200" dirty="0" smtClean="0">
                <a:solidFill>
                  <a:schemeClr val="tx1"/>
                </a:solidFill>
                <a:latin typeface="+mn-lt"/>
                <a:ea typeface="+mn-ea"/>
                <a:cs typeface="+mn-cs"/>
              </a:rPr>
              <a:t>HOW GROUP WAS SELECTED</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You selected specific institutions from a list of NSSE 2010 participants.</a:t>
            </a:r>
          </a:p>
          <a:p>
            <a:r>
              <a:rPr lang="en-US" sz="1200" b="1" kern="1200" dirty="0" smtClean="0">
                <a:solidFill>
                  <a:schemeClr val="tx1"/>
                </a:solidFill>
                <a:latin typeface="+mn-lt"/>
                <a:ea typeface="+mn-ea"/>
                <a:cs typeface="+mn-cs"/>
              </a:rPr>
              <a:t>SELECTED COMPARISON GROUP CRITERIA </a:t>
            </a:r>
            <a:r>
              <a:rPr lang="en-US" sz="1200" b="1" kern="1200" baseline="30000" dirty="0" smtClean="0">
                <a:solidFill>
                  <a:schemeClr val="tx1"/>
                </a:solidFill>
                <a:latin typeface="+mn-lt"/>
                <a:ea typeface="+mn-ea"/>
                <a:cs typeface="+mn-cs"/>
              </a:rPr>
              <a:t>a</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Basic 2005 Carnegie Classification(s):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Carnegie - Undergraduate Instructional Program(s):</a:t>
            </a:r>
          </a:p>
          <a:p>
            <a:r>
              <a:rPr lang="en-US" sz="1200" kern="1200" dirty="0" smtClean="0">
                <a:solidFill>
                  <a:schemeClr val="tx1"/>
                </a:solidFill>
                <a:latin typeface="+mn-lt"/>
                <a:ea typeface="+mn-ea"/>
                <a:cs typeface="+mn-cs"/>
              </a:rPr>
              <a:t>Carnegie - Graduate Instructional Program(s):</a:t>
            </a:r>
          </a:p>
          <a:p>
            <a:r>
              <a:rPr lang="en-US" sz="1200" kern="1200" dirty="0" smtClean="0">
                <a:solidFill>
                  <a:schemeClr val="tx1"/>
                </a:solidFill>
                <a:latin typeface="+mn-lt"/>
                <a:ea typeface="+mn-ea"/>
                <a:cs typeface="+mn-cs"/>
              </a:rPr>
              <a:t>Carnegie - Enrollment Profile(s):</a:t>
            </a:r>
          </a:p>
          <a:p>
            <a:r>
              <a:rPr lang="en-US" sz="1200" kern="1200" dirty="0" smtClean="0">
                <a:solidFill>
                  <a:schemeClr val="tx1"/>
                </a:solidFill>
                <a:latin typeface="+mn-lt"/>
                <a:ea typeface="+mn-ea"/>
                <a:cs typeface="+mn-cs"/>
              </a:rPr>
              <a:t>Carnegie - Undergraduate Profile(s):</a:t>
            </a:r>
          </a:p>
          <a:p>
            <a:r>
              <a:rPr lang="en-US" sz="1200" kern="1200" dirty="0" smtClean="0">
                <a:solidFill>
                  <a:schemeClr val="tx1"/>
                </a:solidFill>
                <a:latin typeface="+mn-lt"/>
                <a:ea typeface="+mn-ea"/>
                <a:cs typeface="+mn-cs"/>
              </a:rPr>
              <a:t>Carnegie - Size and Setting(s):</a:t>
            </a:r>
          </a:p>
          <a:p>
            <a:r>
              <a:rPr lang="en-US" sz="1200" kern="1200" dirty="0" smtClean="0">
                <a:solidFill>
                  <a:schemeClr val="tx1"/>
                </a:solidFill>
                <a:latin typeface="+mn-lt"/>
                <a:ea typeface="+mn-ea"/>
                <a:cs typeface="+mn-cs"/>
              </a:rPr>
              <a:t>Sector(s) (public/private):</a:t>
            </a:r>
          </a:p>
          <a:p>
            <a:r>
              <a:rPr lang="en-US" sz="1200" kern="1200" dirty="0" smtClean="0">
                <a:solidFill>
                  <a:schemeClr val="tx1"/>
                </a:solidFill>
                <a:latin typeface="+mn-lt"/>
                <a:ea typeface="+mn-ea"/>
                <a:cs typeface="+mn-cs"/>
              </a:rPr>
              <a:t>Undergraduate enrollment(s):</a:t>
            </a:r>
          </a:p>
          <a:p>
            <a:r>
              <a:rPr lang="en-US" sz="1200" kern="1200" dirty="0" smtClean="0">
                <a:solidFill>
                  <a:schemeClr val="tx1"/>
                </a:solidFill>
                <a:latin typeface="+mn-lt"/>
                <a:ea typeface="+mn-ea"/>
                <a:cs typeface="+mn-cs"/>
              </a:rPr>
              <a:t>Locale(s):</a:t>
            </a:r>
          </a:p>
          <a:p>
            <a:r>
              <a:rPr lang="en-US" sz="1200" kern="1200" dirty="0" smtClean="0">
                <a:solidFill>
                  <a:schemeClr val="tx1"/>
                </a:solidFill>
                <a:latin typeface="+mn-lt"/>
                <a:ea typeface="+mn-ea"/>
                <a:cs typeface="+mn-cs"/>
              </a:rPr>
              <a:t>Geographic Region(s):</a:t>
            </a:r>
          </a:p>
          <a:p>
            <a:r>
              <a:rPr lang="en-US" sz="1200" kern="1200" dirty="0" smtClean="0">
                <a:solidFill>
                  <a:schemeClr val="tx1"/>
                </a:solidFill>
                <a:latin typeface="+mn-lt"/>
                <a:ea typeface="+mn-ea"/>
                <a:cs typeface="+mn-cs"/>
              </a:rPr>
              <a:t>State(s):</a:t>
            </a:r>
          </a:p>
          <a:p>
            <a:r>
              <a:rPr lang="en-US" sz="1200" kern="1200" dirty="0" smtClean="0">
                <a:solidFill>
                  <a:schemeClr val="tx1"/>
                </a:solidFill>
                <a:latin typeface="+mn-lt"/>
                <a:ea typeface="+mn-ea"/>
                <a:cs typeface="+mn-cs"/>
              </a:rPr>
              <a:t>Barron's admissions selectivity ratings(s):</a:t>
            </a:r>
          </a:p>
          <a:p>
            <a:r>
              <a:rPr lang="en-US" sz="1200" b="1" kern="1200" dirty="0" smtClean="0">
                <a:solidFill>
                  <a:schemeClr val="tx1"/>
                </a:solidFill>
                <a:latin typeface="+mn-lt"/>
                <a:ea typeface="+mn-ea"/>
                <a:cs typeface="+mn-cs"/>
              </a:rPr>
              <a:t>COMPARISON GROUP 3 INSTITUTIONS</a:t>
            </a:r>
            <a:endParaRPr lang="en-US" sz="120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Institution Name</a:t>
            </a:r>
            <a:endParaRPr lang="en-US" sz="120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City</a:t>
            </a:r>
            <a:endParaRPr lang="en-US" sz="120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State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Alma College</a:t>
            </a:r>
          </a:p>
          <a:p>
            <a:r>
              <a:rPr lang="en-US" sz="1200" kern="1200" dirty="0" smtClean="0">
                <a:solidFill>
                  <a:schemeClr val="tx1"/>
                </a:solidFill>
                <a:latin typeface="+mn-lt"/>
                <a:ea typeface="+mn-ea"/>
                <a:cs typeface="+mn-cs"/>
              </a:rPr>
              <a:t>Alma</a:t>
            </a:r>
          </a:p>
          <a:p>
            <a:r>
              <a:rPr lang="en-US" sz="1200" kern="1200" dirty="0" smtClean="0">
                <a:solidFill>
                  <a:schemeClr val="tx1"/>
                </a:solidFill>
                <a:latin typeface="+mn-lt"/>
                <a:ea typeface="+mn-ea"/>
                <a:cs typeface="+mn-cs"/>
              </a:rPr>
              <a:t>MI</a:t>
            </a:r>
          </a:p>
          <a:p>
            <a:r>
              <a:rPr lang="en-US" sz="1200" kern="1200" dirty="0" smtClean="0">
                <a:solidFill>
                  <a:schemeClr val="tx1"/>
                </a:solidFill>
                <a:latin typeface="+mn-lt"/>
                <a:ea typeface="+mn-ea"/>
                <a:cs typeface="+mn-cs"/>
              </a:rPr>
              <a:t>Assumption College</a:t>
            </a:r>
          </a:p>
          <a:p>
            <a:r>
              <a:rPr lang="en-US" sz="1200" kern="1200" dirty="0" smtClean="0">
                <a:solidFill>
                  <a:schemeClr val="tx1"/>
                </a:solidFill>
                <a:latin typeface="+mn-lt"/>
                <a:ea typeface="+mn-ea"/>
                <a:cs typeface="+mn-cs"/>
              </a:rPr>
              <a:t>Worcester</a:t>
            </a:r>
          </a:p>
          <a:p>
            <a:r>
              <a:rPr lang="en-US" sz="1200" kern="1200" dirty="0" smtClean="0">
                <a:solidFill>
                  <a:schemeClr val="tx1"/>
                </a:solidFill>
                <a:latin typeface="+mn-lt"/>
                <a:ea typeface="+mn-ea"/>
                <a:cs typeface="+mn-cs"/>
              </a:rPr>
              <a:t>MA</a:t>
            </a:r>
          </a:p>
          <a:p>
            <a:r>
              <a:rPr lang="en-US" sz="1200" kern="1200" dirty="0" smtClean="0">
                <a:solidFill>
                  <a:schemeClr val="tx1"/>
                </a:solidFill>
                <a:latin typeface="+mn-lt"/>
                <a:ea typeface="+mn-ea"/>
                <a:cs typeface="+mn-cs"/>
              </a:rPr>
              <a:t>Augsburg College</a:t>
            </a:r>
          </a:p>
          <a:p>
            <a:r>
              <a:rPr lang="en-US" sz="1200" kern="1200" dirty="0" smtClean="0">
                <a:solidFill>
                  <a:schemeClr val="tx1"/>
                </a:solidFill>
                <a:latin typeface="+mn-lt"/>
                <a:ea typeface="+mn-ea"/>
                <a:cs typeface="+mn-cs"/>
              </a:rPr>
              <a:t>Minneapolis</a:t>
            </a:r>
          </a:p>
          <a:p>
            <a:r>
              <a:rPr lang="en-US" sz="1200" kern="1200" dirty="0" smtClean="0">
                <a:solidFill>
                  <a:schemeClr val="tx1"/>
                </a:solidFill>
                <a:latin typeface="+mn-lt"/>
                <a:ea typeface="+mn-ea"/>
                <a:cs typeface="+mn-cs"/>
              </a:rPr>
              <a:t>MN</a:t>
            </a:r>
          </a:p>
          <a:p>
            <a:r>
              <a:rPr lang="en-US" sz="1200" kern="1200" dirty="0" smtClean="0">
                <a:solidFill>
                  <a:schemeClr val="tx1"/>
                </a:solidFill>
                <a:latin typeface="+mn-lt"/>
                <a:ea typeface="+mn-ea"/>
                <a:cs typeface="+mn-cs"/>
              </a:rPr>
              <a:t>Berea College</a:t>
            </a:r>
          </a:p>
          <a:p>
            <a:r>
              <a:rPr lang="en-US" sz="1200" kern="1200" dirty="0" smtClean="0">
                <a:solidFill>
                  <a:schemeClr val="tx1"/>
                </a:solidFill>
                <a:latin typeface="+mn-lt"/>
                <a:ea typeface="+mn-ea"/>
                <a:cs typeface="+mn-cs"/>
              </a:rPr>
              <a:t>Berea</a:t>
            </a:r>
          </a:p>
          <a:p>
            <a:r>
              <a:rPr lang="en-US" sz="1200" kern="1200" dirty="0" smtClean="0">
                <a:solidFill>
                  <a:schemeClr val="tx1"/>
                </a:solidFill>
                <a:latin typeface="+mn-lt"/>
                <a:ea typeface="+mn-ea"/>
                <a:cs typeface="+mn-cs"/>
              </a:rPr>
              <a:t>KY</a:t>
            </a:r>
          </a:p>
          <a:p>
            <a:r>
              <a:rPr lang="en-US" sz="1200" kern="1200" dirty="0" smtClean="0">
                <a:solidFill>
                  <a:schemeClr val="tx1"/>
                </a:solidFill>
                <a:latin typeface="+mn-lt"/>
                <a:ea typeface="+mn-ea"/>
                <a:cs typeface="+mn-cs"/>
              </a:rPr>
              <a:t>Butler University</a:t>
            </a:r>
          </a:p>
          <a:p>
            <a:r>
              <a:rPr lang="en-US" sz="1200" kern="1200" dirty="0" smtClean="0">
                <a:solidFill>
                  <a:schemeClr val="tx1"/>
                </a:solidFill>
                <a:latin typeface="+mn-lt"/>
                <a:ea typeface="+mn-ea"/>
                <a:cs typeface="+mn-cs"/>
              </a:rPr>
              <a:t>Indianapolis</a:t>
            </a:r>
          </a:p>
          <a:p>
            <a:r>
              <a:rPr lang="en-US" sz="1200" kern="1200" dirty="0" smtClean="0">
                <a:solidFill>
                  <a:schemeClr val="tx1"/>
                </a:solidFill>
                <a:latin typeface="+mn-lt"/>
                <a:ea typeface="+mn-ea"/>
                <a:cs typeface="+mn-cs"/>
              </a:rPr>
              <a:t>IN</a:t>
            </a:r>
          </a:p>
          <a:p>
            <a:r>
              <a:rPr lang="en-US" sz="1200" kern="1200" dirty="0" smtClean="0">
                <a:solidFill>
                  <a:schemeClr val="tx1"/>
                </a:solidFill>
                <a:latin typeface="+mn-lt"/>
                <a:ea typeface="+mn-ea"/>
                <a:cs typeface="+mn-cs"/>
              </a:rPr>
              <a:t>Central College</a:t>
            </a:r>
          </a:p>
          <a:p>
            <a:r>
              <a:rPr lang="en-US" sz="1200" kern="1200" dirty="0" smtClean="0">
                <a:solidFill>
                  <a:schemeClr val="tx1"/>
                </a:solidFill>
                <a:latin typeface="+mn-lt"/>
                <a:ea typeface="+mn-ea"/>
                <a:cs typeface="+mn-cs"/>
              </a:rPr>
              <a:t>Pella</a:t>
            </a:r>
          </a:p>
          <a:p>
            <a:r>
              <a:rPr lang="en-US" sz="1200" kern="1200" dirty="0" smtClean="0">
                <a:solidFill>
                  <a:schemeClr val="tx1"/>
                </a:solidFill>
                <a:latin typeface="+mn-lt"/>
                <a:ea typeface="+mn-ea"/>
                <a:cs typeface="+mn-cs"/>
              </a:rPr>
              <a:t>IA</a:t>
            </a:r>
          </a:p>
          <a:p>
            <a:r>
              <a:rPr lang="en-US" sz="1200" kern="1200" dirty="0" smtClean="0">
                <a:solidFill>
                  <a:schemeClr val="tx1"/>
                </a:solidFill>
                <a:latin typeface="+mn-lt"/>
                <a:ea typeface="+mn-ea"/>
                <a:cs typeface="+mn-cs"/>
              </a:rPr>
              <a:t>Centre College</a:t>
            </a:r>
          </a:p>
          <a:p>
            <a:r>
              <a:rPr lang="en-US" sz="1200" kern="1200" dirty="0" smtClean="0">
                <a:solidFill>
                  <a:schemeClr val="tx1"/>
                </a:solidFill>
                <a:latin typeface="+mn-lt"/>
                <a:ea typeface="+mn-ea"/>
                <a:cs typeface="+mn-cs"/>
              </a:rPr>
              <a:t>Danville</a:t>
            </a:r>
          </a:p>
          <a:p>
            <a:r>
              <a:rPr lang="en-US" sz="1200" kern="1200" dirty="0" smtClean="0">
                <a:solidFill>
                  <a:schemeClr val="tx1"/>
                </a:solidFill>
                <a:latin typeface="+mn-lt"/>
                <a:ea typeface="+mn-ea"/>
                <a:cs typeface="+mn-cs"/>
              </a:rPr>
              <a:t>KY</a:t>
            </a:r>
          </a:p>
          <a:p>
            <a:r>
              <a:rPr lang="en-US" sz="1200" kern="1200" dirty="0" smtClean="0">
                <a:solidFill>
                  <a:schemeClr val="tx1"/>
                </a:solidFill>
                <a:latin typeface="+mn-lt"/>
                <a:ea typeface="+mn-ea"/>
                <a:cs typeface="+mn-cs"/>
              </a:rPr>
              <a:t>Coker College</a:t>
            </a:r>
          </a:p>
          <a:p>
            <a:r>
              <a:rPr lang="en-US" sz="1200" kern="1200" dirty="0" smtClean="0">
                <a:solidFill>
                  <a:schemeClr val="tx1"/>
                </a:solidFill>
                <a:latin typeface="+mn-lt"/>
                <a:ea typeface="+mn-ea"/>
                <a:cs typeface="+mn-cs"/>
              </a:rPr>
              <a:t>Hartsville</a:t>
            </a:r>
          </a:p>
          <a:p>
            <a:r>
              <a:rPr lang="en-US" sz="1200" kern="1200" dirty="0" smtClean="0">
                <a:solidFill>
                  <a:schemeClr val="tx1"/>
                </a:solidFill>
                <a:latin typeface="+mn-lt"/>
                <a:ea typeface="+mn-ea"/>
                <a:cs typeface="+mn-cs"/>
              </a:rPr>
              <a:t>SC</a:t>
            </a:r>
          </a:p>
          <a:p>
            <a:r>
              <a:rPr lang="en-US" sz="1200" kern="1200" dirty="0" smtClean="0">
                <a:solidFill>
                  <a:schemeClr val="tx1"/>
                </a:solidFill>
                <a:latin typeface="+mn-lt"/>
                <a:ea typeface="+mn-ea"/>
                <a:cs typeface="+mn-cs"/>
              </a:rPr>
              <a:t>Colgate University</a:t>
            </a:r>
          </a:p>
          <a:p>
            <a:r>
              <a:rPr lang="en-US" sz="1200" kern="1200" dirty="0" smtClean="0">
                <a:solidFill>
                  <a:schemeClr val="tx1"/>
                </a:solidFill>
                <a:latin typeface="+mn-lt"/>
                <a:ea typeface="+mn-ea"/>
                <a:cs typeface="+mn-cs"/>
              </a:rPr>
              <a:t>Hamilton</a:t>
            </a:r>
          </a:p>
          <a:p>
            <a:r>
              <a:rPr lang="en-US" sz="1200" kern="1200" dirty="0" smtClean="0">
                <a:solidFill>
                  <a:schemeClr val="tx1"/>
                </a:solidFill>
                <a:latin typeface="+mn-lt"/>
                <a:ea typeface="+mn-ea"/>
                <a:cs typeface="+mn-cs"/>
              </a:rPr>
              <a:t>NY</a:t>
            </a:r>
          </a:p>
          <a:p>
            <a:r>
              <a:rPr lang="en-US" sz="1200" kern="1200" dirty="0" smtClean="0">
                <a:solidFill>
                  <a:schemeClr val="tx1"/>
                </a:solidFill>
                <a:latin typeface="+mn-lt"/>
                <a:ea typeface="+mn-ea"/>
                <a:cs typeface="+mn-cs"/>
              </a:rPr>
              <a:t>Connecticut College</a:t>
            </a:r>
          </a:p>
          <a:p>
            <a:r>
              <a:rPr lang="en-US" sz="1200" kern="1200" dirty="0" smtClean="0">
                <a:solidFill>
                  <a:schemeClr val="tx1"/>
                </a:solidFill>
                <a:latin typeface="+mn-lt"/>
                <a:ea typeface="+mn-ea"/>
                <a:cs typeface="+mn-cs"/>
              </a:rPr>
              <a:t>New London</a:t>
            </a:r>
          </a:p>
          <a:p>
            <a:r>
              <a:rPr lang="en-US" sz="1200" kern="1200" dirty="0" smtClean="0">
                <a:solidFill>
                  <a:schemeClr val="tx1"/>
                </a:solidFill>
                <a:latin typeface="+mn-lt"/>
                <a:ea typeface="+mn-ea"/>
                <a:cs typeface="+mn-cs"/>
              </a:rPr>
              <a:t>CT</a:t>
            </a:r>
          </a:p>
          <a:p>
            <a:r>
              <a:rPr lang="en-US" sz="1200" kern="1200" dirty="0" smtClean="0">
                <a:solidFill>
                  <a:schemeClr val="tx1"/>
                </a:solidFill>
                <a:latin typeface="+mn-lt"/>
                <a:ea typeface="+mn-ea"/>
                <a:cs typeface="+mn-cs"/>
              </a:rPr>
              <a:t>Denison University</a:t>
            </a:r>
          </a:p>
          <a:p>
            <a:r>
              <a:rPr lang="en-US" sz="1200" kern="1200" dirty="0" smtClean="0">
                <a:solidFill>
                  <a:schemeClr val="tx1"/>
                </a:solidFill>
                <a:latin typeface="+mn-lt"/>
                <a:ea typeface="+mn-ea"/>
                <a:cs typeface="+mn-cs"/>
              </a:rPr>
              <a:t>Granville</a:t>
            </a:r>
          </a:p>
          <a:p>
            <a:r>
              <a:rPr lang="en-US" sz="1200" kern="1200" dirty="0" smtClean="0">
                <a:solidFill>
                  <a:schemeClr val="tx1"/>
                </a:solidFill>
                <a:latin typeface="+mn-lt"/>
                <a:ea typeface="+mn-ea"/>
                <a:cs typeface="+mn-cs"/>
              </a:rPr>
              <a:t>OH</a:t>
            </a:r>
          </a:p>
          <a:p>
            <a:r>
              <a:rPr lang="en-US" sz="1200" kern="1200" dirty="0" smtClean="0">
                <a:solidFill>
                  <a:schemeClr val="tx1"/>
                </a:solidFill>
                <a:latin typeface="+mn-lt"/>
                <a:ea typeface="+mn-ea"/>
                <a:cs typeface="+mn-cs"/>
              </a:rPr>
              <a:t>Drury University</a:t>
            </a:r>
          </a:p>
          <a:p>
            <a:r>
              <a:rPr lang="en-US" sz="1200" kern="1200" dirty="0" smtClean="0">
                <a:solidFill>
                  <a:schemeClr val="tx1"/>
                </a:solidFill>
                <a:latin typeface="+mn-lt"/>
                <a:ea typeface="+mn-ea"/>
                <a:cs typeface="+mn-cs"/>
              </a:rPr>
              <a:t>Springfield</a:t>
            </a:r>
          </a:p>
          <a:p>
            <a:r>
              <a:rPr lang="en-US" sz="1200" kern="1200" dirty="0" smtClean="0">
                <a:solidFill>
                  <a:schemeClr val="tx1"/>
                </a:solidFill>
                <a:latin typeface="+mn-lt"/>
                <a:ea typeface="+mn-ea"/>
                <a:cs typeface="+mn-cs"/>
              </a:rPr>
              <a:t>MO</a:t>
            </a:r>
          </a:p>
          <a:p>
            <a:r>
              <a:rPr lang="en-US" sz="1200" kern="1200" dirty="0" smtClean="0">
                <a:solidFill>
                  <a:schemeClr val="tx1"/>
                </a:solidFill>
                <a:latin typeface="+mn-lt"/>
                <a:ea typeface="+mn-ea"/>
                <a:cs typeface="+mn-cs"/>
              </a:rPr>
              <a:t>Eckerd College</a:t>
            </a:r>
          </a:p>
          <a:p>
            <a:r>
              <a:rPr lang="en-US" sz="1200" kern="1200" dirty="0" smtClean="0">
                <a:solidFill>
                  <a:schemeClr val="tx1"/>
                </a:solidFill>
                <a:latin typeface="+mn-lt"/>
                <a:ea typeface="+mn-ea"/>
                <a:cs typeface="+mn-cs"/>
              </a:rPr>
              <a:t>Saint Petersburg</a:t>
            </a:r>
          </a:p>
          <a:p>
            <a:r>
              <a:rPr lang="en-US" sz="1200" kern="1200" dirty="0" smtClean="0">
                <a:solidFill>
                  <a:schemeClr val="tx1"/>
                </a:solidFill>
                <a:latin typeface="+mn-lt"/>
                <a:ea typeface="+mn-ea"/>
                <a:cs typeface="+mn-cs"/>
              </a:rPr>
              <a:t>FL</a:t>
            </a:r>
          </a:p>
          <a:p>
            <a:r>
              <a:rPr lang="en-US" sz="1200" kern="1200" dirty="0" smtClean="0">
                <a:solidFill>
                  <a:schemeClr val="tx1"/>
                </a:solidFill>
                <a:latin typeface="+mn-lt"/>
                <a:ea typeface="+mn-ea"/>
                <a:cs typeface="+mn-cs"/>
              </a:rPr>
              <a:t>Franklin and Marshall College</a:t>
            </a:r>
          </a:p>
          <a:p>
            <a:r>
              <a:rPr lang="en-US" sz="1200" kern="1200" dirty="0" smtClean="0">
                <a:solidFill>
                  <a:schemeClr val="tx1"/>
                </a:solidFill>
                <a:latin typeface="+mn-lt"/>
                <a:ea typeface="+mn-ea"/>
                <a:cs typeface="+mn-cs"/>
              </a:rPr>
              <a:t>Lancaster</a:t>
            </a:r>
          </a:p>
          <a:p>
            <a:r>
              <a:rPr lang="en-US" sz="1200" kern="1200" dirty="0" smtClean="0">
                <a:solidFill>
                  <a:schemeClr val="tx1"/>
                </a:solidFill>
                <a:latin typeface="+mn-lt"/>
                <a:ea typeface="+mn-ea"/>
                <a:cs typeface="+mn-cs"/>
              </a:rPr>
              <a:t>PA</a:t>
            </a:r>
          </a:p>
          <a:p>
            <a:r>
              <a:rPr lang="en-US" sz="1200" kern="1200" dirty="0" smtClean="0">
                <a:solidFill>
                  <a:schemeClr val="tx1"/>
                </a:solidFill>
                <a:latin typeface="+mn-lt"/>
                <a:ea typeface="+mn-ea"/>
                <a:cs typeface="+mn-cs"/>
              </a:rPr>
              <a:t>George Fox University</a:t>
            </a:r>
          </a:p>
          <a:p>
            <a:r>
              <a:rPr lang="en-US" sz="1200" kern="1200" dirty="0" smtClean="0">
                <a:solidFill>
                  <a:schemeClr val="tx1"/>
                </a:solidFill>
                <a:latin typeface="+mn-lt"/>
                <a:ea typeface="+mn-ea"/>
                <a:cs typeface="+mn-cs"/>
              </a:rPr>
              <a:t>Newberg</a:t>
            </a:r>
          </a:p>
          <a:p>
            <a:r>
              <a:rPr lang="en-US" sz="1200" kern="1200" dirty="0" smtClean="0">
                <a:solidFill>
                  <a:schemeClr val="tx1"/>
                </a:solidFill>
                <a:latin typeface="+mn-lt"/>
                <a:ea typeface="+mn-ea"/>
                <a:cs typeface="+mn-cs"/>
              </a:rPr>
              <a:t>OR</a:t>
            </a:r>
          </a:p>
          <a:p>
            <a:r>
              <a:rPr lang="en-US" sz="1200" kern="1200" dirty="0" err="1" smtClean="0">
                <a:solidFill>
                  <a:schemeClr val="tx1"/>
                </a:solidFill>
                <a:latin typeface="+mn-lt"/>
                <a:ea typeface="+mn-ea"/>
                <a:cs typeface="+mn-cs"/>
              </a:rPr>
              <a:t>Goucher</a:t>
            </a:r>
            <a:r>
              <a:rPr lang="en-US" sz="1200" kern="1200" dirty="0" smtClean="0">
                <a:solidFill>
                  <a:schemeClr val="tx1"/>
                </a:solidFill>
                <a:latin typeface="+mn-lt"/>
                <a:ea typeface="+mn-ea"/>
                <a:cs typeface="+mn-cs"/>
              </a:rPr>
              <a:t> College</a:t>
            </a:r>
          </a:p>
          <a:p>
            <a:r>
              <a:rPr lang="en-US" sz="1200" kern="1200" dirty="0" smtClean="0">
                <a:solidFill>
                  <a:schemeClr val="tx1"/>
                </a:solidFill>
                <a:latin typeface="+mn-lt"/>
                <a:ea typeface="+mn-ea"/>
                <a:cs typeface="+mn-cs"/>
              </a:rPr>
              <a:t>Baltimore</a:t>
            </a:r>
          </a:p>
          <a:p>
            <a:r>
              <a:rPr lang="en-US" sz="1200" kern="1200" dirty="0" smtClean="0">
                <a:solidFill>
                  <a:schemeClr val="tx1"/>
                </a:solidFill>
                <a:latin typeface="+mn-lt"/>
                <a:ea typeface="+mn-ea"/>
                <a:cs typeface="+mn-cs"/>
              </a:rPr>
              <a:t>MD</a:t>
            </a:r>
          </a:p>
          <a:p>
            <a:r>
              <a:rPr lang="en-US" sz="1200" kern="1200" dirty="0" err="1" smtClean="0">
                <a:solidFill>
                  <a:schemeClr val="tx1"/>
                </a:solidFill>
                <a:latin typeface="+mn-lt"/>
                <a:ea typeface="+mn-ea"/>
                <a:cs typeface="+mn-cs"/>
              </a:rPr>
              <a:t>Hartwick</a:t>
            </a:r>
            <a:r>
              <a:rPr lang="en-US" sz="1200" kern="1200" dirty="0" smtClean="0">
                <a:solidFill>
                  <a:schemeClr val="tx1"/>
                </a:solidFill>
                <a:latin typeface="+mn-lt"/>
                <a:ea typeface="+mn-ea"/>
                <a:cs typeface="+mn-cs"/>
              </a:rPr>
              <a:t> College</a:t>
            </a:r>
          </a:p>
          <a:p>
            <a:r>
              <a:rPr lang="en-US" sz="1200" kern="1200" dirty="0" smtClean="0">
                <a:solidFill>
                  <a:schemeClr val="tx1"/>
                </a:solidFill>
                <a:latin typeface="+mn-lt"/>
                <a:ea typeface="+mn-ea"/>
                <a:cs typeface="+mn-cs"/>
              </a:rPr>
              <a:t>Oneonta</a:t>
            </a:r>
          </a:p>
          <a:p>
            <a:r>
              <a:rPr lang="en-US" sz="1200" kern="1200" dirty="0" smtClean="0">
                <a:solidFill>
                  <a:schemeClr val="tx1"/>
                </a:solidFill>
                <a:latin typeface="+mn-lt"/>
                <a:ea typeface="+mn-ea"/>
                <a:cs typeface="+mn-cs"/>
              </a:rPr>
              <a:t>NY</a:t>
            </a:r>
          </a:p>
          <a:p>
            <a:r>
              <a:rPr lang="en-US" sz="1200" kern="1200" dirty="0" smtClean="0">
                <a:solidFill>
                  <a:schemeClr val="tx1"/>
                </a:solidFill>
                <a:latin typeface="+mn-lt"/>
                <a:ea typeface="+mn-ea"/>
                <a:cs typeface="+mn-cs"/>
              </a:rPr>
              <a:t>Hobart and William Smith Colleges</a:t>
            </a:r>
          </a:p>
          <a:p>
            <a:r>
              <a:rPr lang="en-US" sz="1200" kern="1200" dirty="0" smtClean="0">
                <a:solidFill>
                  <a:schemeClr val="tx1"/>
                </a:solidFill>
                <a:latin typeface="+mn-lt"/>
                <a:ea typeface="+mn-ea"/>
                <a:cs typeface="+mn-cs"/>
              </a:rPr>
              <a:t>Geneva</a:t>
            </a:r>
          </a:p>
          <a:p>
            <a:r>
              <a:rPr lang="en-US" sz="1200" kern="1200" dirty="0" smtClean="0">
                <a:solidFill>
                  <a:schemeClr val="tx1"/>
                </a:solidFill>
                <a:latin typeface="+mn-lt"/>
                <a:ea typeface="+mn-ea"/>
                <a:cs typeface="+mn-cs"/>
              </a:rPr>
              <a:t>NY</a:t>
            </a:r>
          </a:p>
          <a:p>
            <a:r>
              <a:rPr lang="en-US" sz="1200" kern="1200" dirty="0" smtClean="0">
                <a:solidFill>
                  <a:schemeClr val="tx1"/>
                </a:solidFill>
                <a:latin typeface="+mn-lt"/>
                <a:ea typeface="+mn-ea"/>
                <a:cs typeface="+mn-cs"/>
              </a:rPr>
              <a:t>Hope College</a:t>
            </a:r>
          </a:p>
          <a:p>
            <a:r>
              <a:rPr lang="en-US" sz="1200" kern="1200" dirty="0" smtClean="0">
                <a:solidFill>
                  <a:schemeClr val="tx1"/>
                </a:solidFill>
                <a:latin typeface="+mn-lt"/>
                <a:ea typeface="+mn-ea"/>
                <a:cs typeface="+mn-cs"/>
              </a:rPr>
              <a:t>Holland</a:t>
            </a:r>
          </a:p>
          <a:p>
            <a:r>
              <a:rPr lang="en-US" sz="1200" kern="1200" dirty="0" smtClean="0">
                <a:solidFill>
                  <a:schemeClr val="tx1"/>
                </a:solidFill>
                <a:latin typeface="+mn-lt"/>
                <a:ea typeface="+mn-ea"/>
                <a:cs typeface="+mn-cs"/>
              </a:rPr>
              <a:t>MI</a:t>
            </a:r>
          </a:p>
          <a:p>
            <a:r>
              <a:rPr lang="en-US" sz="1200" kern="1200" dirty="0" smtClean="0">
                <a:solidFill>
                  <a:schemeClr val="tx1"/>
                </a:solidFill>
                <a:latin typeface="+mn-lt"/>
                <a:ea typeface="+mn-ea"/>
                <a:cs typeface="+mn-cs"/>
              </a:rPr>
              <a:t>Knox College</a:t>
            </a:r>
          </a:p>
          <a:p>
            <a:r>
              <a:rPr lang="en-US" sz="1200" kern="1200" dirty="0" smtClean="0">
                <a:solidFill>
                  <a:schemeClr val="tx1"/>
                </a:solidFill>
                <a:latin typeface="+mn-lt"/>
                <a:ea typeface="+mn-ea"/>
                <a:cs typeface="+mn-cs"/>
              </a:rPr>
              <a:t>Galesburg</a:t>
            </a:r>
          </a:p>
          <a:p>
            <a:r>
              <a:rPr lang="en-US" sz="1200" kern="1200" dirty="0" smtClean="0">
                <a:solidFill>
                  <a:schemeClr val="tx1"/>
                </a:solidFill>
                <a:latin typeface="+mn-lt"/>
                <a:ea typeface="+mn-ea"/>
                <a:cs typeface="+mn-cs"/>
              </a:rPr>
              <a:t>IL</a:t>
            </a:r>
          </a:p>
          <a:p>
            <a:r>
              <a:rPr lang="en-US" sz="1200" kern="1200" dirty="0" smtClean="0">
                <a:solidFill>
                  <a:schemeClr val="tx1"/>
                </a:solidFill>
                <a:latin typeface="+mn-lt"/>
                <a:ea typeface="+mn-ea"/>
                <a:cs typeface="+mn-cs"/>
              </a:rPr>
              <a:t>Lawrence University</a:t>
            </a:r>
          </a:p>
          <a:p>
            <a:r>
              <a:rPr lang="en-US" sz="1200" kern="1200" dirty="0" smtClean="0">
                <a:solidFill>
                  <a:schemeClr val="tx1"/>
                </a:solidFill>
                <a:latin typeface="+mn-lt"/>
                <a:ea typeface="+mn-ea"/>
                <a:cs typeface="+mn-cs"/>
              </a:rPr>
              <a:t>Appleton</a:t>
            </a:r>
          </a:p>
          <a:p>
            <a:r>
              <a:rPr lang="en-US" sz="1200" kern="1200" dirty="0" smtClean="0">
                <a:solidFill>
                  <a:schemeClr val="tx1"/>
                </a:solidFill>
                <a:latin typeface="+mn-lt"/>
                <a:ea typeface="+mn-ea"/>
                <a:cs typeface="+mn-cs"/>
              </a:rPr>
              <a:t>WI</a:t>
            </a:r>
          </a:p>
          <a:p>
            <a:r>
              <a:rPr lang="en-US" sz="1200" kern="1200" dirty="0" smtClean="0">
                <a:solidFill>
                  <a:schemeClr val="tx1"/>
                </a:solidFill>
                <a:latin typeface="+mn-lt"/>
                <a:ea typeface="+mn-ea"/>
                <a:cs typeface="+mn-cs"/>
              </a:rPr>
              <a:t>Lewis &amp; Clark College</a:t>
            </a:r>
          </a:p>
          <a:p>
            <a:r>
              <a:rPr lang="en-US" sz="1200" kern="1200" dirty="0" smtClean="0">
                <a:solidFill>
                  <a:schemeClr val="tx1"/>
                </a:solidFill>
                <a:latin typeface="+mn-lt"/>
                <a:ea typeface="+mn-ea"/>
                <a:cs typeface="+mn-cs"/>
              </a:rPr>
              <a:t>Portland</a:t>
            </a:r>
          </a:p>
          <a:p>
            <a:r>
              <a:rPr lang="en-US" sz="1200" kern="1200" dirty="0" smtClean="0">
                <a:solidFill>
                  <a:schemeClr val="tx1"/>
                </a:solidFill>
                <a:latin typeface="+mn-lt"/>
                <a:ea typeface="+mn-ea"/>
                <a:cs typeface="+mn-cs"/>
              </a:rPr>
              <a:t>OR</a:t>
            </a:r>
          </a:p>
          <a:p>
            <a:r>
              <a:rPr lang="en-US" sz="1200" kern="1200" dirty="0" smtClean="0">
                <a:solidFill>
                  <a:schemeClr val="tx1"/>
                </a:solidFill>
                <a:latin typeface="+mn-lt"/>
                <a:ea typeface="+mn-ea"/>
                <a:cs typeface="+mn-cs"/>
              </a:rPr>
              <a:t>Neumann University</a:t>
            </a:r>
          </a:p>
          <a:p>
            <a:r>
              <a:rPr lang="en-US" sz="1200" kern="1200" dirty="0" smtClean="0">
                <a:solidFill>
                  <a:schemeClr val="tx1"/>
                </a:solidFill>
                <a:latin typeface="+mn-lt"/>
                <a:ea typeface="+mn-ea"/>
                <a:cs typeface="+mn-cs"/>
              </a:rPr>
              <a:t>Aston</a:t>
            </a:r>
          </a:p>
          <a:p>
            <a:r>
              <a:rPr lang="en-US" sz="1200" kern="1200" dirty="0" smtClean="0">
                <a:solidFill>
                  <a:schemeClr val="tx1"/>
                </a:solidFill>
                <a:latin typeface="+mn-lt"/>
                <a:ea typeface="+mn-ea"/>
                <a:cs typeface="+mn-cs"/>
              </a:rPr>
              <a:t>PA</a:t>
            </a:r>
          </a:p>
          <a:p>
            <a:r>
              <a:rPr lang="en-US" sz="1200" kern="1200" dirty="0" smtClean="0">
                <a:solidFill>
                  <a:schemeClr val="tx1"/>
                </a:solidFill>
                <a:latin typeface="+mn-lt"/>
                <a:ea typeface="+mn-ea"/>
                <a:cs typeface="+mn-cs"/>
              </a:rPr>
              <a:t>New England College</a:t>
            </a:r>
          </a:p>
          <a:p>
            <a:r>
              <a:rPr lang="en-US" sz="1200" kern="1200" dirty="0" smtClean="0">
                <a:solidFill>
                  <a:schemeClr val="tx1"/>
                </a:solidFill>
                <a:latin typeface="+mn-lt"/>
                <a:ea typeface="+mn-ea"/>
                <a:cs typeface="+mn-cs"/>
              </a:rPr>
              <a:t>Henniker</a:t>
            </a:r>
          </a:p>
          <a:p>
            <a:r>
              <a:rPr lang="en-US" sz="1200" kern="1200" dirty="0" smtClean="0">
                <a:solidFill>
                  <a:schemeClr val="tx1"/>
                </a:solidFill>
                <a:latin typeface="+mn-lt"/>
                <a:ea typeface="+mn-ea"/>
                <a:cs typeface="+mn-cs"/>
              </a:rPr>
              <a:t>NH</a:t>
            </a:r>
          </a:p>
          <a:p>
            <a:r>
              <a:rPr lang="en-US" sz="1200" kern="1200" dirty="0" smtClean="0">
                <a:solidFill>
                  <a:schemeClr val="tx1"/>
                </a:solidFill>
                <a:latin typeface="+mn-lt"/>
                <a:ea typeface="+mn-ea"/>
                <a:cs typeface="+mn-cs"/>
              </a:rPr>
              <a:t>Ohio Wesleyan University</a:t>
            </a:r>
          </a:p>
          <a:p>
            <a:r>
              <a:rPr lang="en-US" sz="1200" kern="1200" dirty="0" smtClean="0">
                <a:solidFill>
                  <a:schemeClr val="tx1"/>
                </a:solidFill>
                <a:latin typeface="+mn-lt"/>
                <a:ea typeface="+mn-ea"/>
                <a:cs typeface="+mn-cs"/>
              </a:rPr>
              <a:t>Delaware</a:t>
            </a:r>
          </a:p>
          <a:p>
            <a:r>
              <a:rPr lang="en-US" sz="1200" kern="1200" dirty="0" smtClean="0">
                <a:solidFill>
                  <a:schemeClr val="tx1"/>
                </a:solidFill>
                <a:latin typeface="+mn-lt"/>
                <a:ea typeface="+mn-ea"/>
                <a:cs typeface="+mn-cs"/>
              </a:rPr>
              <a:t>OH</a:t>
            </a:r>
          </a:p>
          <a:p>
            <a:r>
              <a:rPr lang="en-US" sz="1200" kern="1200" dirty="0" smtClean="0">
                <a:solidFill>
                  <a:schemeClr val="tx1"/>
                </a:solidFill>
                <a:latin typeface="+mn-lt"/>
                <a:ea typeface="+mn-ea"/>
                <a:cs typeface="+mn-cs"/>
              </a:rPr>
              <a:t>Randolph-Macon College</a:t>
            </a:r>
          </a:p>
          <a:p>
            <a:r>
              <a:rPr lang="en-US" sz="1200" kern="1200" dirty="0" smtClean="0">
                <a:solidFill>
                  <a:schemeClr val="tx1"/>
                </a:solidFill>
                <a:latin typeface="+mn-lt"/>
                <a:ea typeface="+mn-ea"/>
                <a:cs typeface="+mn-cs"/>
              </a:rPr>
              <a:t>Ashland</a:t>
            </a:r>
          </a:p>
          <a:p>
            <a:r>
              <a:rPr lang="en-US" sz="1200" kern="1200" dirty="0" smtClean="0">
                <a:solidFill>
                  <a:schemeClr val="tx1"/>
                </a:solidFill>
                <a:latin typeface="+mn-lt"/>
                <a:ea typeface="+mn-ea"/>
                <a:cs typeface="+mn-cs"/>
              </a:rPr>
              <a:t>VA</a:t>
            </a:r>
          </a:p>
          <a:p>
            <a:r>
              <a:rPr lang="en-US" sz="1200" kern="1200" dirty="0" smtClean="0">
                <a:solidFill>
                  <a:schemeClr val="tx1"/>
                </a:solidFill>
                <a:latin typeface="+mn-lt"/>
                <a:ea typeface="+mn-ea"/>
                <a:cs typeface="+mn-cs"/>
              </a:rPr>
              <a:t>Rollins College</a:t>
            </a:r>
          </a:p>
          <a:p>
            <a:r>
              <a:rPr lang="en-US" sz="1200" kern="1200" dirty="0" smtClean="0">
                <a:solidFill>
                  <a:schemeClr val="tx1"/>
                </a:solidFill>
                <a:latin typeface="+mn-lt"/>
                <a:ea typeface="+mn-ea"/>
                <a:cs typeface="+mn-cs"/>
              </a:rPr>
              <a:t>Winter Park</a:t>
            </a:r>
          </a:p>
          <a:p>
            <a:r>
              <a:rPr lang="en-US" sz="1200" kern="1200" dirty="0" smtClean="0">
                <a:solidFill>
                  <a:schemeClr val="tx1"/>
                </a:solidFill>
                <a:latin typeface="+mn-lt"/>
                <a:ea typeface="+mn-ea"/>
                <a:cs typeface="+mn-cs"/>
              </a:rPr>
              <a:t>FL</a:t>
            </a:r>
          </a:p>
          <a:p>
            <a:r>
              <a:rPr lang="en-US" sz="1200" kern="1200" dirty="0" smtClean="0">
                <a:solidFill>
                  <a:schemeClr val="tx1"/>
                </a:solidFill>
                <a:latin typeface="+mn-lt"/>
                <a:ea typeface="+mn-ea"/>
                <a:cs typeface="+mn-cs"/>
              </a:rPr>
              <a:t>Saint Michael's College</a:t>
            </a:r>
          </a:p>
          <a:p>
            <a:r>
              <a:rPr lang="en-US" sz="1200" kern="1200" dirty="0" smtClean="0">
                <a:solidFill>
                  <a:schemeClr val="tx1"/>
                </a:solidFill>
                <a:latin typeface="+mn-lt"/>
                <a:ea typeface="+mn-ea"/>
                <a:cs typeface="+mn-cs"/>
              </a:rPr>
              <a:t>Colchester</a:t>
            </a:r>
          </a:p>
          <a:p>
            <a:r>
              <a:rPr lang="en-US" sz="1200" kern="1200" dirty="0" smtClean="0">
                <a:solidFill>
                  <a:schemeClr val="tx1"/>
                </a:solidFill>
                <a:latin typeface="+mn-lt"/>
                <a:ea typeface="+mn-ea"/>
                <a:cs typeface="+mn-cs"/>
              </a:rPr>
              <a:t>VT</a:t>
            </a:r>
          </a:p>
          <a:p>
            <a:r>
              <a:rPr lang="en-US" sz="1200" kern="1200" dirty="0" smtClean="0">
                <a:solidFill>
                  <a:schemeClr val="tx1"/>
                </a:solidFill>
                <a:latin typeface="+mn-lt"/>
                <a:ea typeface="+mn-ea"/>
                <a:cs typeface="+mn-cs"/>
              </a:rPr>
              <a:t>Siena College</a:t>
            </a:r>
          </a:p>
          <a:p>
            <a:r>
              <a:rPr lang="en-US" sz="1200" kern="1200" dirty="0" smtClean="0">
                <a:solidFill>
                  <a:schemeClr val="tx1"/>
                </a:solidFill>
                <a:latin typeface="+mn-lt"/>
                <a:ea typeface="+mn-ea"/>
                <a:cs typeface="+mn-cs"/>
              </a:rPr>
              <a:t>Loudonville</a:t>
            </a:r>
          </a:p>
          <a:p>
            <a:r>
              <a:rPr lang="en-US" sz="1200" kern="1200" dirty="0" smtClean="0">
                <a:solidFill>
                  <a:schemeClr val="tx1"/>
                </a:solidFill>
                <a:latin typeface="+mn-lt"/>
                <a:ea typeface="+mn-ea"/>
                <a:cs typeface="+mn-cs"/>
              </a:rPr>
              <a:t>NY</a:t>
            </a:r>
          </a:p>
          <a:p>
            <a:r>
              <a:rPr lang="en-US" sz="1200" kern="1200" dirty="0" smtClean="0">
                <a:solidFill>
                  <a:schemeClr val="tx1"/>
                </a:solidFill>
                <a:latin typeface="+mn-lt"/>
                <a:ea typeface="+mn-ea"/>
                <a:cs typeface="+mn-cs"/>
              </a:rPr>
              <a:t>Wabash College</a:t>
            </a:r>
          </a:p>
          <a:p>
            <a:r>
              <a:rPr lang="en-US" sz="1200" kern="1200" dirty="0" smtClean="0">
                <a:solidFill>
                  <a:schemeClr val="tx1"/>
                </a:solidFill>
                <a:latin typeface="+mn-lt"/>
                <a:ea typeface="+mn-ea"/>
                <a:cs typeface="+mn-cs"/>
              </a:rPr>
              <a:t>Crawfordsville</a:t>
            </a:r>
          </a:p>
          <a:p>
            <a:r>
              <a:rPr lang="en-US" sz="1200" kern="1200" dirty="0" smtClean="0">
                <a:solidFill>
                  <a:schemeClr val="tx1"/>
                </a:solidFill>
                <a:latin typeface="+mn-lt"/>
                <a:ea typeface="+mn-ea"/>
                <a:cs typeface="+mn-cs"/>
              </a:rPr>
              <a:t>IN</a:t>
            </a:r>
          </a:p>
          <a:p>
            <a:r>
              <a:rPr lang="en-US" sz="1200" kern="1200" dirty="0" smtClean="0">
                <a:solidFill>
                  <a:schemeClr val="tx1"/>
                </a:solidFill>
                <a:latin typeface="+mn-lt"/>
                <a:ea typeface="+mn-ea"/>
                <a:cs typeface="+mn-cs"/>
              </a:rPr>
              <a:t>Wheaton College</a:t>
            </a:r>
          </a:p>
          <a:p>
            <a:r>
              <a:rPr lang="en-US" sz="1200" kern="1200" dirty="0" smtClean="0">
                <a:solidFill>
                  <a:schemeClr val="tx1"/>
                </a:solidFill>
                <a:latin typeface="+mn-lt"/>
                <a:ea typeface="+mn-ea"/>
                <a:cs typeface="+mn-cs"/>
              </a:rPr>
              <a:t>Norton</a:t>
            </a:r>
          </a:p>
          <a:p>
            <a:r>
              <a:rPr lang="en-US" sz="1200" kern="1200" dirty="0" smtClean="0">
                <a:solidFill>
                  <a:schemeClr val="tx1"/>
                </a:solidFill>
                <a:latin typeface="+mn-lt"/>
                <a:ea typeface="+mn-ea"/>
                <a:cs typeface="+mn-cs"/>
              </a:rPr>
              <a:t>MA</a:t>
            </a:r>
          </a:p>
          <a:p>
            <a:endParaRPr lang="en-US" dirty="0"/>
          </a:p>
        </p:txBody>
      </p:sp>
      <p:sp>
        <p:nvSpPr>
          <p:cNvPr id="4" name="Slide Number Placeholder 3"/>
          <p:cNvSpPr>
            <a:spLocks noGrp="1"/>
          </p:cNvSpPr>
          <p:nvPr>
            <p:ph type="sldNum" sz="quarter" idx="10"/>
          </p:nvPr>
        </p:nvSpPr>
        <p:spPr/>
        <p:txBody>
          <a:bodyPr/>
          <a:lstStyle/>
          <a:p>
            <a:fld id="{C0DA0E26-03FB-4F03-95F2-E13F1BECA3F1}" type="slidenum">
              <a:rPr lang="en-US" smtClean="0"/>
              <a:pPr/>
              <a:t>24</a:t>
            </a:fld>
            <a:endParaRPr lang="en-US"/>
          </a:p>
        </p:txBody>
      </p:sp>
    </p:spTree>
    <p:extLst>
      <p:ext uri="{BB962C8B-B14F-4D97-AF65-F5344CB8AC3E}">
        <p14:creationId xmlns:p14="http://schemas.microsoft.com/office/powerpoint/2010/main" val="3215219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smtClean="0">
                <a:solidFill>
                  <a:schemeClr val="tx1"/>
                </a:solidFill>
                <a:effectLst/>
                <a:latin typeface="+mn-lt"/>
                <a:ea typeface="+mn-ea"/>
                <a:cs typeface="+mn-cs"/>
              </a:rPr>
              <a:t>I noticed that engineering schools tend to score high, which may explain Union. Bates and Trinity are big on civic engagement.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 </a:t>
            </a:r>
            <a:r>
              <a:rPr lang="en-US" sz="1200" u="sng" smtClean="0">
                <a:effectLst/>
                <a:hlinkClick r:id="rId3"/>
              </a:rPr>
              <a:t>http://www.payscale.com/college-salary-report-2014/full-list-of-schools</a:t>
            </a:r>
            <a:endParaRPr lang="en-US" sz="120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0DA0E26-03FB-4F03-95F2-E13F1BECA3F1}" type="slidenum">
              <a:rPr lang="en-US" smtClean="0"/>
              <a:pPr/>
              <a:t>32</a:t>
            </a:fld>
            <a:endParaRPr lang="en-US"/>
          </a:p>
        </p:txBody>
      </p:sp>
    </p:spTree>
    <p:extLst>
      <p:ext uri="{BB962C8B-B14F-4D97-AF65-F5344CB8AC3E}">
        <p14:creationId xmlns:p14="http://schemas.microsoft.com/office/powerpoint/2010/main" val="4232878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372C28F1-2AE7-4990-9BE7-8C6E5D5314D9}" type="datetimeFigureOut">
              <a:rPr lang="en-US" smtClean="0"/>
              <a:pPr/>
              <a:t>3/24/2014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A75C5-2189-452E-8983-250F4F2AF28F}"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72C28F1-2AE7-4990-9BE7-8C6E5D5314D9}" type="datetimeFigureOut">
              <a:rPr lang="en-US" smtClean="0"/>
              <a:pPr/>
              <a:t>3/24/2014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A75C5-2189-452E-8983-250F4F2AF28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72C28F1-2AE7-4990-9BE7-8C6E5D5314D9}" type="datetimeFigureOut">
              <a:rPr lang="en-US" smtClean="0"/>
              <a:pPr/>
              <a:t>3/24/2014</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8A5A75C5-2189-452E-8983-250F4F2AF28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72C28F1-2AE7-4990-9BE7-8C6E5D5314D9}" type="datetimeFigureOut">
              <a:rPr lang="en-US" smtClean="0"/>
              <a:pPr/>
              <a:t>3/24/2014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A75C5-2189-452E-8983-250F4F2AF28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72C28F1-2AE7-4990-9BE7-8C6E5D5314D9}" type="datetimeFigureOut">
              <a:rPr lang="en-US" smtClean="0"/>
              <a:pPr/>
              <a:t>3/24/2014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5A75C5-2189-452E-8983-250F4F2AF28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72C28F1-2AE7-4990-9BE7-8C6E5D5314D9}" type="datetimeFigureOut">
              <a:rPr lang="en-US" smtClean="0"/>
              <a:pPr/>
              <a:t>3/24/2014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5A75C5-2189-452E-8983-250F4F2AF28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72C28F1-2AE7-4990-9BE7-8C6E5D5314D9}" type="datetimeFigureOut">
              <a:rPr lang="en-US" smtClean="0"/>
              <a:pPr/>
              <a:t>3/24/2014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5A75C5-2189-452E-8983-250F4F2AF28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72C28F1-2AE7-4990-9BE7-8C6E5D5314D9}" type="datetimeFigureOut">
              <a:rPr lang="en-US" smtClean="0"/>
              <a:pPr/>
              <a:t>3/24/2014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5A75C5-2189-452E-8983-250F4F2AF28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C28F1-2AE7-4990-9BE7-8C6E5D5314D9}" type="datetimeFigureOut">
              <a:rPr lang="en-US" smtClean="0"/>
              <a:pPr/>
              <a:t>3/24/2014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5A75C5-2189-452E-8983-250F4F2AF28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72C28F1-2AE7-4990-9BE7-8C6E5D5314D9}" type="datetimeFigureOut">
              <a:rPr lang="en-US" smtClean="0"/>
              <a:pPr/>
              <a:t>3/24/2014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5A75C5-2189-452E-8983-250F4F2AF28F}"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372C28F1-2AE7-4990-9BE7-8C6E5D5314D9}" type="datetimeFigureOut">
              <a:rPr lang="en-US" smtClean="0"/>
              <a:pPr/>
              <a:t>3/24/2014</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8A5A75C5-2189-452E-8983-250F4F2AF28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lstStyle>
          <a:p>
            <a:fld id="{372C28F1-2AE7-4990-9BE7-8C6E5D5314D9}" type="datetimeFigureOut">
              <a:rPr lang="en-US" smtClean="0"/>
              <a:pPr/>
              <a:t>3/24/2014</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lstStyle>
          <a:p>
            <a:fld id="{8A5A75C5-2189-452E-8983-250F4F2AF28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6.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6.xml"/><Relationship Id="rId5" Type="http://schemas.openxmlformats.org/officeDocument/2006/relationships/chart" Target="../charts/chart20.xml"/><Relationship Id="rId4" Type="http://schemas.openxmlformats.org/officeDocument/2006/relationships/chart" Target="../charts/chart19.xml"/></Relationships>
</file>

<file path=ppt/slides/_rels/slide36.xml.rels><?xml version="1.0" encoding="UTF-8" standalone="yes"?>
<Relationships xmlns="http://schemas.openxmlformats.org/package/2006/relationships"><Relationship Id="rId3" Type="http://schemas.openxmlformats.org/officeDocument/2006/relationships/chart" Target="../charts/chart22.xml"/><Relationship Id="rId7" Type="http://schemas.openxmlformats.org/officeDocument/2006/relationships/chart" Target="../charts/chart26.xml"/><Relationship Id="rId2" Type="http://schemas.openxmlformats.org/officeDocument/2006/relationships/chart" Target="../charts/chart21.xml"/><Relationship Id="rId1" Type="http://schemas.openxmlformats.org/officeDocument/2006/relationships/slideLayout" Target="../slideLayouts/slideLayout6.xml"/><Relationship Id="rId6" Type="http://schemas.openxmlformats.org/officeDocument/2006/relationships/chart" Target="../charts/chart25.xml"/><Relationship Id="rId5" Type="http://schemas.openxmlformats.org/officeDocument/2006/relationships/chart" Target="../charts/chart24.xml"/><Relationship Id="rId4" Type="http://schemas.openxmlformats.org/officeDocument/2006/relationships/chart" Target="../charts/chart23.xml"/></Relationships>
</file>

<file path=ppt/slides/_rels/slide37.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chart" Target="../charts/chart32.xml"/><Relationship Id="rId2" Type="http://schemas.openxmlformats.org/officeDocument/2006/relationships/chart" Target="../charts/chart27.xml"/><Relationship Id="rId1" Type="http://schemas.openxmlformats.org/officeDocument/2006/relationships/slideLayout" Target="../slideLayouts/slideLayout6.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3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Assessment of Civic Engagement</a:t>
            </a:r>
            <a:endParaRPr lang="en-US" dirty="0"/>
          </a:p>
        </p:txBody>
      </p:sp>
      <p:sp>
        <p:nvSpPr>
          <p:cNvPr id="3" name="Subtitle 2"/>
          <p:cNvSpPr>
            <a:spLocks noGrp="1"/>
          </p:cNvSpPr>
          <p:nvPr>
            <p:ph type="subTitle" idx="1"/>
          </p:nvPr>
        </p:nvSpPr>
        <p:spPr/>
        <p:txBody>
          <a:bodyPr/>
          <a:lstStyle/>
          <a:p>
            <a:r>
              <a:rPr lang="en-US" dirty="0" smtClean="0"/>
              <a:t>David Karp, Associate Dean of Student Affairs</a:t>
            </a:r>
          </a:p>
          <a:p>
            <a:r>
              <a:rPr lang="en-US" dirty="0" smtClean="0"/>
              <a:t>October 2013</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732930322"/>
              </p:ext>
            </p:extLst>
          </p:nvPr>
        </p:nvGraphicFramePr>
        <p:xfrm>
          <a:off x="-632927" y="2184919"/>
          <a:ext cx="4953000" cy="3810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4"/>
          <p:cNvSpPr>
            <a:spLocks noGrp="1"/>
          </p:cNvSpPr>
          <p:nvPr>
            <p:ph type="title"/>
          </p:nvPr>
        </p:nvSpPr>
        <p:spPr>
          <a:xfrm>
            <a:off x="0" y="152400"/>
            <a:ext cx="9144000" cy="1251062"/>
          </a:xfrm>
        </p:spPr>
        <p:txBody>
          <a:bodyPr>
            <a:normAutofit/>
          </a:bodyPr>
          <a:lstStyle/>
          <a:p>
            <a:r>
              <a:rPr lang="en-US" sz="3800" dirty="0" smtClean="0"/>
              <a:t>Satisfaction with Co-Curricular Experience</a:t>
            </a:r>
            <a:endParaRPr lang="en-US" sz="3800" dirty="0"/>
          </a:p>
        </p:txBody>
      </p:sp>
      <p:graphicFrame>
        <p:nvGraphicFramePr>
          <p:cNvPr id="6" name="Chart 5"/>
          <p:cNvGraphicFramePr>
            <a:graphicFrameLocks/>
          </p:cNvGraphicFramePr>
          <p:nvPr>
            <p:extLst>
              <p:ext uri="{D42A27DB-BD31-4B8C-83A1-F6EECF244321}">
                <p14:modId xmlns:p14="http://schemas.microsoft.com/office/powerpoint/2010/main" val="2590781765"/>
              </p:ext>
            </p:extLst>
          </p:nvPr>
        </p:nvGraphicFramePr>
        <p:xfrm>
          <a:off x="3833326" y="2152261"/>
          <a:ext cx="5181600" cy="3429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ext uri="{D42A27DB-BD31-4B8C-83A1-F6EECF244321}">
                <p14:modId xmlns:p14="http://schemas.microsoft.com/office/powerpoint/2010/main" val="1921104189"/>
              </p:ext>
            </p:extLst>
          </p:nvPr>
        </p:nvGraphicFramePr>
        <p:xfrm>
          <a:off x="3836437" y="3097762"/>
          <a:ext cx="5181600" cy="342900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4348066" y="5710334"/>
            <a:ext cx="4572000" cy="923330"/>
          </a:xfrm>
          <a:prstGeom prst="rect">
            <a:avLst/>
          </a:prstGeom>
          <a:noFill/>
        </p:spPr>
        <p:txBody>
          <a:bodyPr wrap="square" rtlCol="0">
            <a:spAutoFit/>
          </a:bodyPr>
          <a:lstStyle/>
          <a:p>
            <a:r>
              <a:rPr lang="en-US" dirty="0" smtClean="0"/>
              <a:t>Members of service clubs are satisfied with their co-curricular experience. (Benefaction and Environmental Action Club.)</a:t>
            </a:r>
            <a:endParaRPr lang="en-US" dirty="0"/>
          </a:p>
        </p:txBody>
      </p:sp>
    </p:spTree>
    <p:extLst>
      <p:ext uri="{BB962C8B-B14F-4D97-AF65-F5344CB8AC3E}">
        <p14:creationId xmlns:p14="http://schemas.microsoft.com/office/powerpoint/2010/main" val="40627443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972266173"/>
              </p:ext>
            </p:extLst>
          </p:nvPr>
        </p:nvGraphicFramePr>
        <p:xfrm>
          <a:off x="1" y="0"/>
          <a:ext cx="9143999" cy="6857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9104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2516054031"/>
              </p:ext>
            </p:extLst>
          </p:nvPr>
        </p:nvGraphicFramePr>
        <p:xfrm>
          <a:off x="1520890" y="2743200"/>
          <a:ext cx="6288832" cy="3865983"/>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5"/>
          <p:cNvSpPr>
            <a:spLocks noGrp="1"/>
          </p:cNvSpPr>
          <p:nvPr>
            <p:ph type="title"/>
          </p:nvPr>
        </p:nvSpPr>
        <p:spPr/>
        <p:txBody>
          <a:bodyPr/>
          <a:lstStyle/>
          <a:p>
            <a:r>
              <a:rPr lang="en-US" dirty="0" smtClean="0"/>
              <a:t>Importance of Civic Engagement</a:t>
            </a:r>
            <a:endParaRPr lang="en-US" dirty="0"/>
          </a:p>
        </p:txBody>
      </p:sp>
      <p:sp>
        <p:nvSpPr>
          <p:cNvPr id="8" name="Rectangle 7"/>
          <p:cNvSpPr/>
          <p:nvPr/>
        </p:nvSpPr>
        <p:spPr>
          <a:xfrm>
            <a:off x="886408" y="1673776"/>
            <a:ext cx="7445829" cy="923330"/>
          </a:xfrm>
          <a:prstGeom prst="rect">
            <a:avLst/>
          </a:prstGeom>
        </p:spPr>
        <p:txBody>
          <a:bodyPr wrap="square">
            <a:spAutoFit/>
          </a:bodyPr>
          <a:lstStyle/>
          <a:p>
            <a:r>
              <a:rPr lang="en-US" dirty="0">
                <a:solidFill>
                  <a:srgbClr val="000000"/>
                </a:solidFill>
                <a:latin typeface="Calibri" panose="020F0502020204030204" pitchFamily="34" charset="0"/>
              </a:rPr>
              <a:t>As a personal priority, how important to you </a:t>
            </a:r>
            <a:r>
              <a:rPr lang="en-US" dirty="0" smtClean="0">
                <a:solidFill>
                  <a:srgbClr val="000000"/>
                </a:solidFill>
                <a:latin typeface="Calibri" panose="020F0502020204030204" pitchFamily="34" charset="0"/>
              </a:rPr>
              <a:t>is civic engagement? </a:t>
            </a:r>
          </a:p>
          <a:p>
            <a:r>
              <a:rPr lang="en-US" dirty="0" smtClean="0">
                <a:solidFill>
                  <a:srgbClr val="000000"/>
                </a:solidFill>
                <a:latin typeface="Calibri" panose="020F0502020204030204" pitchFamily="34" charset="0"/>
              </a:rPr>
              <a:t>As </a:t>
            </a:r>
            <a:r>
              <a:rPr lang="en-US" dirty="0">
                <a:solidFill>
                  <a:srgbClr val="000000"/>
                </a:solidFill>
                <a:latin typeface="Calibri" panose="020F0502020204030204" pitchFamily="34" charset="0"/>
              </a:rPr>
              <a:t>a priority for Skidmore, how important? Currently, how much do you think the Skidmore administration makes </a:t>
            </a:r>
            <a:r>
              <a:rPr lang="en-US" dirty="0" smtClean="0">
                <a:solidFill>
                  <a:srgbClr val="000000"/>
                </a:solidFill>
                <a:latin typeface="Calibri" panose="020F0502020204030204" pitchFamily="34" charset="0"/>
              </a:rPr>
              <a:t>it a </a:t>
            </a:r>
            <a:r>
              <a:rPr lang="en-US" dirty="0">
                <a:solidFill>
                  <a:srgbClr val="000000"/>
                </a:solidFill>
                <a:latin typeface="Calibri" panose="020F0502020204030204" pitchFamily="34" charset="0"/>
              </a:rPr>
              <a:t>priority?</a:t>
            </a:r>
            <a:r>
              <a:rPr lang="en-US" dirty="0"/>
              <a:t> </a:t>
            </a:r>
            <a:r>
              <a:rPr lang="en-US" dirty="0" smtClean="0"/>
              <a:t> </a:t>
            </a:r>
            <a:endParaRPr lang="en-US" dirty="0"/>
          </a:p>
        </p:txBody>
      </p:sp>
    </p:spTree>
    <p:extLst>
      <p:ext uri="{BB962C8B-B14F-4D97-AF65-F5344CB8AC3E}">
        <p14:creationId xmlns:p14="http://schemas.microsoft.com/office/powerpoint/2010/main" val="38913881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1215618856"/>
              </p:ext>
            </p:extLst>
          </p:nvPr>
        </p:nvGraphicFramePr>
        <p:xfrm>
          <a:off x="522514" y="2444620"/>
          <a:ext cx="8164286" cy="3778898"/>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5"/>
          <p:cNvSpPr>
            <a:spLocks noGrp="1"/>
          </p:cNvSpPr>
          <p:nvPr>
            <p:ph type="title"/>
          </p:nvPr>
        </p:nvSpPr>
        <p:spPr/>
        <p:txBody>
          <a:bodyPr>
            <a:normAutofit fontScale="90000"/>
          </a:bodyPr>
          <a:lstStyle/>
          <a:p>
            <a:r>
              <a:rPr lang="en-US" dirty="0" smtClean="0"/>
              <a:t>Comparing Community Service Club Members and Non-members</a:t>
            </a:r>
            <a:endParaRPr lang="en-US" dirty="0"/>
          </a:p>
        </p:txBody>
      </p:sp>
    </p:spTree>
    <p:extLst>
      <p:ext uri="{BB962C8B-B14F-4D97-AF65-F5344CB8AC3E}">
        <p14:creationId xmlns:p14="http://schemas.microsoft.com/office/powerpoint/2010/main" val="31449325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smtClean="0"/>
              <a:t>Their own priorities</a:t>
            </a:r>
            <a:br>
              <a:rPr lang="en-US" smtClean="0"/>
            </a:br>
            <a:r>
              <a:rPr lang="en-US" smtClean="0"/>
              <a:t>Their view of Skidmore’s priorities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314597758"/>
              </p:ext>
            </p:extLst>
          </p:nvPr>
        </p:nvGraphicFramePr>
        <p:xfrm>
          <a:off x="1724608" y="1783451"/>
          <a:ext cx="5655906" cy="4697610"/>
        </p:xfrm>
        <a:graphic>
          <a:graphicData uri="http://schemas.openxmlformats.org/drawingml/2006/table">
            <a:tbl>
              <a:tblPr firstRow="1" bandRow="1">
                <a:tableStyleId>{93296810-A885-4BE3-A3E7-6D5BEEA58F35}</a:tableStyleId>
              </a:tblPr>
              <a:tblGrid>
                <a:gridCol w="1885302"/>
                <a:gridCol w="1885302"/>
                <a:gridCol w="1885302"/>
              </a:tblGrid>
              <a:tr h="334598">
                <a:tc>
                  <a:txBody>
                    <a:bodyPr/>
                    <a:lstStyle/>
                    <a:p>
                      <a:endParaRPr lang="en-US" sz="1400" dirty="0"/>
                    </a:p>
                  </a:txBody>
                  <a:tcPr/>
                </a:tc>
                <a:tc>
                  <a:txBody>
                    <a:bodyPr/>
                    <a:lstStyle/>
                    <a:p>
                      <a:endParaRPr lang="en-US" sz="1400" dirty="0"/>
                    </a:p>
                  </a:txBody>
                  <a:tcPr/>
                </a:tc>
                <a:tc>
                  <a:txBody>
                    <a:bodyPr/>
                    <a:lstStyle/>
                    <a:p>
                      <a:r>
                        <a:rPr lang="en-US" sz="1400" dirty="0" smtClean="0"/>
                        <a:t>Civic</a:t>
                      </a:r>
                      <a:r>
                        <a:rPr lang="en-US" sz="1400" baseline="0" dirty="0" smtClean="0"/>
                        <a:t> Engagement</a:t>
                      </a:r>
                      <a:endParaRPr lang="en-US" sz="1400" dirty="0"/>
                    </a:p>
                  </a:txBody>
                  <a:tcPr/>
                </a:tc>
              </a:tr>
              <a:tr h="311085">
                <a:tc>
                  <a:txBody>
                    <a:bodyPr/>
                    <a:lstStyle/>
                    <a:p>
                      <a:r>
                        <a:rPr lang="en-US" sz="1400" dirty="0" smtClean="0"/>
                        <a:t>Athletes</a:t>
                      </a:r>
                    </a:p>
                  </a:txBody>
                  <a:tcPr/>
                </a:tc>
                <a:tc>
                  <a:txBody>
                    <a:bodyPr/>
                    <a:lstStyle/>
                    <a:p>
                      <a:r>
                        <a:rPr lang="en-US" sz="1400" dirty="0" smtClean="0"/>
                        <a:t>Self</a:t>
                      </a:r>
                      <a:endParaRPr lang="en-US" sz="1400" dirty="0"/>
                    </a:p>
                  </a:txBody>
                  <a:tcPr/>
                </a:tc>
                <a:tc>
                  <a:txBody>
                    <a:bodyPr/>
                    <a:lstStyle/>
                    <a:p>
                      <a:endParaRPr lang="en-US" sz="1400" dirty="0"/>
                    </a:p>
                  </a:txBody>
                  <a:tcPr/>
                </a:tc>
              </a:tr>
              <a:tr h="311085">
                <a:tc>
                  <a:txBody>
                    <a:bodyPr/>
                    <a:lstStyle/>
                    <a:p>
                      <a:endParaRPr lang="en-US" sz="1400" dirty="0"/>
                    </a:p>
                  </a:txBody>
                  <a:tcPr/>
                </a:tc>
                <a:tc>
                  <a:txBody>
                    <a:bodyPr/>
                    <a:lstStyle/>
                    <a:p>
                      <a:r>
                        <a:rPr lang="en-US" sz="1400" dirty="0" smtClean="0"/>
                        <a:t>College</a:t>
                      </a:r>
                      <a:endParaRPr lang="en-US" sz="1400" dirty="0"/>
                    </a:p>
                  </a:txBody>
                  <a:tcPr/>
                </a:tc>
                <a:tc>
                  <a:txBody>
                    <a:bodyPr/>
                    <a:lstStyle/>
                    <a:p>
                      <a:endParaRPr lang="en-US" sz="1400" dirty="0"/>
                    </a:p>
                  </a:txBody>
                  <a:tcPr/>
                </a:tc>
              </a:tr>
              <a:tr h="3110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International</a:t>
                      </a:r>
                    </a:p>
                  </a:txBody>
                  <a:tcPr/>
                </a:tc>
                <a:tc>
                  <a:txBody>
                    <a:bodyPr/>
                    <a:lstStyle/>
                    <a:p>
                      <a:r>
                        <a:rPr lang="en-US" sz="1400" dirty="0" smtClean="0"/>
                        <a:t>Self</a:t>
                      </a:r>
                      <a:endParaRPr lang="en-US" sz="1400" dirty="0"/>
                    </a:p>
                  </a:txBody>
                  <a:tcPr/>
                </a:tc>
                <a:tc>
                  <a:txBody>
                    <a:bodyPr/>
                    <a:lstStyle/>
                    <a:p>
                      <a:endParaRPr lang="en-US" sz="1400" dirty="0"/>
                    </a:p>
                  </a:txBody>
                  <a:tcPr/>
                </a:tc>
              </a:tr>
              <a:tr h="311085">
                <a:tc>
                  <a:txBody>
                    <a:bodyPr/>
                    <a:lstStyle/>
                    <a:p>
                      <a:endParaRPr lang="en-US" sz="1400" dirty="0"/>
                    </a:p>
                  </a:txBody>
                  <a:tcPr/>
                </a:tc>
                <a:tc>
                  <a:txBody>
                    <a:bodyPr/>
                    <a:lstStyle/>
                    <a:p>
                      <a:r>
                        <a:rPr lang="en-US" sz="1400" dirty="0" smtClean="0"/>
                        <a:t>College</a:t>
                      </a:r>
                      <a:endParaRPr lang="en-US" sz="1400" dirty="0"/>
                    </a:p>
                  </a:txBody>
                  <a:tcPr/>
                </a:tc>
                <a:tc>
                  <a:txBody>
                    <a:bodyPr/>
                    <a:lstStyle/>
                    <a:p>
                      <a:endParaRPr lang="en-US" sz="1400" dirty="0"/>
                    </a:p>
                  </a:txBody>
                  <a:tcPr/>
                </a:tc>
              </a:tr>
              <a:tr h="3110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Students of Color</a:t>
                      </a:r>
                    </a:p>
                  </a:txBody>
                  <a:tcPr/>
                </a:tc>
                <a:tc>
                  <a:txBody>
                    <a:bodyPr/>
                    <a:lstStyle/>
                    <a:p>
                      <a:r>
                        <a:rPr lang="en-US" sz="1400" dirty="0" smtClean="0"/>
                        <a:t>Self</a:t>
                      </a:r>
                      <a:endParaRPr lang="en-US" sz="1400" dirty="0"/>
                    </a:p>
                  </a:txBody>
                  <a:tcPr/>
                </a:tc>
                <a:tc>
                  <a:txBody>
                    <a:bodyPr/>
                    <a:lstStyle/>
                    <a:p>
                      <a:endParaRPr lang="en-US" sz="1400" dirty="0"/>
                    </a:p>
                  </a:txBody>
                  <a:tcPr/>
                </a:tc>
              </a:tr>
              <a:tr h="311085">
                <a:tc>
                  <a:txBody>
                    <a:bodyPr/>
                    <a:lstStyle/>
                    <a:p>
                      <a:endParaRPr lang="en-US" sz="1400" dirty="0"/>
                    </a:p>
                  </a:txBody>
                  <a:tcPr/>
                </a:tc>
                <a:tc>
                  <a:txBody>
                    <a:bodyPr/>
                    <a:lstStyle/>
                    <a:p>
                      <a:r>
                        <a:rPr lang="en-US" sz="1400" dirty="0" smtClean="0"/>
                        <a:t>College</a:t>
                      </a:r>
                      <a:endParaRPr lang="en-US" sz="1400" dirty="0"/>
                    </a:p>
                  </a:txBody>
                  <a:tcPr/>
                </a:tc>
                <a:tc>
                  <a:txBody>
                    <a:bodyPr/>
                    <a:lstStyle/>
                    <a:p>
                      <a:endParaRPr lang="en-US" sz="1400" dirty="0"/>
                    </a:p>
                  </a:txBody>
                  <a:tcPr/>
                </a:tc>
              </a:tr>
              <a:tr h="3189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Females</a:t>
                      </a:r>
                    </a:p>
                  </a:txBody>
                  <a:tcPr/>
                </a:tc>
                <a:tc>
                  <a:txBody>
                    <a:bodyPr/>
                    <a:lstStyle/>
                    <a:p>
                      <a:r>
                        <a:rPr lang="en-US" sz="1400" dirty="0" smtClean="0"/>
                        <a:t>Self</a:t>
                      </a:r>
                      <a:endParaRPr lang="en-US" sz="1400" dirty="0"/>
                    </a:p>
                  </a:txBody>
                  <a:tcPr/>
                </a:tc>
                <a:tc>
                  <a:txBody>
                    <a:bodyPr/>
                    <a:lstStyle/>
                    <a:p>
                      <a:endParaRPr lang="en-US" sz="1400" dirty="0"/>
                    </a:p>
                  </a:txBody>
                  <a:tcPr/>
                </a:tc>
              </a:tr>
              <a:tr h="311085">
                <a:tc>
                  <a:txBody>
                    <a:bodyPr/>
                    <a:lstStyle/>
                    <a:p>
                      <a:endParaRPr lang="en-US" sz="1400" dirty="0"/>
                    </a:p>
                  </a:txBody>
                  <a:tcPr/>
                </a:tc>
                <a:tc>
                  <a:txBody>
                    <a:bodyPr/>
                    <a:lstStyle/>
                    <a:p>
                      <a:r>
                        <a:rPr lang="en-US" sz="1400" dirty="0" smtClean="0"/>
                        <a:t>College</a:t>
                      </a:r>
                      <a:endParaRPr lang="en-US" sz="1400" dirty="0"/>
                    </a:p>
                  </a:txBody>
                  <a:tcPr/>
                </a:tc>
                <a:tc>
                  <a:txBody>
                    <a:bodyPr/>
                    <a:lstStyle/>
                    <a:p>
                      <a:endParaRPr lang="en-US" sz="1400" dirty="0"/>
                    </a:p>
                  </a:txBody>
                  <a:tcPr/>
                </a:tc>
              </a:tr>
              <a:tr h="3110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First Years</a:t>
                      </a:r>
                    </a:p>
                  </a:txBody>
                  <a:tcPr/>
                </a:tc>
                <a:tc>
                  <a:txBody>
                    <a:bodyPr/>
                    <a:lstStyle/>
                    <a:p>
                      <a:r>
                        <a:rPr lang="en-US" sz="1400" dirty="0" smtClean="0"/>
                        <a:t>Self</a:t>
                      </a:r>
                      <a:endParaRPr lang="en-US" sz="1400" dirty="0"/>
                    </a:p>
                  </a:txBody>
                  <a:tcPr/>
                </a:tc>
                <a:tc>
                  <a:txBody>
                    <a:bodyPr/>
                    <a:lstStyle/>
                    <a:p>
                      <a:endParaRPr lang="en-US" sz="1400" dirty="0"/>
                    </a:p>
                  </a:txBody>
                  <a:tcPr/>
                </a:tc>
              </a:tr>
              <a:tr h="311085">
                <a:tc>
                  <a:txBody>
                    <a:bodyPr/>
                    <a:lstStyle/>
                    <a:p>
                      <a:endParaRPr lang="en-US" sz="1400" dirty="0"/>
                    </a:p>
                  </a:txBody>
                  <a:tcPr/>
                </a:tc>
                <a:tc>
                  <a:txBody>
                    <a:bodyPr/>
                    <a:lstStyle/>
                    <a:p>
                      <a:r>
                        <a:rPr lang="en-US" sz="1400" dirty="0" smtClean="0"/>
                        <a:t>College</a:t>
                      </a:r>
                      <a:endParaRPr lang="en-US" sz="1400" dirty="0"/>
                    </a:p>
                  </a:txBody>
                  <a:tcPr/>
                </a:tc>
                <a:tc>
                  <a:txBody>
                    <a:bodyPr/>
                    <a:lstStyle/>
                    <a:p>
                      <a:r>
                        <a:rPr lang="en-US" sz="1400" smtClean="0"/>
                        <a:t>More</a:t>
                      </a:r>
                      <a:endParaRPr lang="en-US" sz="1400" dirty="0"/>
                    </a:p>
                  </a:txBody>
                  <a:tcPr/>
                </a:tc>
              </a:tr>
              <a:tr h="311085">
                <a:tc>
                  <a:txBody>
                    <a:bodyPr/>
                    <a:lstStyle/>
                    <a:p>
                      <a:r>
                        <a:rPr lang="en-US" sz="1400" dirty="0" smtClean="0"/>
                        <a:t>Religious</a:t>
                      </a:r>
                      <a:endParaRPr lang="en-US" sz="1400" dirty="0"/>
                    </a:p>
                  </a:txBody>
                  <a:tcPr/>
                </a:tc>
                <a:tc>
                  <a:txBody>
                    <a:bodyPr/>
                    <a:lstStyle/>
                    <a:p>
                      <a:r>
                        <a:rPr lang="en-US" sz="1400" dirty="0" smtClean="0"/>
                        <a:t>Self</a:t>
                      </a:r>
                      <a:endParaRPr lang="en-US" sz="1400" dirty="0"/>
                    </a:p>
                  </a:txBody>
                  <a:tcPr/>
                </a:tc>
                <a:tc>
                  <a:txBody>
                    <a:bodyPr/>
                    <a:lstStyle/>
                    <a:p>
                      <a:r>
                        <a:rPr lang="en-US" sz="1400" dirty="0" smtClean="0"/>
                        <a:t>More</a:t>
                      </a:r>
                      <a:endParaRPr lang="en-US" sz="1400" dirty="0"/>
                    </a:p>
                  </a:txBody>
                  <a:tcPr/>
                </a:tc>
              </a:tr>
              <a:tr h="311085">
                <a:tc>
                  <a:txBody>
                    <a:bodyPr/>
                    <a:lstStyle/>
                    <a:p>
                      <a:endParaRPr lang="en-US" sz="1400" dirty="0"/>
                    </a:p>
                  </a:txBody>
                  <a:tcPr/>
                </a:tc>
                <a:tc>
                  <a:txBody>
                    <a:bodyPr/>
                    <a:lstStyle/>
                    <a:p>
                      <a:r>
                        <a:rPr lang="en-US" sz="1400" dirty="0" smtClean="0"/>
                        <a:t>College</a:t>
                      </a:r>
                      <a:endParaRPr lang="en-US" sz="1400" dirty="0"/>
                    </a:p>
                  </a:txBody>
                  <a:tcPr/>
                </a:tc>
                <a:tc>
                  <a:txBody>
                    <a:bodyPr/>
                    <a:lstStyle/>
                    <a:p>
                      <a:endParaRPr lang="en-US" sz="1400" dirty="0"/>
                    </a:p>
                  </a:txBody>
                  <a:tcPr/>
                </a:tc>
              </a:tr>
              <a:tr h="311085">
                <a:tc>
                  <a:txBody>
                    <a:bodyPr/>
                    <a:lstStyle/>
                    <a:p>
                      <a:r>
                        <a:rPr lang="en-US" sz="1400" dirty="0" smtClean="0"/>
                        <a:t>GLBT</a:t>
                      </a:r>
                      <a:endParaRPr lang="en-US" sz="1400" dirty="0"/>
                    </a:p>
                  </a:txBody>
                  <a:tcPr/>
                </a:tc>
                <a:tc>
                  <a:txBody>
                    <a:bodyPr/>
                    <a:lstStyle/>
                    <a:p>
                      <a:r>
                        <a:rPr lang="en-US" sz="1400" dirty="0" smtClean="0"/>
                        <a:t>Self</a:t>
                      </a:r>
                      <a:endParaRPr lang="en-US" sz="1400" dirty="0"/>
                    </a:p>
                  </a:txBody>
                  <a:tcPr/>
                </a:tc>
                <a:tc>
                  <a:txBody>
                    <a:bodyPr/>
                    <a:lstStyle/>
                    <a:p>
                      <a:endParaRPr lang="en-US" sz="1400" dirty="0"/>
                    </a:p>
                  </a:txBody>
                  <a:tcPr/>
                </a:tc>
              </a:tr>
              <a:tr h="311085">
                <a:tc>
                  <a:txBody>
                    <a:bodyPr/>
                    <a:lstStyle/>
                    <a:p>
                      <a:endParaRPr lang="en-US" sz="1400" dirty="0"/>
                    </a:p>
                  </a:txBody>
                  <a:tcPr/>
                </a:tc>
                <a:tc>
                  <a:txBody>
                    <a:bodyPr/>
                    <a:lstStyle/>
                    <a:p>
                      <a:r>
                        <a:rPr lang="en-US" sz="1400" dirty="0" smtClean="0"/>
                        <a:t>College</a:t>
                      </a:r>
                      <a:endParaRPr lang="en-US" sz="1400" dirty="0"/>
                    </a:p>
                  </a:txBody>
                  <a:tcPr/>
                </a:tc>
                <a:tc>
                  <a:txBody>
                    <a:bodyPr/>
                    <a:lstStyle/>
                    <a:p>
                      <a:endParaRPr lang="en-US" sz="1400" dirty="0"/>
                    </a:p>
                  </a:txBody>
                  <a:tcPr/>
                </a:tc>
              </a:tr>
            </a:tbl>
          </a:graphicData>
        </a:graphic>
      </p:graphicFrame>
    </p:spTree>
    <p:extLst>
      <p:ext uri="{BB962C8B-B14F-4D97-AF65-F5344CB8AC3E}">
        <p14:creationId xmlns:p14="http://schemas.microsoft.com/office/powerpoint/2010/main" val="32653259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ASCE 2010</a:t>
            </a:r>
            <a:endParaRPr lang="en-US" dirty="0"/>
          </a:p>
        </p:txBody>
      </p:sp>
      <p:sp>
        <p:nvSpPr>
          <p:cNvPr id="8" name="Content Placeholder 7"/>
          <p:cNvSpPr>
            <a:spLocks noGrp="1"/>
          </p:cNvSpPr>
          <p:nvPr>
            <p:ph idx="1"/>
          </p:nvPr>
        </p:nvSpPr>
        <p:spPr/>
        <p:txBody>
          <a:bodyPr/>
          <a:lstStyle/>
          <a:p>
            <a:r>
              <a:rPr lang="en-US" dirty="0" smtClean="0"/>
              <a:t>The Siena College Research Institute </a:t>
            </a:r>
          </a:p>
          <a:p>
            <a:r>
              <a:rPr lang="en-US" dirty="0" smtClean="0"/>
              <a:t>Survey of all students, November 2010</a:t>
            </a:r>
          </a:p>
          <a:p>
            <a:r>
              <a:rPr lang="en-US" dirty="0" smtClean="0"/>
              <a:t>21% response rate, </a:t>
            </a:r>
            <a:r>
              <a:rPr lang="en-US" dirty="0" err="1" smtClean="0"/>
              <a:t>n</a:t>
            </a:r>
            <a:r>
              <a:rPr lang="en-US" dirty="0" smtClean="0"/>
              <a:t>=560</a:t>
            </a:r>
            <a:endParaRPr lang="en-US" dirty="0"/>
          </a:p>
        </p:txBody>
      </p:sp>
      <p:pic>
        <p:nvPicPr>
          <p:cNvPr id="9" name="Picture 8"/>
          <p:cNvPicPr>
            <a:picLocks noChangeAspect="1"/>
          </p:cNvPicPr>
          <p:nvPr/>
        </p:nvPicPr>
        <p:blipFill>
          <a:blip r:embed="rId2" cstate="print"/>
          <a:stretch>
            <a:fillRect/>
          </a:stretch>
        </p:blipFill>
        <p:spPr>
          <a:xfrm>
            <a:off x="3429000" y="3962400"/>
            <a:ext cx="4722978" cy="2400300"/>
          </a:xfrm>
          <a:prstGeom prst="rect">
            <a:avLst/>
          </a:prstGeom>
        </p:spPr>
      </p:pic>
      <p:pic>
        <p:nvPicPr>
          <p:cNvPr id="10" name="Picture 9"/>
          <p:cNvPicPr>
            <a:picLocks noChangeAspect="1"/>
          </p:cNvPicPr>
          <p:nvPr/>
        </p:nvPicPr>
        <p:blipFill>
          <a:blip r:embed="rId3" cstate="print"/>
          <a:stretch>
            <a:fillRect/>
          </a:stretch>
        </p:blipFill>
        <p:spPr>
          <a:xfrm>
            <a:off x="381000" y="3886200"/>
            <a:ext cx="3282950" cy="2248497"/>
          </a:xfrm>
          <a:prstGeom prst="rect">
            <a:avLst/>
          </a:prstGeom>
        </p:spPr>
      </p:pic>
      <p:sp>
        <p:nvSpPr>
          <p:cNvPr id="11" name="Oval Callout 10"/>
          <p:cNvSpPr/>
          <p:nvPr/>
        </p:nvSpPr>
        <p:spPr>
          <a:xfrm>
            <a:off x="7086600" y="2819400"/>
            <a:ext cx="1752600" cy="1143000"/>
          </a:xfrm>
          <a:prstGeom prst="wedgeEllipseCallout">
            <a:avLst>
              <a:gd name="adj1" fmla="val -41028"/>
              <a:gd name="adj2" fmla="val 85270"/>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Note limitation of large FY sample early in year</a:t>
            </a:r>
            <a:endParaRPr lang="en-US" sz="12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ASCE 2010</a:t>
            </a:r>
            <a:endParaRPr lang="en-US" dirty="0"/>
          </a:p>
        </p:txBody>
      </p:sp>
      <p:pic>
        <p:nvPicPr>
          <p:cNvPr id="7" name="Picture 6"/>
          <p:cNvPicPr>
            <a:picLocks noChangeAspect="1"/>
          </p:cNvPicPr>
          <p:nvPr/>
        </p:nvPicPr>
        <p:blipFill>
          <a:blip r:embed="rId2" cstate="print"/>
          <a:stretch>
            <a:fillRect/>
          </a:stretch>
        </p:blipFill>
        <p:spPr>
          <a:xfrm>
            <a:off x="914400" y="1600200"/>
            <a:ext cx="7239000" cy="5051292"/>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ASCE 2010</a:t>
            </a:r>
            <a:endParaRPr lang="en-US" dirty="0"/>
          </a:p>
        </p:txBody>
      </p:sp>
      <p:sp>
        <p:nvSpPr>
          <p:cNvPr id="8" name="Content Placeholder 7"/>
          <p:cNvSpPr>
            <a:spLocks noGrp="1"/>
          </p:cNvSpPr>
          <p:nvPr>
            <p:ph idx="1"/>
          </p:nvPr>
        </p:nvSpPr>
        <p:spPr>
          <a:xfrm>
            <a:off x="457200" y="1775191"/>
            <a:ext cx="7848600" cy="2339609"/>
          </a:xfrm>
        </p:spPr>
        <p:txBody>
          <a:bodyPr>
            <a:normAutofit/>
          </a:bodyPr>
          <a:lstStyle/>
          <a:p>
            <a:r>
              <a:rPr lang="en-US" sz="2000" dirty="0" smtClean="0"/>
              <a:t>POP (Percent of Possible) Score based on three measures</a:t>
            </a:r>
          </a:p>
          <a:p>
            <a:pPr lvl="1"/>
            <a:r>
              <a:rPr lang="en-US" sz="1800" dirty="0" smtClean="0"/>
              <a:t>Number of students doing service</a:t>
            </a:r>
          </a:p>
          <a:p>
            <a:pPr lvl="1"/>
            <a:r>
              <a:rPr lang="en-US" sz="1800" dirty="0" smtClean="0"/>
              <a:t>Frequency of service</a:t>
            </a:r>
          </a:p>
          <a:p>
            <a:pPr lvl="1"/>
            <a:r>
              <a:rPr lang="en-US" sz="1800" dirty="0" smtClean="0"/>
              <a:t>Depth of service (from one-shot to substantive, long-term commitment)</a:t>
            </a:r>
            <a:endParaRPr lang="en-US" sz="1800" dirty="0"/>
          </a:p>
        </p:txBody>
      </p:sp>
      <p:pic>
        <p:nvPicPr>
          <p:cNvPr id="6" name="Picture 5"/>
          <p:cNvPicPr>
            <a:picLocks noChangeAspect="1"/>
          </p:cNvPicPr>
          <p:nvPr/>
        </p:nvPicPr>
        <p:blipFill>
          <a:blip r:embed="rId2" cstate="print"/>
          <a:stretch>
            <a:fillRect/>
          </a:stretch>
        </p:blipFill>
        <p:spPr>
          <a:xfrm>
            <a:off x="1295400" y="3235628"/>
            <a:ext cx="6553200" cy="3622372"/>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ASCE 2010</a:t>
            </a:r>
            <a:endParaRPr lang="en-US" dirty="0"/>
          </a:p>
        </p:txBody>
      </p:sp>
      <p:pic>
        <p:nvPicPr>
          <p:cNvPr id="5" name="Picture 4"/>
          <p:cNvPicPr>
            <a:picLocks noChangeAspect="1"/>
          </p:cNvPicPr>
          <p:nvPr/>
        </p:nvPicPr>
        <p:blipFill>
          <a:blip r:embed="rId2" cstate="print"/>
          <a:stretch>
            <a:fillRect/>
          </a:stretch>
        </p:blipFill>
        <p:spPr>
          <a:xfrm>
            <a:off x="1371600" y="3657600"/>
            <a:ext cx="6794500" cy="2864192"/>
          </a:xfrm>
          <a:prstGeom prst="rect">
            <a:avLst/>
          </a:prstGeom>
        </p:spPr>
      </p:pic>
      <p:pic>
        <p:nvPicPr>
          <p:cNvPr id="6" name="Picture 5"/>
          <p:cNvPicPr>
            <a:picLocks noChangeAspect="1"/>
          </p:cNvPicPr>
          <p:nvPr/>
        </p:nvPicPr>
        <p:blipFill>
          <a:blip r:embed="rId3" cstate="print"/>
          <a:stretch>
            <a:fillRect/>
          </a:stretch>
        </p:blipFill>
        <p:spPr>
          <a:xfrm>
            <a:off x="1143000" y="1752600"/>
            <a:ext cx="6743700" cy="1276064"/>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ASCE 2010</a:t>
            </a:r>
            <a:endParaRPr lang="en-US" dirty="0"/>
          </a:p>
        </p:txBody>
      </p:sp>
      <p:pic>
        <p:nvPicPr>
          <p:cNvPr id="16385" name="Picture 1"/>
          <p:cNvPicPr>
            <a:picLocks noChangeAspect="1" noChangeArrowheads="1"/>
          </p:cNvPicPr>
          <p:nvPr/>
        </p:nvPicPr>
        <p:blipFill>
          <a:blip r:embed="rId2" cstate="print"/>
          <a:srcRect/>
          <a:stretch>
            <a:fillRect/>
          </a:stretch>
        </p:blipFill>
        <p:spPr bwMode="auto">
          <a:xfrm>
            <a:off x="940936" y="1477549"/>
            <a:ext cx="7378144" cy="53804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Civic Engagement Defined</a:t>
            </a:r>
            <a:endParaRPr lang="en-US" dirty="0"/>
          </a:p>
        </p:txBody>
      </p:sp>
      <p:sp>
        <p:nvSpPr>
          <p:cNvPr id="3" name="Content Placeholder 2"/>
          <p:cNvSpPr>
            <a:spLocks noGrp="1"/>
          </p:cNvSpPr>
          <p:nvPr>
            <p:ph idx="1"/>
          </p:nvPr>
        </p:nvSpPr>
        <p:spPr>
          <a:xfrm>
            <a:off x="83975" y="1586204"/>
            <a:ext cx="8948057" cy="5150497"/>
          </a:xfrm>
        </p:spPr>
        <p:txBody>
          <a:bodyPr>
            <a:noAutofit/>
          </a:bodyPr>
          <a:lstStyle/>
          <a:p>
            <a:r>
              <a:rPr lang="en-US" sz="1400" b="1" dirty="0"/>
              <a:t>Goal III</a:t>
            </a:r>
            <a:endParaRPr lang="en-US" sz="1400" dirty="0"/>
          </a:p>
          <a:p>
            <a:pPr lvl="1"/>
            <a:r>
              <a:rPr lang="en-US" sz="1100" dirty="0"/>
              <a:t>“We will prepare every Skidmore student to make the choices required of an informed, responsible citizen at home and in the world</a:t>
            </a:r>
            <a:r>
              <a:rPr lang="en-US" sz="1100" dirty="0" smtClean="0"/>
              <a:t>.”</a:t>
            </a:r>
            <a:endParaRPr lang="en-US" sz="1400" dirty="0"/>
          </a:p>
          <a:p>
            <a:pPr lvl="1"/>
            <a:r>
              <a:rPr lang="en-US" sz="1100" b="1" dirty="0"/>
              <a:t>Informed, Responsible Citizen </a:t>
            </a:r>
            <a:endParaRPr lang="en-US" sz="1100" dirty="0"/>
          </a:p>
          <a:p>
            <a:pPr lvl="2"/>
            <a:r>
              <a:rPr lang="en-US" sz="1050" dirty="0"/>
              <a:t>Informed, responsible citizens participate in the life of the community. They have the knowledge, skills, and dispositions necessary to build community and effectively evaluate and respond to public issues and concerns. </a:t>
            </a:r>
            <a:endParaRPr lang="en-US" sz="1400" dirty="0"/>
          </a:p>
          <a:p>
            <a:r>
              <a:rPr lang="en-US" sz="1400" b="1" dirty="0"/>
              <a:t>Civic Engagement</a:t>
            </a:r>
            <a:endParaRPr lang="en-US" sz="1400" dirty="0"/>
          </a:p>
          <a:p>
            <a:pPr lvl="1"/>
            <a:r>
              <a:rPr lang="en-US" sz="1100" dirty="0"/>
              <a:t>Civic engagement is based on an understanding of political, economic and civic institutions, democratic principles and practices, and concern for public issues and scientific and cultural literacy. Civic engagement entails research, deliberation, principled advocacy, direct action, or service that enhances quality of life in the local, regional, national or global </a:t>
            </a:r>
            <a:r>
              <a:rPr lang="en-US" sz="1100" dirty="0" smtClean="0"/>
              <a:t>community.</a:t>
            </a:r>
            <a:r>
              <a:rPr lang="en-US" sz="1400" dirty="0"/>
              <a:t> </a:t>
            </a:r>
            <a:r>
              <a:rPr lang="en-US" sz="1100" dirty="0" smtClean="0"/>
              <a:t>Civic </a:t>
            </a:r>
            <a:r>
              <a:rPr lang="en-US" sz="1100" dirty="0"/>
              <a:t>engagement may include one or more of the following</a:t>
            </a:r>
            <a:r>
              <a:rPr lang="en-US" sz="1100" dirty="0" smtClean="0"/>
              <a:t>:</a:t>
            </a:r>
            <a:endParaRPr lang="en-US" sz="1400" dirty="0"/>
          </a:p>
          <a:p>
            <a:pPr lvl="1"/>
            <a:r>
              <a:rPr lang="en-US" sz="1100" b="1" dirty="0"/>
              <a:t>Civic Learning</a:t>
            </a:r>
            <a:endParaRPr lang="en-US" sz="1100" dirty="0"/>
          </a:p>
          <a:p>
            <a:pPr lvl="2"/>
            <a:r>
              <a:rPr lang="en-US" sz="1050" dirty="0"/>
              <a:t>Civic learning includes foundational knowledge in historical, political, cultural matters that shape our civic life.  It fosters a capacity to critically examine complex social, ethical, and environmental concerns from multiple perspectives</a:t>
            </a:r>
            <a:r>
              <a:rPr lang="en-US" sz="1050" dirty="0" smtClean="0"/>
              <a:t>.</a:t>
            </a:r>
            <a:endParaRPr lang="en-US" sz="1100" dirty="0"/>
          </a:p>
          <a:p>
            <a:pPr lvl="1"/>
            <a:r>
              <a:rPr lang="en-US" sz="1100" b="1" dirty="0"/>
              <a:t>Civic Skills</a:t>
            </a:r>
            <a:endParaRPr lang="en-US" sz="1100" dirty="0"/>
          </a:p>
          <a:p>
            <a:pPr lvl="2"/>
            <a:r>
              <a:rPr lang="en-US" sz="1050" dirty="0"/>
              <a:t>Civic skills include the ability to work cooperatively to solve complex social and environmental issues by forming and expressing opinions, interacting civilly with diverse others to achieve goals, participating in collective decision-making processes, organizing people for action, and implementing policy decisions</a:t>
            </a:r>
            <a:r>
              <a:rPr lang="en-US" sz="1050" dirty="0" smtClean="0"/>
              <a:t>.</a:t>
            </a:r>
            <a:endParaRPr lang="en-US" sz="1100" dirty="0"/>
          </a:p>
          <a:p>
            <a:pPr lvl="1"/>
            <a:r>
              <a:rPr lang="en-US" sz="1100" b="1" dirty="0"/>
              <a:t>Community Service </a:t>
            </a:r>
          </a:p>
          <a:p>
            <a:pPr lvl="2"/>
            <a:r>
              <a:rPr lang="en-US" sz="1050" dirty="0"/>
              <a:t>Community service includes voluntary actions that seek to provide resources or services for the promotion of a community or environmental good</a:t>
            </a:r>
            <a:r>
              <a:rPr lang="en-US" sz="1050" dirty="0" smtClean="0"/>
              <a:t>.</a:t>
            </a:r>
            <a:endParaRPr lang="en-US" sz="1100" dirty="0"/>
          </a:p>
          <a:p>
            <a:pPr lvl="1"/>
            <a:r>
              <a:rPr lang="en-US" sz="1100" b="1" dirty="0"/>
              <a:t>Community Research</a:t>
            </a:r>
          </a:p>
          <a:p>
            <a:pPr lvl="2"/>
            <a:r>
              <a:rPr lang="en-US" sz="1050" dirty="0"/>
              <a:t>Community research is scholarship involving collaboration of faculty and/or students with community partners that is directed toward investigating, assessing, and addressing behavioral, social, educational, cultural, and environmental problems. </a:t>
            </a:r>
            <a:endParaRPr lang="en-US" sz="1100" b="1" dirty="0"/>
          </a:p>
          <a:p>
            <a:pPr lvl="1"/>
            <a:r>
              <a:rPr lang="en-US" sz="1100" b="1" dirty="0"/>
              <a:t>Service Learning</a:t>
            </a:r>
            <a:endParaRPr lang="en-US" sz="1100" dirty="0"/>
          </a:p>
          <a:p>
            <a:pPr lvl="2"/>
            <a:r>
              <a:rPr lang="en-US" sz="1050" dirty="0"/>
              <a:t>Service learning is a credit-bearing educational experience that integrates meaningful community service with guided reflection to improve student learning of course content, student sense of social, artistic and environmental responsibility, and responds to an identified community need. </a:t>
            </a:r>
          </a:p>
        </p:txBody>
      </p:sp>
    </p:spTree>
    <p:extLst>
      <p:ext uri="{BB962C8B-B14F-4D97-AF65-F5344CB8AC3E}">
        <p14:creationId xmlns:p14="http://schemas.microsoft.com/office/powerpoint/2010/main" val="3748670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ASCE 2010</a:t>
            </a:r>
            <a:endParaRPr lang="en-US" dirty="0"/>
          </a:p>
        </p:txBody>
      </p:sp>
      <p:pic>
        <p:nvPicPr>
          <p:cNvPr id="4" name="Picture 3"/>
          <p:cNvPicPr>
            <a:picLocks noChangeAspect="1"/>
          </p:cNvPicPr>
          <p:nvPr/>
        </p:nvPicPr>
        <p:blipFill>
          <a:blip r:embed="rId2" cstate="print"/>
          <a:stretch>
            <a:fillRect/>
          </a:stretch>
        </p:blipFill>
        <p:spPr>
          <a:xfrm>
            <a:off x="120351" y="1905000"/>
            <a:ext cx="8853545" cy="36576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ASCE 2010</a:t>
            </a:r>
            <a:endParaRPr lang="en-US" dirty="0"/>
          </a:p>
        </p:txBody>
      </p:sp>
      <p:pic>
        <p:nvPicPr>
          <p:cNvPr id="6" name="Picture 5"/>
          <p:cNvPicPr>
            <a:picLocks noChangeAspect="1"/>
          </p:cNvPicPr>
          <p:nvPr/>
        </p:nvPicPr>
        <p:blipFill>
          <a:blip r:embed="rId2" cstate="print"/>
          <a:stretch>
            <a:fillRect/>
          </a:stretch>
        </p:blipFill>
        <p:spPr>
          <a:xfrm>
            <a:off x="152400" y="1600200"/>
            <a:ext cx="8785326" cy="52578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ASCE 2010</a:t>
            </a:r>
            <a:endParaRPr lang="en-US" dirty="0"/>
          </a:p>
        </p:txBody>
      </p:sp>
      <p:pic>
        <p:nvPicPr>
          <p:cNvPr id="3" name="Picture 2"/>
          <p:cNvPicPr>
            <a:picLocks noChangeAspect="1"/>
          </p:cNvPicPr>
          <p:nvPr/>
        </p:nvPicPr>
        <p:blipFill>
          <a:blip r:embed="rId2" cstate="print"/>
          <a:stretch>
            <a:fillRect/>
          </a:stretch>
        </p:blipFill>
        <p:spPr>
          <a:xfrm>
            <a:off x="152400" y="1524000"/>
            <a:ext cx="8750918" cy="53340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ASCE 2010</a:t>
            </a:r>
            <a:endParaRPr lang="en-US" dirty="0"/>
          </a:p>
        </p:txBody>
      </p:sp>
      <p:pic>
        <p:nvPicPr>
          <p:cNvPr id="3" name="Picture 2"/>
          <p:cNvPicPr>
            <a:picLocks noChangeAspect="1"/>
          </p:cNvPicPr>
          <p:nvPr/>
        </p:nvPicPr>
        <p:blipFill>
          <a:blip r:embed="rId2" cstate="print"/>
          <a:stretch>
            <a:fillRect/>
          </a:stretch>
        </p:blipFill>
        <p:spPr>
          <a:xfrm>
            <a:off x="-2" y="1524000"/>
            <a:ext cx="5074507" cy="3352800"/>
          </a:xfrm>
          <a:prstGeom prst="rect">
            <a:avLst/>
          </a:prstGeom>
        </p:spPr>
      </p:pic>
      <p:pic>
        <p:nvPicPr>
          <p:cNvPr id="4" name="Picture 3"/>
          <p:cNvPicPr>
            <a:picLocks noChangeAspect="1"/>
          </p:cNvPicPr>
          <p:nvPr/>
        </p:nvPicPr>
        <p:blipFill>
          <a:blip r:embed="rId3" cstate="print"/>
          <a:stretch>
            <a:fillRect/>
          </a:stretch>
        </p:blipFill>
        <p:spPr>
          <a:xfrm>
            <a:off x="3962400" y="3339380"/>
            <a:ext cx="4850812" cy="3518619"/>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NSSE 2010</a:t>
            </a:r>
            <a:endParaRPr lang="en-US" b="1" dirty="0"/>
          </a:p>
        </p:txBody>
      </p:sp>
      <p:sp>
        <p:nvSpPr>
          <p:cNvPr id="3" name="Content Placeholder 2"/>
          <p:cNvSpPr>
            <a:spLocks noGrp="1"/>
          </p:cNvSpPr>
          <p:nvPr>
            <p:ph idx="1"/>
          </p:nvPr>
        </p:nvSpPr>
        <p:spPr/>
        <p:txBody>
          <a:bodyPr>
            <a:normAutofit/>
          </a:bodyPr>
          <a:lstStyle/>
          <a:p>
            <a:r>
              <a:rPr lang="en-US" dirty="0" smtClean="0"/>
              <a:t>National Survey of Student Engagement</a:t>
            </a:r>
          </a:p>
          <a:p>
            <a:r>
              <a:rPr lang="en-US" dirty="0" smtClean="0"/>
              <a:t>Survey in Spring 2010 </a:t>
            </a:r>
          </a:p>
          <a:p>
            <a:pPr lvl="1"/>
            <a:r>
              <a:rPr lang="en-US" dirty="0" smtClean="0"/>
              <a:t>First years (n=110)</a:t>
            </a:r>
          </a:p>
          <a:p>
            <a:pPr lvl="1"/>
            <a:r>
              <a:rPr lang="en-US" dirty="0" smtClean="0"/>
              <a:t>Seniors (n=112)</a:t>
            </a:r>
          </a:p>
          <a:p>
            <a:r>
              <a:rPr lang="en-US" smtClean="0"/>
              <a:t>Random </a:t>
            </a:r>
            <a:r>
              <a:rPr lang="en-US" dirty="0" smtClean="0"/>
              <a:t>sample, 50% response rate</a:t>
            </a:r>
          </a:p>
          <a:p>
            <a:r>
              <a:rPr lang="en-US" dirty="0" smtClean="0"/>
              <a:t>Prior surveys in 2004 and 2007</a:t>
            </a:r>
          </a:p>
          <a:p>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NSSE 2010</a:t>
            </a:r>
            <a:endParaRPr lang="en-US" dirty="0"/>
          </a:p>
        </p:txBody>
      </p:sp>
      <p:graphicFrame>
        <p:nvGraphicFramePr>
          <p:cNvPr id="4" name="Chart 3"/>
          <p:cNvGraphicFramePr/>
          <p:nvPr/>
        </p:nvGraphicFramePr>
        <p:xfrm>
          <a:off x="533400" y="1600200"/>
          <a:ext cx="8077200" cy="50291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NSSE 2010</a:t>
            </a:r>
            <a:endParaRPr lang="en-US" dirty="0"/>
          </a:p>
        </p:txBody>
      </p:sp>
      <p:graphicFrame>
        <p:nvGraphicFramePr>
          <p:cNvPr id="3" name="Chart 2"/>
          <p:cNvGraphicFramePr/>
          <p:nvPr/>
        </p:nvGraphicFramePr>
        <p:xfrm>
          <a:off x="381000" y="1600200"/>
          <a:ext cx="8305800" cy="51053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NSSE 2010</a:t>
            </a:r>
            <a:endParaRPr lang="en-US" dirty="0"/>
          </a:p>
        </p:txBody>
      </p:sp>
      <p:graphicFrame>
        <p:nvGraphicFramePr>
          <p:cNvPr id="3" name="Chart 2"/>
          <p:cNvGraphicFramePr/>
          <p:nvPr/>
        </p:nvGraphicFramePr>
        <p:xfrm>
          <a:off x="381000" y="1524000"/>
          <a:ext cx="8381999" cy="51815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NSSE 2010</a:t>
            </a:r>
            <a:endParaRPr lang="en-US" dirty="0"/>
          </a:p>
        </p:txBody>
      </p:sp>
      <p:graphicFrame>
        <p:nvGraphicFramePr>
          <p:cNvPr id="4" name="Chart 3"/>
          <p:cNvGraphicFramePr/>
          <p:nvPr/>
        </p:nvGraphicFramePr>
        <p:xfrm>
          <a:off x="304800" y="1524000"/>
          <a:ext cx="8534400" cy="51815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NSSE 2010</a:t>
            </a:r>
            <a:endParaRPr lang="en-US" dirty="0"/>
          </a:p>
        </p:txBody>
      </p:sp>
      <p:graphicFrame>
        <p:nvGraphicFramePr>
          <p:cNvPr id="3" name="Chart 2"/>
          <p:cNvGraphicFramePr/>
          <p:nvPr/>
        </p:nvGraphicFramePr>
        <p:xfrm>
          <a:off x="381000" y="1676400"/>
          <a:ext cx="8458200" cy="50291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Sources</a:t>
            </a:r>
            <a:endParaRPr lang="en-US" dirty="0"/>
          </a:p>
        </p:txBody>
      </p:sp>
      <p:sp>
        <p:nvSpPr>
          <p:cNvPr id="3" name="Content Placeholder 2"/>
          <p:cNvSpPr>
            <a:spLocks noGrp="1"/>
          </p:cNvSpPr>
          <p:nvPr>
            <p:ph idx="1"/>
          </p:nvPr>
        </p:nvSpPr>
        <p:spPr/>
        <p:txBody>
          <a:bodyPr>
            <a:normAutofit fontScale="92500" lnSpcReduction="20000"/>
          </a:bodyPr>
          <a:lstStyle/>
          <a:p>
            <a:r>
              <a:rPr lang="en-US" dirty="0"/>
              <a:t>Campus Life Student Survey </a:t>
            </a:r>
          </a:p>
          <a:p>
            <a:pPr lvl="1"/>
            <a:r>
              <a:rPr lang="en-US" dirty="0"/>
              <a:t>2013</a:t>
            </a:r>
          </a:p>
          <a:p>
            <a:r>
              <a:rPr lang="en-US" dirty="0"/>
              <a:t>ASCE (Assessment of Service and Civic Engagement)</a:t>
            </a:r>
          </a:p>
          <a:p>
            <a:pPr lvl="1"/>
            <a:r>
              <a:rPr lang="en-US" dirty="0"/>
              <a:t>2010</a:t>
            </a:r>
          </a:p>
          <a:p>
            <a:r>
              <a:rPr lang="en-US" dirty="0" smtClean="0"/>
              <a:t>NSSE (National Survey of Student Engagement)</a:t>
            </a:r>
          </a:p>
          <a:p>
            <a:pPr lvl="1"/>
            <a:r>
              <a:rPr lang="en-US" dirty="0" smtClean="0"/>
              <a:t>2003, 2007, 2010</a:t>
            </a:r>
          </a:p>
          <a:p>
            <a:r>
              <a:rPr lang="en-US" dirty="0" smtClean="0"/>
              <a:t>FYE student evaluations</a:t>
            </a:r>
          </a:p>
          <a:p>
            <a:pPr lvl="1"/>
            <a:r>
              <a:rPr lang="en-US" dirty="0" smtClean="0"/>
              <a:t>2008, 2010</a:t>
            </a:r>
          </a:p>
          <a:p>
            <a:r>
              <a:rPr lang="en-US" dirty="0" smtClean="0"/>
              <a:t>Service-Learning Faculty Surveys</a:t>
            </a:r>
          </a:p>
          <a:p>
            <a:pPr lvl="1"/>
            <a:r>
              <a:rPr lang="en-US" dirty="0" smtClean="0"/>
              <a:t>2006-2013</a:t>
            </a:r>
          </a:p>
          <a:p>
            <a:endParaRPr 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NSSE 2010</a:t>
            </a:r>
            <a:endParaRPr lang="en-US" dirty="0"/>
          </a:p>
        </p:txBody>
      </p:sp>
      <p:graphicFrame>
        <p:nvGraphicFramePr>
          <p:cNvPr id="3" name="Chart 2"/>
          <p:cNvGraphicFramePr/>
          <p:nvPr/>
        </p:nvGraphicFramePr>
        <p:xfrm>
          <a:off x="457200" y="1524001"/>
          <a:ext cx="8305799" cy="5181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NSSE 2013</a:t>
            </a:r>
            <a:endParaRPr lang="en-US" dirty="0"/>
          </a:p>
        </p:txBody>
      </p:sp>
      <p:graphicFrame>
        <p:nvGraphicFramePr>
          <p:cNvPr id="6" name="Chart 5"/>
          <p:cNvGraphicFramePr/>
          <p:nvPr>
            <p:extLst>
              <p:ext uri="{D42A27DB-BD31-4B8C-83A1-F6EECF244321}">
                <p14:modId xmlns:p14="http://schemas.microsoft.com/office/powerpoint/2010/main" val="1329265472"/>
              </p:ext>
            </p:extLst>
          </p:nvPr>
        </p:nvGraphicFramePr>
        <p:xfrm>
          <a:off x="1524000" y="1397000"/>
          <a:ext cx="6096000" cy="406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41624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Payscale</a:t>
            </a:r>
            <a:r>
              <a:rPr lang="en-US" dirty="0" smtClean="0"/>
              <a:t> Survey of Alumni</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427295582"/>
              </p:ext>
            </p:extLst>
          </p:nvPr>
        </p:nvGraphicFramePr>
        <p:xfrm>
          <a:off x="5302250" y="2018982"/>
          <a:ext cx="3384550" cy="1719898"/>
        </p:xfrm>
        <a:graphic>
          <a:graphicData uri="http://schemas.openxmlformats.org/drawingml/2006/table">
            <a:tbl>
              <a:tblPr firstRow="1" firstCol="1" bandRow="1">
                <a:tableStyleId>{F5AB1C69-6EDB-4FF4-983F-18BD219EF322}</a:tableStyleId>
              </a:tblPr>
              <a:tblGrid>
                <a:gridCol w="3384550"/>
              </a:tblGrid>
              <a:tr h="1719898">
                <a:tc>
                  <a:txBody>
                    <a:bodyPr/>
                    <a:lstStyle/>
                    <a:p>
                      <a:pPr marL="0" marR="0" algn="l">
                        <a:spcBef>
                          <a:spcPts val="0"/>
                        </a:spcBef>
                        <a:spcAft>
                          <a:spcPts val="0"/>
                        </a:spcAft>
                      </a:pPr>
                      <a:r>
                        <a:rPr lang="en-US" sz="1800" dirty="0">
                          <a:effectLst/>
                        </a:rPr>
                        <a:t>This is the percentage of people who answer “Very much so” and “Yes” to the </a:t>
                      </a:r>
                      <a:r>
                        <a:rPr lang="en-US" sz="1800" dirty="0" smtClean="0">
                          <a:effectLst/>
                        </a:rPr>
                        <a:t>question:</a:t>
                      </a:r>
                    </a:p>
                    <a:p>
                      <a:pPr marL="0" marR="0">
                        <a:spcBef>
                          <a:spcPts val="0"/>
                        </a:spcBef>
                        <a:spcAft>
                          <a:spcPts val="0"/>
                        </a:spcAft>
                      </a:pPr>
                      <a:r>
                        <a:rPr lang="en-US" sz="1800" dirty="0" smtClean="0">
                          <a:effectLst/>
                        </a:rPr>
                        <a:t> </a:t>
                      </a:r>
                      <a:r>
                        <a:rPr lang="en-US" sz="1800" dirty="0">
                          <a:effectLst/>
                        </a:rPr>
                        <a:t>“Does your work make the world a better place?”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469372642"/>
              </p:ext>
            </p:extLst>
          </p:nvPr>
        </p:nvGraphicFramePr>
        <p:xfrm>
          <a:off x="660400" y="1777999"/>
          <a:ext cx="4210050" cy="4479417"/>
        </p:xfrm>
        <a:graphic>
          <a:graphicData uri="http://schemas.openxmlformats.org/drawingml/2006/table">
            <a:tbl>
              <a:tblPr firstRow="1" firstCol="1" bandRow="1">
                <a:tableStyleId>{00A15C55-8517-42AA-B614-E9B94910E393}</a:tableStyleId>
              </a:tblPr>
              <a:tblGrid>
                <a:gridCol w="2508846"/>
                <a:gridCol w="1701204"/>
              </a:tblGrid>
              <a:tr h="609336">
                <a:tc>
                  <a:txBody>
                    <a:bodyPr/>
                    <a:lstStyle/>
                    <a:p>
                      <a:pPr marL="0" marR="0">
                        <a:spcBef>
                          <a:spcPts val="0"/>
                        </a:spcBef>
                        <a:spcAft>
                          <a:spcPts val="0"/>
                        </a:spcAft>
                      </a:pPr>
                      <a:r>
                        <a:rPr lang="en-US" sz="1100" dirty="0">
                          <a:effectLst/>
                        </a:rPr>
                        <a:t>Peer List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100">
                          <a:effectLst/>
                        </a:rPr>
                        <a:t>Percent Alumni with High Job Meaning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Union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61%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Bates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59%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Trinity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54%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Wheaton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Vassar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47%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14065">
                <a:tc>
                  <a:txBody>
                    <a:bodyPr/>
                    <a:lstStyle/>
                    <a:p>
                      <a:pPr marL="0" marR="0">
                        <a:spcBef>
                          <a:spcPts val="0"/>
                        </a:spcBef>
                        <a:spcAft>
                          <a:spcPts val="0"/>
                        </a:spcAft>
                      </a:pPr>
                      <a:r>
                        <a:rPr lang="en-US" sz="1100">
                          <a:effectLst/>
                        </a:rPr>
                        <a:t>Franklin and Marshall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47%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Dickinson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46%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Sarah Lawrence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46%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Kenyon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43%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Colgate University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42%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Oberlin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42%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St. Lawrence University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41%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Connecticut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39%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Skidmore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35%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Gettysburg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Hamilton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n/a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pPr marL="0" marR="0">
                        <a:spcBef>
                          <a:spcPts val="0"/>
                        </a:spcBef>
                        <a:spcAft>
                          <a:spcPts val="0"/>
                        </a:spcAft>
                      </a:pPr>
                      <a:r>
                        <a:rPr lang="en-US" sz="1100">
                          <a:effectLst/>
                        </a:rPr>
                        <a:t>Bard College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00">
                          <a:effectLst/>
                        </a:rPr>
                        <a:t>n/a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03112">
                <a:tc>
                  <a:txBody>
                    <a:bodyPr/>
                    <a:lstStyle/>
                    <a:p>
                      <a:endParaRPr lang="en-US" sz="1000">
                        <a:effectLst/>
                        <a:latin typeface="Times New Roman" panose="02020603050405020304" pitchFamily="18" charset="0"/>
                      </a:endParaRPr>
                    </a:p>
                  </a:txBody>
                  <a:tcPr marL="68580" marR="68580" marT="0" marB="0" anchor="b"/>
                </a:tc>
                <a:tc>
                  <a:txBody>
                    <a:bodyPr/>
                    <a:lstStyle/>
                    <a:p>
                      <a:endParaRPr lang="en-US" sz="1000" dirty="0">
                        <a:effectLst/>
                        <a:latin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39371896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Service Learning in the FYE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Fall 2008</a:t>
            </a:r>
          </a:p>
          <a:p>
            <a:pPr lvl="1"/>
            <a:r>
              <a:rPr lang="en-US" dirty="0" smtClean="0"/>
              <a:t>Survey of First Year Students (N=169)</a:t>
            </a:r>
          </a:p>
          <a:p>
            <a:pPr lvl="1"/>
            <a:r>
              <a:rPr lang="en-US" dirty="0" smtClean="0"/>
              <a:t>9 SL seminars</a:t>
            </a:r>
          </a:p>
          <a:p>
            <a:pPr lvl="1"/>
            <a:r>
              <a:rPr lang="en-US" dirty="0" smtClean="0"/>
              <a:t>11 Non-SL seminars</a:t>
            </a:r>
          </a:p>
          <a:p>
            <a:r>
              <a:rPr lang="en-US" dirty="0" smtClean="0"/>
              <a:t>Fall 2010</a:t>
            </a:r>
          </a:p>
          <a:p>
            <a:pPr lvl="1"/>
            <a:r>
              <a:rPr lang="en-US" dirty="0" smtClean="0"/>
              <a:t>Survey of First Year Students (N=676)</a:t>
            </a:r>
          </a:p>
          <a:p>
            <a:pPr lvl="1"/>
            <a:r>
              <a:rPr lang="en-US" dirty="0" smtClean="0"/>
              <a:t>8 SL seminars</a:t>
            </a:r>
          </a:p>
          <a:p>
            <a:pPr lvl="1"/>
            <a:r>
              <a:rPr lang="en-US" dirty="0" smtClean="0"/>
              <a:t>38 Non-SL seminars</a:t>
            </a:r>
          </a:p>
          <a:p>
            <a:r>
              <a:rPr lang="en-US" dirty="0" smtClean="0"/>
              <a:t>Important differences</a:t>
            </a:r>
          </a:p>
          <a:p>
            <a:pPr lvl="1"/>
            <a:r>
              <a:rPr lang="en-US" dirty="0" smtClean="0"/>
              <a:t>Rotation of faculty (testing SL, not quality of faculty)</a:t>
            </a:r>
          </a:p>
          <a:p>
            <a:pPr lvl="1"/>
            <a:r>
              <a:rPr lang="en-US" dirty="0" smtClean="0"/>
              <a:t>Faculty-defined vs. student-defined service</a:t>
            </a:r>
          </a:p>
          <a:p>
            <a:pPr lvl="2"/>
            <a:r>
              <a:rPr lang="en-US" dirty="0" smtClean="0"/>
              <a:t>More students said they were in an SL seminar than possible</a:t>
            </a:r>
          </a:p>
          <a:p>
            <a:pPr lvl="1"/>
            <a:r>
              <a:rPr lang="en-US" dirty="0" smtClean="0"/>
              <a:t>Much larger 2010 sample</a:t>
            </a:r>
          </a:p>
          <a:p>
            <a:r>
              <a:rPr lang="en-US" dirty="0" smtClean="0"/>
              <a:t>Statistics</a:t>
            </a:r>
          </a:p>
          <a:p>
            <a:pPr lvl="1"/>
            <a:r>
              <a:rPr lang="en-US" dirty="0" smtClean="0"/>
              <a:t>All findings statistically significant for both 2008 and 2010 (</a:t>
            </a:r>
            <a:r>
              <a:rPr lang="en-US" dirty="0" err="1" smtClean="0"/>
              <a:t>p</a:t>
            </a:r>
            <a:r>
              <a:rPr lang="en-US" dirty="0" smtClean="0"/>
              <a:t>&lt;.05)</a:t>
            </a:r>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FYE Service Learning</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Human Dilemmas </a:t>
            </a:r>
          </a:p>
          <a:p>
            <a:pPr lvl="1"/>
            <a:r>
              <a:rPr lang="en-US" dirty="0" smtClean="0"/>
              <a:t>College readiness and access</a:t>
            </a:r>
          </a:p>
          <a:p>
            <a:pPr lvl="1"/>
            <a:r>
              <a:rPr lang="en-US" dirty="0" smtClean="0"/>
              <a:t>Partnership with Bronx high school</a:t>
            </a:r>
          </a:p>
          <a:p>
            <a:r>
              <a:rPr lang="en-US" dirty="0" smtClean="0"/>
              <a:t>Music Between Us </a:t>
            </a:r>
          </a:p>
          <a:p>
            <a:pPr lvl="1"/>
            <a:r>
              <a:rPr lang="en-US" dirty="0" smtClean="0"/>
              <a:t>Fundraiser for Skidmore Cares</a:t>
            </a:r>
          </a:p>
          <a:p>
            <a:r>
              <a:rPr lang="en-US" dirty="0" smtClean="0"/>
              <a:t>Dangerous Earth</a:t>
            </a:r>
          </a:p>
          <a:p>
            <a:pPr lvl="1"/>
            <a:r>
              <a:rPr lang="en-US" dirty="0" smtClean="0"/>
              <a:t>Educational campaign about disaster preparedness</a:t>
            </a:r>
          </a:p>
          <a:p>
            <a:r>
              <a:rPr lang="en-US" dirty="0" smtClean="0"/>
              <a:t>Race in the Obama Era</a:t>
            </a:r>
          </a:p>
          <a:p>
            <a:pPr lvl="1"/>
            <a:r>
              <a:rPr lang="en-US" dirty="0" smtClean="0"/>
              <a:t>IGR dialogues, campus climate</a:t>
            </a:r>
          </a:p>
          <a:p>
            <a:r>
              <a:rPr lang="en-US" dirty="0" smtClean="0"/>
              <a:t>American Liberty</a:t>
            </a:r>
          </a:p>
          <a:p>
            <a:pPr lvl="1"/>
            <a:r>
              <a:rPr lang="en-US" dirty="0" smtClean="0"/>
              <a:t>Death penalty clemency project</a:t>
            </a:r>
          </a:p>
          <a:p>
            <a:r>
              <a:rPr lang="en-US" dirty="0" smtClean="0"/>
              <a:t>The Making of the Hudson</a:t>
            </a:r>
          </a:p>
          <a:p>
            <a:pPr lvl="1"/>
            <a:r>
              <a:rPr lang="en-US" dirty="0" smtClean="0"/>
              <a:t>Sustainability projects with community partners</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Service Learning in the FYE</a:t>
            </a:r>
            <a:br>
              <a:rPr lang="en-US" sz="3200" dirty="0" smtClean="0"/>
            </a:br>
            <a:r>
              <a:rPr lang="en-US" sz="3200" dirty="0" smtClean="0"/>
              <a:t>Student Evaluations: Academic Engagement</a:t>
            </a:r>
            <a:endParaRPr lang="en-US" sz="3200" dirty="0"/>
          </a:p>
        </p:txBody>
      </p:sp>
      <p:graphicFrame>
        <p:nvGraphicFramePr>
          <p:cNvPr id="3" name="Chart 2"/>
          <p:cNvGraphicFramePr/>
          <p:nvPr/>
        </p:nvGraphicFramePr>
        <p:xfrm>
          <a:off x="0" y="1524000"/>
          <a:ext cx="4572000" cy="2590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0" y="4114800"/>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4572000" y="1524000"/>
          <a:ext cx="4572000" cy="2590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p:nvPr/>
        </p:nvGraphicFramePr>
        <p:xfrm>
          <a:off x="4572001" y="4114800"/>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Service Learning in the FYE</a:t>
            </a:r>
            <a:br>
              <a:rPr lang="en-US" sz="3200" dirty="0" smtClean="0"/>
            </a:br>
            <a:r>
              <a:rPr lang="en-US" sz="3200" dirty="0" smtClean="0"/>
              <a:t>Student Evaluations: Academic Engagement</a:t>
            </a:r>
            <a:endParaRPr lang="en-US" sz="3200" dirty="0"/>
          </a:p>
        </p:txBody>
      </p:sp>
      <p:graphicFrame>
        <p:nvGraphicFramePr>
          <p:cNvPr id="5" name="Chart 4"/>
          <p:cNvGraphicFramePr/>
          <p:nvPr/>
        </p:nvGraphicFramePr>
        <p:xfrm>
          <a:off x="4572000" y="1524000"/>
          <a:ext cx="4572000" cy="2590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572001" y="4114800"/>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0" y="1463040"/>
          <a:ext cx="4584700" cy="265176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nvGraphicFramePr>
        <p:xfrm>
          <a:off x="4572000" y="1493520"/>
          <a:ext cx="4572000" cy="262128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p:cNvGraphicFramePr/>
          <p:nvPr/>
        </p:nvGraphicFramePr>
        <p:xfrm>
          <a:off x="0" y="4145280"/>
          <a:ext cx="4584700" cy="271272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 name="Chart 9"/>
          <p:cNvGraphicFramePr/>
          <p:nvPr/>
        </p:nvGraphicFramePr>
        <p:xfrm>
          <a:off x="4572000" y="4114800"/>
          <a:ext cx="4500880" cy="2712720"/>
        </p:xfrm>
        <a:graphic>
          <a:graphicData uri="http://schemas.openxmlformats.org/drawingml/2006/chart">
            <c:chart xmlns:c="http://schemas.openxmlformats.org/drawingml/2006/chart" xmlns:r="http://schemas.openxmlformats.org/officeDocument/2006/relationships" r:id="rId7"/>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Service Learning in the FYE</a:t>
            </a:r>
            <a:br>
              <a:rPr lang="en-US" sz="3200" dirty="0" smtClean="0"/>
            </a:br>
            <a:r>
              <a:rPr lang="en-US" sz="3200" dirty="0" smtClean="0"/>
              <a:t>Student Evaluations: Civic Engagement</a:t>
            </a:r>
            <a:endParaRPr lang="en-US" sz="3200" dirty="0"/>
          </a:p>
        </p:txBody>
      </p:sp>
      <p:graphicFrame>
        <p:nvGraphicFramePr>
          <p:cNvPr id="5" name="Chart 4"/>
          <p:cNvGraphicFramePr/>
          <p:nvPr/>
        </p:nvGraphicFramePr>
        <p:xfrm>
          <a:off x="4572000" y="1524000"/>
          <a:ext cx="4572000" cy="2590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572001" y="4114800"/>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nvGraphicFramePr>
        <p:xfrm>
          <a:off x="0" y="1503680"/>
          <a:ext cx="4572000" cy="26111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p:nvPr/>
        </p:nvGraphicFramePr>
        <p:xfrm>
          <a:off x="4572000" y="1483360"/>
          <a:ext cx="4572000" cy="263144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hart 12"/>
          <p:cNvGraphicFramePr/>
          <p:nvPr/>
        </p:nvGraphicFramePr>
        <p:xfrm>
          <a:off x="0" y="4114800"/>
          <a:ext cx="4572000"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Chart 13"/>
          <p:cNvGraphicFramePr/>
          <p:nvPr/>
        </p:nvGraphicFramePr>
        <p:xfrm>
          <a:off x="4572000" y="4114800"/>
          <a:ext cx="4572000" cy="2743200"/>
        </p:xfrm>
        <a:graphic>
          <a:graphicData uri="http://schemas.openxmlformats.org/drawingml/2006/chart">
            <c:chart xmlns:c="http://schemas.openxmlformats.org/drawingml/2006/chart" xmlns:r="http://schemas.openxmlformats.org/officeDocument/2006/relationships" r:id="rId7"/>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Investment and Change</a:t>
            </a:r>
            <a:endParaRPr lang="en-US" dirty="0"/>
          </a:p>
        </p:txBody>
      </p:sp>
      <p:sp>
        <p:nvSpPr>
          <p:cNvPr id="3" name="Text Placeholder 2"/>
          <p:cNvSpPr>
            <a:spLocks noGrp="1"/>
          </p:cNvSpPr>
          <p:nvPr>
            <p:ph type="body" idx="1"/>
          </p:nvPr>
        </p:nvSpPr>
        <p:spPr/>
        <p:txBody>
          <a:bodyPr/>
          <a:lstStyle/>
          <a:p>
            <a:r>
              <a:rPr lang="en-US" dirty="0" smtClean="0"/>
              <a:t>Where we were, where we are, and how we compare to our peers</a:t>
            </a:r>
            <a:endParaRPr lang="en-US" dirty="0"/>
          </a:p>
        </p:txBody>
      </p:sp>
      <p:pic>
        <p:nvPicPr>
          <p:cNvPr id="9218" name="Picture 2" descr="Civic Engagement"/>
          <p:cNvPicPr>
            <a:picLocks noChangeAspect="1" noChangeArrowheads="1"/>
          </p:cNvPicPr>
          <p:nvPr/>
        </p:nvPicPr>
        <p:blipFill>
          <a:blip r:embed="rId2" cstate="print"/>
          <a:srcRect/>
          <a:stretch>
            <a:fillRect/>
          </a:stretch>
        </p:blipFill>
        <p:spPr bwMode="auto">
          <a:xfrm>
            <a:off x="901746" y="3483428"/>
            <a:ext cx="7340508" cy="1983921"/>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Infrastructure</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Office of Community Service Programs</a:t>
            </a:r>
          </a:p>
          <a:p>
            <a:pPr lvl="1"/>
            <a:r>
              <a:rPr lang="en-US" dirty="0" smtClean="0"/>
              <a:t>Student Affairs</a:t>
            </a:r>
          </a:p>
          <a:p>
            <a:pPr lvl="1"/>
            <a:r>
              <a:rPr lang="en-US" dirty="0" smtClean="0"/>
              <a:t>1 FTE (Michelle </a:t>
            </a:r>
            <a:r>
              <a:rPr lang="en-US" dirty="0" err="1" smtClean="0"/>
              <a:t>Hubbs</a:t>
            </a:r>
            <a:r>
              <a:rPr lang="en-US" dirty="0" smtClean="0"/>
              <a:t>)</a:t>
            </a:r>
          </a:p>
          <a:p>
            <a:pPr lvl="2"/>
            <a:r>
              <a:rPr lang="en-US" dirty="0" smtClean="0"/>
              <a:t>Converted from .5 FTE in 2007</a:t>
            </a:r>
          </a:p>
          <a:p>
            <a:pPr lvl="1"/>
            <a:r>
              <a:rPr lang="en-US" dirty="0" smtClean="0"/>
              <a:t>1 VISTA beginning Fall 2011</a:t>
            </a:r>
          </a:p>
          <a:p>
            <a:r>
              <a:rPr lang="en-US" dirty="0" smtClean="0"/>
              <a:t>Faculty with service placement responsibilities</a:t>
            </a:r>
          </a:p>
          <a:p>
            <a:pPr lvl="1"/>
            <a:r>
              <a:rPr lang="en-US" dirty="0" smtClean="0"/>
              <a:t>Social Work, Field Coordinator</a:t>
            </a:r>
          </a:p>
          <a:p>
            <a:pPr lvl="1"/>
            <a:r>
              <a:rPr lang="en-US" dirty="0" smtClean="0"/>
              <a:t>Education Studies, Director of Student Teaching</a:t>
            </a:r>
          </a:p>
          <a:p>
            <a:pPr lvl="1"/>
            <a:r>
              <a:rPr lang="en-US" dirty="0" smtClean="0"/>
              <a:t>Environmental Studies, Coordinator</a:t>
            </a:r>
          </a:p>
          <a:p>
            <a:r>
              <a:rPr lang="en-US" dirty="0" smtClean="0"/>
              <a:t>Responsible Citizenship Task Force</a:t>
            </a:r>
          </a:p>
          <a:p>
            <a:pPr lvl="1"/>
            <a:r>
              <a:rPr lang="en-US" dirty="0" smtClean="0"/>
              <a:t>Co-chairs, Associate Dean of Faculty and Associate Dean of Student Affairs</a:t>
            </a:r>
          </a:p>
          <a:p>
            <a:pPr lvl="1"/>
            <a:r>
              <a:rPr lang="en-US" dirty="0" smtClean="0"/>
              <a:t>Fall 2008-Spring 2011</a:t>
            </a:r>
          </a:p>
          <a:p>
            <a:pPr lvl="1"/>
            <a:r>
              <a:rPr lang="en-US" dirty="0" smtClean="0"/>
              <a:t>To be IPPC subcommittee beginning Fall 2011</a:t>
            </a:r>
          </a:p>
          <a:p>
            <a:r>
              <a:rPr lang="en-US" dirty="0" err="1" smtClean="0"/>
              <a:t>BenefAction</a:t>
            </a:r>
            <a:endParaRPr lang="en-US" dirty="0" smtClean="0"/>
          </a:p>
          <a:p>
            <a:pPr lvl="1"/>
            <a:r>
              <a:rPr lang="en-US" dirty="0" smtClean="0"/>
              <a:t>Student club</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Student Experiences, Attitudes, and Learning Outcomes </a:t>
            </a:r>
            <a:endParaRPr lang="en-US" dirty="0"/>
          </a:p>
        </p:txBody>
      </p:sp>
      <p:sp>
        <p:nvSpPr>
          <p:cNvPr id="5" name="Text Placeholder 4"/>
          <p:cNvSpPr>
            <a:spLocks noGrp="1"/>
          </p:cNvSpPr>
          <p:nvPr>
            <p:ph type="body" idx="1"/>
          </p:nvPr>
        </p:nvSpPr>
        <p:spPr/>
        <p:txBody>
          <a:bodyPr/>
          <a:lstStyle/>
          <a:p>
            <a:r>
              <a:rPr lang="en-US" dirty="0" smtClean="0"/>
              <a:t>What they say and how they compare to our peers</a:t>
            </a:r>
            <a:endParaRPr lang="en-US" dirty="0"/>
          </a:p>
        </p:txBody>
      </p:sp>
      <p:pic>
        <p:nvPicPr>
          <p:cNvPr id="22530" name="Picture 2" descr="Conflict resolution at South Glens Falls High School, 2010"/>
          <p:cNvPicPr>
            <a:picLocks noChangeAspect="1" noChangeArrowheads="1"/>
          </p:cNvPicPr>
          <p:nvPr/>
        </p:nvPicPr>
        <p:blipFill>
          <a:blip r:embed="rId2" cstate="print"/>
          <a:srcRect/>
          <a:stretch>
            <a:fillRect/>
          </a:stretch>
        </p:blipFill>
        <p:spPr bwMode="auto">
          <a:xfrm>
            <a:off x="3263900" y="3526971"/>
            <a:ext cx="2743200" cy="2200275"/>
          </a:xfrm>
          <a:prstGeom prst="rect">
            <a:avLst/>
          </a:prstGeom>
          <a:noFill/>
        </p:spPr>
      </p:pic>
      <p:pic>
        <p:nvPicPr>
          <p:cNvPr id="22532" name="Picture 4" descr="Libby Gronquist, Dan DeMartini, with FCC donations, 2010"/>
          <p:cNvPicPr>
            <a:picLocks noChangeAspect="1" noChangeArrowheads="1"/>
          </p:cNvPicPr>
          <p:nvPr/>
        </p:nvPicPr>
        <p:blipFill>
          <a:blip r:embed="rId3" cstate="print"/>
          <a:srcRect/>
          <a:stretch>
            <a:fillRect/>
          </a:stretch>
        </p:blipFill>
        <p:spPr bwMode="auto">
          <a:xfrm>
            <a:off x="0" y="3523266"/>
            <a:ext cx="3267529" cy="2178354"/>
          </a:xfrm>
          <a:prstGeom prst="rect">
            <a:avLst/>
          </a:prstGeom>
          <a:noFill/>
        </p:spPr>
      </p:pic>
      <p:pic>
        <p:nvPicPr>
          <p:cNvPr id="22534" name="Picture 6" descr="Campus tour, Human Dilemmas, Fall 2010"/>
          <p:cNvPicPr>
            <a:picLocks noChangeAspect="1" noChangeArrowheads="1"/>
          </p:cNvPicPr>
          <p:nvPr/>
        </p:nvPicPr>
        <p:blipFill>
          <a:blip r:embed="rId4" cstate="print"/>
          <a:srcRect b="5556"/>
          <a:stretch>
            <a:fillRect/>
          </a:stretch>
        </p:blipFill>
        <p:spPr bwMode="auto">
          <a:xfrm>
            <a:off x="6012847" y="3519032"/>
            <a:ext cx="3131154" cy="2217903"/>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Service-Learning Courses</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1827063157"/>
              </p:ext>
            </p:extLst>
          </p:nvPr>
        </p:nvGraphicFramePr>
        <p:xfrm>
          <a:off x="671803" y="1693485"/>
          <a:ext cx="7884367" cy="481928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Service Learning by Division</a:t>
            </a:r>
            <a:br>
              <a:rPr lang="en-US" dirty="0" smtClean="0"/>
            </a:br>
            <a:r>
              <a:rPr lang="en-US" dirty="0" smtClean="0"/>
              <a:t>2005-2011 (n=267 courses)</a:t>
            </a:r>
            <a:endParaRPr lang="en-US" dirty="0"/>
          </a:p>
        </p:txBody>
      </p:sp>
      <p:graphicFrame>
        <p:nvGraphicFramePr>
          <p:cNvPr id="5" name="Chart 4"/>
          <p:cNvGraphicFramePr/>
          <p:nvPr/>
        </p:nvGraphicFramePr>
        <p:xfrm>
          <a:off x="304800" y="1766887"/>
          <a:ext cx="8382000" cy="471011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6629400" y="1752600"/>
            <a:ext cx="2133600" cy="1754326"/>
          </a:xfrm>
          <a:prstGeom prst="rect">
            <a:avLst/>
          </a:prstGeom>
          <a:noFill/>
        </p:spPr>
        <p:txBody>
          <a:bodyPr wrap="square" rtlCol="0">
            <a:spAutoFit/>
          </a:bodyPr>
          <a:lstStyle/>
          <a:p>
            <a:r>
              <a:rPr lang="en-US" b="1" dirty="0" smtClean="0"/>
              <a:t>Top SL Majors:</a:t>
            </a:r>
          </a:p>
          <a:p>
            <a:pPr marL="342900" indent="-342900">
              <a:buFont typeface="+mj-lt"/>
              <a:buAutoNum type="arabicPeriod"/>
            </a:pPr>
            <a:r>
              <a:rPr lang="en-US" dirty="0" smtClean="0"/>
              <a:t>Education Studies</a:t>
            </a:r>
          </a:p>
          <a:p>
            <a:pPr marL="342900" indent="-342900">
              <a:buFont typeface="+mj-lt"/>
              <a:buAutoNum type="arabicPeriod"/>
            </a:pPr>
            <a:r>
              <a:rPr lang="en-US" dirty="0" smtClean="0"/>
              <a:t>Management and Business</a:t>
            </a:r>
          </a:p>
          <a:p>
            <a:pPr marL="342900" indent="-342900">
              <a:buFont typeface="+mj-lt"/>
              <a:buAutoNum type="arabicPeriod"/>
            </a:pPr>
            <a:r>
              <a:rPr lang="en-US" dirty="0" smtClean="0"/>
              <a:t>Social Work</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Faculty (2005-2011)</a:t>
            </a:r>
            <a:endParaRPr lang="en-US" dirty="0"/>
          </a:p>
        </p:txBody>
      </p:sp>
      <p:sp>
        <p:nvSpPr>
          <p:cNvPr id="3" name="Content Placeholder 2"/>
          <p:cNvSpPr>
            <a:spLocks noGrp="1"/>
          </p:cNvSpPr>
          <p:nvPr>
            <p:ph idx="1"/>
          </p:nvPr>
        </p:nvSpPr>
        <p:spPr/>
        <p:txBody>
          <a:bodyPr/>
          <a:lstStyle/>
          <a:p>
            <a:r>
              <a:rPr lang="en-US" dirty="0" smtClean="0"/>
              <a:t>Long term stability of SL courses</a:t>
            </a:r>
          </a:p>
          <a:p>
            <a:r>
              <a:rPr lang="en-US" dirty="0" smtClean="0"/>
              <a:t>78 faculty have taught SL courses </a:t>
            </a:r>
          </a:p>
          <a:p>
            <a:r>
              <a:rPr lang="en-US" dirty="0" smtClean="0"/>
              <a:t>49 tenure track</a:t>
            </a:r>
          </a:p>
          <a:p>
            <a:pPr lvl="1"/>
            <a:r>
              <a:rPr lang="en-US" dirty="0" smtClean="0"/>
              <a:t>63% of SL faculty</a:t>
            </a:r>
          </a:p>
          <a:p>
            <a:r>
              <a:rPr lang="en-US" dirty="0" smtClean="0"/>
              <a:t>55  currently employed/long-term</a:t>
            </a:r>
          </a:p>
          <a:p>
            <a:pPr lvl="1"/>
            <a:r>
              <a:rPr lang="en-US" dirty="0" smtClean="0"/>
              <a:t>70% of SL faculty</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Courses and Enrollment</a:t>
            </a:r>
            <a:endParaRPr lang="en-US" dirty="0"/>
          </a:p>
        </p:txBody>
      </p:sp>
      <p:sp>
        <p:nvSpPr>
          <p:cNvPr id="3" name="Content Placeholder 2"/>
          <p:cNvSpPr>
            <a:spLocks noGrp="1"/>
          </p:cNvSpPr>
          <p:nvPr>
            <p:ph idx="1"/>
          </p:nvPr>
        </p:nvSpPr>
        <p:spPr/>
        <p:txBody>
          <a:bodyPr/>
          <a:lstStyle/>
          <a:p>
            <a:r>
              <a:rPr lang="en-US" dirty="0" smtClean="0"/>
              <a:t>63 SL courses AY 2010-2011</a:t>
            </a:r>
          </a:p>
          <a:p>
            <a:pPr lvl="1"/>
            <a:r>
              <a:rPr lang="en-US" dirty="0" smtClean="0"/>
              <a:t>4% of total courses</a:t>
            </a:r>
          </a:p>
          <a:p>
            <a:r>
              <a:rPr lang="en-US" dirty="0" smtClean="0"/>
              <a:t>1177 students enrolled in SL courses in AY 2010-2011</a:t>
            </a:r>
          </a:p>
          <a:p>
            <a:pPr lvl="1"/>
            <a:r>
              <a:rPr lang="en-US" dirty="0" smtClean="0"/>
              <a:t>This does not account for duplication (students who take more than one SL class)</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Infrastructure</a:t>
            </a:r>
            <a:endParaRPr lang="en-US" dirty="0"/>
          </a:p>
        </p:txBody>
      </p:sp>
      <p:graphicFrame>
        <p:nvGraphicFramePr>
          <p:cNvPr id="5" name="Chart 4"/>
          <p:cNvGraphicFramePr/>
          <p:nvPr>
            <p:extLst>
              <p:ext uri="{D42A27DB-BD31-4B8C-83A1-F6EECF244321}">
                <p14:modId xmlns:p14="http://schemas.microsoft.com/office/powerpoint/2010/main" val="1001417380"/>
              </p:ext>
            </p:extLst>
          </p:nvPr>
        </p:nvGraphicFramePr>
        <p:xfrm>
          <a:off x="774382" y="1708328"/>
          <a:ext cx="7329958" cy="480520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Reputation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Recognition</a:t>
            </a:r>
          </a:p>
          <a:p>
            <a:pPr lvl="1"/>
            <a:r>
              <a:rPr lang="en-US" dirty="0" smtClean="0"/>
              <a:t>Listing in </a:t>
            </a:r>
            <a:r>
              <a:rPr lang="en-US" i="1" dirty="0" smtClean="0"/>
              <a:t>Guide to Service-Learning Colleges and Universities.</a:t>
            </a:r>
            <a:endParaRPr lang="en-US" dirty="0" smtClean="0"/>
          </a:p>
          <a:p>
            <a:pPr lvl="1"/>
            <a:r>
              <a:rPr lang="en-US" dirty="0" smtClean="0"/>
              <a:t>President's Higher Education Community Service Honor Roll 2009 and 2010. </a:t>
            </a:r>
          </a:p>
          <a:p>
            <a:pPr lvl="2"/>
            <a:r>
              <a:rPr lang="en-US" dirty="0" smtClean="0"/>
              <a:t>This award “annually recognizes institutions of higher education for their commitment to and achievement in community service.”</a:t>
            </a:r>
          </a:p>
          <a:p>
            <a:pPr lvl="1"/>
            <a:r>
              <a:rPr lang="en-US" dirty="0" smtClean="0"/>
              <a:t>Carnegie Elective Classification in Community Engagement 2010. </a:t>
            </a:r>
          </a:p>
          <a:p>
            <a:pPr lvl="2"/>
            <a:r>
              <a:rPr lang="en-US" dirty="0" smtClean="0"/>
              <a:t>The most reputable and comprehensive benchmarks for civic engagement in higher education. </a:t>
            </a:r>
          </a:p>
          <a:p>
            <a:pPr lvl="2"/>
            <a:r>
              <a:rPr lang="en-US" dirty="0" smtClean="0"/>
              <a:t>Skidmore is one of 311 institutions that have obtained this classification.</a:t>
            </a:r>
          </a:p>
          <a:p>
            <a:r>
              <a:rPr lang="en-US" dirty="0" smtClean="0"/>
              <a:t>Lists and “clubs” we do not make</a:t>
            </a:r>
          </a:p>
          <a:p>
            <a:pPr lvl="1"/>
            <a:r>
              <a:rPr lang="en-US" dirty="0" smtClean="0"/>
              <a:t>U.S. News “Academic Programs to Look For: Service Learning”</a:t>
            </a:r>
          </a:p>
          <a:p>
            <a:pPr lvl="1"/>
            <a:r>
              <a:rPr lang="en-US" dirty="0" smtClean="0"/>
              <a:t>Washington Monthly “Liberal Arts Colleges: Social Mobility, Research, Service”</a:t>
            </a:r>
          </a:p>
          <a:p>
            <a:pPr lvl="1"/>
            <a:r>
              <a:rPr lang="en-US" dirty="0" smtClean="0"/>
              <a:t>Bonner Scholars (Service Scholarship and Leadership Program)</a:t>
            </a:r>
          </a:p>
          <a:p>
            <a:pPr lvl="1"/>
            <a:r>
              <a:rPr lang="en-US" dirty="0" smtClean="0"/>
              <a:t>Project Pericles (Model civic engagement programs, invitation only)</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Key Findings: Student Experience</a:t>
            </a:r>
            <a:endParaRPr lang="en-US" dirty="0"/>
          </a:p>
        </p:txBody>
      </p:sp>
      <p:sp>
        <p:nvSpPr>
          <p:cNvPr id="3" name="Content Placeholder 2"/>
          <p:cNvSpPr>
            <a:spLocks noGrp="1"/>
          </p:cNvSpPr>
          <p:nvPr>
            <p:ph idx="1"/>
          </p:nvPr>
        </p:nvSpPr>
        <p:spPr/>
        <p:txBody>
          <a:bodyPr/>
          <a:lstStyle/>
          <a:p>
            <a:r>
              <a:rPr lang="en-US" dirty="0" smtClean="0"/>
              <a:t>Most students come to Skidmore with civic engagement experience</a:t>
            </a:r>
          </a:p>
          <a:p>
            <a:r>
              <a:rPr lang="en-US" dirty="0" smtClean="0"/>
              <a:t>Most expect and wish to continue their service</a:t>
            </a:r>
          </a:p>
          <a:p>
            <a:r>
              <a:rPr lang="en-US" dirty="0" smtClean="0"/>
              <a:t>Less than half of our students participate in service</a:t>
            </a:r>
          </a:p>
          <a:p>
            <a:r>
              <a:rPr lang="en-US" dirty="0" smtClean="0"/>
              <a:t>10% of students account for most of the service</a:t>
            </a:r>
          </a:p>
          <a:p>
            <a:r>
              <a:rPr lang="en-US" dirty="0" smtClean="0"/>
              <a:t>Service is  primarily co-curricular</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Findings: Service Learning</a:t>
            </a:r>
            <a:endParaRPr lang="en-US" dirty="0"/>
          </a:p>
        </p:txBody>
      </p:sp>
      <p:sp>
        <p:nvSpPr>
          <p:cNvPr id="3" name="Content Placeholder 2"/>
          <p:cNvSpPr>
            <a:spLocks noGrp="1"/>
          </p:cNvSpPr>
          <p:nvPr>
            <p:ph idx="1"/>
          </p:nvPr>
        </p:nvSpPr>
        <p:spPr/>
        <p:txBody>
          <a:bodyPr/>
          <a:lstStyle/>
          <a:p>
            <a:r>
              <a:rPr lang="en-US" dirty="0" smtClean="0"/>
              <a:t>Significant increase in SL courses over 5 years</a:t>
            </a:r>
          </a:p>
          <a:p>
            <a:r>
              <a:rPr lang="en-US" dirty="0" smtClean="0"/>
              <a:t>Most SL courses are:</a:t>
            </a:r>
          </a:p>
          <a:p>
            <a:pPr lvl="1"/>
            <a:r>
              <a:rPr lang="en-US" dirty="0" smtClean="0"/>
              <a:t>Taught by tenure-track/long-term faculty</a:t>
            </a:r>
          </a:p>
          <a:p>
            <a:pPr lvl="1"/>
            <a:r>
              <a:rPr lang="en-US" dirty="0" smtClean="0"/>
              <a:t>Pre-Professional and Interdisciplinary (26% in traditional liberal arts disciplines)</a:t>
            </a:r>
          </a:p>
          <a:p>
            <a:r>
              <a:rPr lang="en-US" dirty="0" smtClean="0"/>
              <a:t>Consistent pattern of positive learning outcomes in SL Scribner Seminars</a:t>
            </a:r>
          </a:p>
          <a:p>
            <a:pPr lvl="1"/>
            <a:r>
              <a:rPr lang="en-US" dirty="0" smtClean="0"/>
              <a:t>Academic engagement (e.g., active involvement)</a:t>
            </a:r>
          </a:p>
          <a:p>
            <a:pPr lvl="1"/>
            <a:r>
              <a:rPr lang="en-US" dirty="0" smtClean="0"/>
              <a:t>Civic engagement (e.g. concern and commitment)</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a:t>
            </a:r>
            <a:endParaRPr lang="en-US" dirty="0"/>
          </a:p>
        </p:txBody>
      </p:sp>
      <p:sp>
        <p:nvSpPr>
          <p:cNvPr id="3" name="Content Placeholder 2"/>
          <p:cNvSpPr>
            <a:spLocks noGrp="1"/>
          </p:cNvSpPr>
          <p:nvPr>
            <p:ph idx="1"/>
          </p:nvPr>
        </p:nvSpPr>
        <p:spPr/>
        <p:txBody>
          <a:bodyPr/>
          <a:lstStyle/>
          <a:p>
            <a:r>
              <a:rPr lang="en-US" dirty="0" smtClean="0"/>
              <a:t>Peers: </a:t>
            </a:r>
          </a:p>
          <a:p>
            <a:pPr lvl="1"/>
            <a:r>
              <a:rPr lang="en-US" dirty="0" smtClean="0"/>
              <a:t>Greater investment in civic engagement resources</a:t>
            </a:r>
          </a:p>
          <a:p>
            <a:pPr lvl="1"/>
            <a:r>
              <a:rPr lang="en-US" dirty="0" smtClean="0"/>
              <a:t>Greater involvement by students</a:t>
            </a:r>
          </a:p>
          <a:p>
            <a:pPr lvl="1"/>
            <a:r>
              <a:rPr lang="en-US" dirty="0" smtClean="0"/>
              <a:t>Greater satisfaction with civic learning outcomes</a:t>
            </a:r>
          </a:p>
          <a:p>
            <a:r>
              <a:rPr lang="en-US" dirty="0" smtClean="0"/>
              <a:t>Broader consideration of civic engagement:</a:t>
            </a:r>
          </a:p>
          <a:p>
            <a:pPr lvl="1"/>
            <a:r>
              <a:rPr lang="en-US" dirty="0" smtClean="0"/>
              <a:t>Civic learning coursework</a:t>
            </a:r>
          </a:p>
          <a:p>
            <a:pPr lvl="1"/>
            <a:r>
              <a:rPr lang="en-US" dirty="0" smtClean="0"/>
              <a:t>Community-Based Research</a:t>
            </a:r>
          </a:p>
          <a:p>
            <a:pPr lvl="1"/>
            <a:r>
              <a:rPr lang="en-US" dirty="0" smtClean="0"/>
              <a:t>Service-learning developmental sequencing</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Campus Life Student Survey</a:t>
            </a:r>
            <a:endParaRPr lang="en-US" dirty="0"/>
          </a:p>
        </p:txBody>
      </p:sp>
      <p:sp>
        <p:nvSpPr>
          <p:cNvPr id="3" name="Content Placeholder 2"/>
          <p:cNvSpPr>
            <a:spLocks noGrp="1"/>
          </p:cNvSpPr>
          <p:nvPr>
            <p:ph sz="quarter" idx="1"/>
          </p:nvPr>
        </p:nvSpPr>
        <p:spPr>
          <a:xfrm>
            <a:off x="457200" y="1774825"/>
            <a:ext cx="8229600" cy="4625975"/>
          </a:xfrm>
        </p:spPr>
        <p:txBody>
          <a:bodyPr/>
          <a:lstStyle/>
          <a:p>
            <a:r>
              <a:rPr lang="en-US" smtClean="0"/>
              <a:t>February 2013</a:t>
            </a:r>
          </a:p>
          <a:p>
            <a:r>
              <a:rPr lang="en-US" smtClean="0"/>
              <a:t>Random Sample: 400 students on campus</a:t>
            </a:r>
          </a:p>
          <a:p>
            <a:r>
              <a:rPr lang="en-US" smtClean="0"/>
              <a:t>Response Rate: 175 (44%)</a:t>
            </a:r>
            <a:endParaRPr lang="en-US" dirty="0"/>
          </a:p>
        </p:txBody>
      </p:sp>
    </p:spTree>
    <p:extLst>
      <p:ext uri="{BB962C8B-B14F-4D97-AF65-F5344CB8AC3E}">
        <p14:creationId xmlns:p14="http://schemas.microsoft.com/office/powerpoint/2010/main" val="33123721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3635786785"/>
              </p:ext>
            </p:extLst>
          </p:nvPr>
        </p:nvGraphicFramePr>
        <p:xfrm>
          <a:off x="237930" y="1618861"/>
          <a:ext cx="8686800" cy="510540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p:cNvSpPr>
            <a:spLocks noGrp="1"/>
          </p:cNvSpPr>
          <p:nvPr>
            <p:ph type="title"/>
          </p:nvPr>
        </p:nvSpPr>
        <p:spPr/>
        <p:txBody>
          <a:bodyPr/>
          <a:lstStyle/>
          <a:p>
            <a:r>
              <a:rPr lang="en-US" smtClean="0"/>
              <a:t>Time Allocation</a:t>
            </a:r>
            <a:endParaRPr lang="en-US" dirty="0"/>
          </a:p>
        </p:txBody>
      </p:sp>
    </p:spTree>
    <p:extLst>
      <p:ext uri="{BB962C8B-B14F-4D97-AF65-F5344CB8AC3E}">
        <p14:creationId xmlns:p14="http://schemas.microsoft.com/office/powerpoint/2010/main" val="11664899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How they spend their time</a:t>
            </a:r>
            <a:endParaRPr lang="en-US" sz="1800" dirty="0"/>
          </a:p>
        </p:txBody>
      </p:sp>
      <p:graphicFrame>
        <p:nvGraphicFramePr>
          <p:cNvPr id="4" name="Table 3"/>
          <p:cNvGraphicFramePr>
            <a:graphicFrameLocks noGrp="1"/>
          </p:cNvGraphicFramePr>
          <p:nvPr>
            <p:extLst>
              <p:ext uri="{D42A27DB-BD31-4B8C-83A1-F6EECF244321}">
                <p14:modId xmlns:p14="http://schemas.microsoft.com/office/powerpoint/2010/main" val="82873569"/>
              </p:ext>
            </p:extLst>
          </p:nvPr>
        </p:nvGraphicFramePr>
        <p:xfrm>
          <a:off x="457200" y="2615059"/>
          <a:ext cx="8305800" cy="2865120"/>
        </p:xfrm>
        <a:graphic>
          <a:graphicData uri="http://schemas.openxmlformats.org/drawingml/2006/table">
            <a:tbl>
              <a:tblPr firstRow="1" bandRow="1">
                <a:tableStyleId>{21E4AEA4-8DFA-4A89-87EB-49C32662AFE0}</a:tableStyleId>
              </a:tblPr>
              <a:tblGrid>
                <a:gridCol w="1384300"/>
                <a:gridCol w="1384300"/>
                <a:gridCol w="1384300"/>
                <a:gridCol w="1384300"/>
                <a:gridCol w="1384300"/>
                <a:gridCol w="1384300"/>
              </a:tblGrid>
              <a:tr h="370840">
                <a:tc>
                  <a:txBody>
                    <a:bodyPr/>
                    <a:lstStyle/>
                    <a:p>
                      <a:endParaRPr lang="en-US" sz="1400" dirty="0"/>
                    </a:p>
                  </a:txBody>
                  <a:tcPr/>
                </a:tc>
                <a:tc>
                  <a:txBody>
                    <a:bodyPr/>
                    <a:lstStyle/>
                    <a:p>
                      <a:r>
                        <a:rPr lang="en-US" sz="1400" dirty="0" smtClean="0"/>
                        <a:t>Studying</a:t>
                      </a:r>
                      <a:endParaRPr lang="en-US" sz="1400" dirty="0"/>
                    </a:p>
                  </a:txBody>
                  <a:tcPr/>
                </a:tc>
                <a:tc>
                  <a:txBody>
                    <a:bodyPr/>
                    <a:lstStyle/>
                    <a:p>
                      <a:r>
                        <a:rPr lang="en-US" sz="1400" dirty="0" smtClean="0"/>
                        <a:t>Co-Curricular Activities</a:t>
                      </a:r>
                      <a:endParaRPr lang="en-US" sz="1400" dirty="0"/>
                    </a:p>
                  </a:txBody>
                  <a:tcPr/>
                </a:tc>
                <a:tc>
                  <a:txBody>
                    <a:bodyPr/>
                    <a:lstStyle/>
                    <a:p>
                      <a:r>
                        <a:rPr lang="en-US" sz="1400" dirty="0" smtClean="0"/>
                        <a:t>Working for Pay</a:t>
                      </a:r>
                      <a:endParaRPr lang="en-US" sz="1400" dirty="0"/>
                    </a:p>
                  </a:txBody>
                  <a:tcPr/>
                </a:tc>
                <a:tc>
                  <a:txBody>
                    <a:bodyPr/>
                    <a:lstStyle/>
                    <a:p>
                      <a:r>
                        <a:rPr lang="en-US" sz="1400" dirty="0" smtClean="0"/>
                        <a:t>Volunteering</a:t>
                      </a:r>
                      <a:endParaRPr lang="en-US" sz="1400" dirty="0"/>
                    </a:p>
                  </a:txBody>
                  <a:tcPr/>
                </a:tc>
                <a:tc>
                  <a:txBody>
                    <a:bodyPr/>
                    <a:lstStyle/>
                    <a:p>
                      <a:r>
                        <a:rPr lang="en-US" sz="1400" dirty="0" smtClean="0"/>
                        <a:t>Socializing/ Relaxing</a:t>
                      </a:r>
                      <a:endParaRPr lang="en-US" sz="1400" dirty="0"/>
                    </a:p>
                  </a:txBody>
                  <a:tcPr/>
                </a:tc>
              </a:tr>
              <a:tr h="243840">
                <a:tc>
                  <a:txBody>
                    <a:bodyPr/>
                    <a:lstStyle/>
                    <a:p>
                      <a:r>
                        <a:rPr lang="en-US" sz="1400" dirty="0" smtClean="0"/>
                        <a:t>Athletes</a:t>
                      </a:r>
                    </a:p>
                  </a:txBody>
                  <a:tcPr/>
                </a:tc>
                <a:tc>
                  <a:txBody>
                    <a:bodyPr/>
                    <a:lstStyle/>
                    <a:p>
                      <a:endParaRPr lang="en-US" sz="1400" dirty="0"/>
                    </a:p>
                  </a:txBody>
                  <a:tcPr/>
                </a:tc>
                <a:tc>
                  <a:txBody>
                    <a:bodyPr/>
                    <a:lstStyle/>
                    <a:p>
                      <a:r>
                        <a:rPr lang="en-US" sz="1400" dirty="0" smtClean="0"/>
                        <a:t>More</a:t>
                      </a:r>
                      <a:endParaRPr lang="en-US" sz="1400" dirty="0"/>
                    </a:p>
                  </a:txBody>
                  <a:tcPr/>
                </a:tc>
                <a:tc>
                  <a:txBody>
                    <a:bodyPr/>
                    <a:lstStyle/>
                    <a:p>
                      <a:r>
                        <a:rPr lang="en-US" sz="1400" dirty="0" smtClean="0"/>
                        <a:t>Less</a:t>
                      </a:r>
                      <a:endParaRPr lang="en-US" sz="1400" dirty="0"/>
                    </a:p>
                  </a:txBody>
                  <a:tcPr/>
                </a:tc>
                <a:tc>
                  <a:txBody>
                    <a:bodyPr/>
                    <a:lstStyle/>
                    <a:p>
                      <a:endParaRPr lang="en-US" sz="1400" dirty="0"/>
                    </a:p>
                  </a:txBody>
                  <a:tcPr/>
                </a:tc>
                <a:tc>
                  <a:txBody>
                    <a:bodyPr/>
                    <a:lstStyle/>
                    <a:p>
                      <a:endParaRPr lang="en-US" sz="1400"/>
                    </a:p>
                  </a:txBody>
                  <a:tcPr/>
                </a:tc>
              </a:tr>
              <a:tr h="243840">
                <a:tc>
                  <a:txBody>
                    <a:bodyPr/>
                    <a:lstStyle/>
                    <a:p>
                      <a:r>
                        <a:rPr lang="en-US" sz="1400" dirty="0" smtClean="0"/>
                        <a:t>International</a:t>
                      </a:r>
                      <a:endParaRPr lang="en-US" sz="1400" dirty="0"/>
                    </a:p>
                  </a:txBody>
                  <a:tcPr/>
                </a:tc>
                <a:tc>
                  <a:txBody>
                    <a:bodyPr/>
                    <a:lstStyle/>
                    <a:p>
                      <a:endParaRPr lang="en-US" sz="1400"/>
                    </a:p>
                  </a:txBody>
                  <a:tcPr/>
                </a:tc>
                <a:tc>
                  <a:txBody>
                    <a:bodyPr/>
                    <a:lstStyle/>
                    <a:p>
                      <a:r>
                        <a:rPr lang="en-US" sz="1400" dirty="0" smtClean="0"/>
                        <a:t>Less</a:t>
                      </a:r>
                      <a:endParaRPr lang="en-US" sz="1400" dirty="0"/>
                    </a:p>
                  </a:txBody>
                  <a:tcPr/>
                </a:tc>
                <a:tc>
                  <a:txBody>
                    <a:bodyPr/>
                    <a:lstStyle/>
                    <a:p>
                      <a:endParaRPr lang="en-US" sz="1400"/>
                    </a:p>
                  </a:txBody>
                  <a:tcPr/>
                </a:tc>
                <a:tc>
                  <a:txBody>
                    <a:bodyPr/>
                    <a:lstStyle/>
                    <a:p>
                      <a:endParaRPr lang="en-US" sz="1400" dirty="0"/>
                    </a:p>
                  </a:txBody>
                  <a:tcPr/>
                </a:tc>
                <a:tc>
                  <a:txBody>
                    <a:bodyPr/>
                    <a:lstStyle/>
                    <a:p>
                      <a:endParaRPr lang="en-US" sz="1400"/>
                    </a:p>
                  </a:txBody>
                  <a:tcPr/>
                </a:tc>
              </a:tr>
              <a:tr h="370840">
                <a:tc>
                  <a:txBody>
                    <a:bodyPr/>
                    <a:lstStyle/>
                    <a:p>
                      <a:r>
                        <a:rPr lang="en-US" sz="1400" dirty="0" smtClean="0"/>
                        <a:t>Students of Color</a:t>
                      </a:r>
                      <a:endParaRPr lang="en-US" sz="1400" dirty="0"/>
                    </a:p>
                  </a:txBody>
                  <a:tcPr/>
                </a:tc>
                <a:tc>
                  <a:txBody>
                    <a:bodyPr/>
                    <a:lstStyle/>
                    <a:p>
                      <a:endParaRPr lang="en-US" sz="1400"/>
                    </a:p>
                  </a:txBody>
                  <a:tcPr/>
                </a:tc>
                <a:tc>
                  <a:txBody>
                    <a:bodyPr/>
                    <a:lstStyle/>
                    <a:p>
                      <a:endParaRPr lang="en-US" sz="140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More</a:t>
                      </a:r>
                    </a:p>
                    <a:p>
                      <a:endParaRPr lang="en-US" sz="1400" dirty="0"/>
                    </a:p>
                  </a:txBody>
                  <a:tcPr/>
                </a:tc>
                <a:tc>
                  <a:txBody>
                    <a:bodyPr/>
                    <a:lstStyle/>
                    <a:p>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Less</a:t>
                      </a:r>
                    </a:p>
                  </a:txBody>
                  <a:tcPr/>
                </a:tc>
              </a:tr>
              <a:tr h="182880">
                <a:tc>
                  <a:txBody>
                    <a:bodyPr/>
                    <a:lstStyle/>
                    <a:p>
                      <a:r>
                        <a:rPr lang="en-US" sz="1400" dirty="0" smtClean="0"/>
                        <a:t>Females</a:t>
                      </a:r>
                      <a:endParaRPr lang="en-US" sz="1400" dirty="0"/>
                    </a:p>
                  </a:txBody>
                  <a:tcPr/>
                </a:tc>
                <a:tc>
                  <a:txBody>
                    <a:bodyPr/>
                    <a:lstStyle/>
                    <a:p>
                      <a:r>
                        <a:rPr lang="en-US" sz="1400" dirty="0" smtClean="0"/>
                        <a:t>More</a:t>
                      </a:r>
                      <a:endParaRPr lang="en-US" sz="1400" dirty="0"/>
                    </a:p>
                  </a:txBody>
                  <a:tcPr/>
                </a:tc>
                <a:tc>
                  <a:txBody>
                    <a:bodyPr/>
                    <a:lstStyle/>
                    <a:p>
                      <a:endParaRPr lang="en-US" sz="1400"/>
                    </a:p>
                  </a:txBody>
                  <a:tcPr/>
                </a:tc>
                <a:tc>
                  <a:txBody>
                    <a:bodyPr/>
                    <a:lstStyle/>
                    <a:p>
                      <a:endParaRPr lang="en-US" sz="1400"/>
                    </a:p>
                  </a:txBody>
                  <a:tcPr/>
                </a:tc>
                <a:tc>
                  <a:txBody>
                    <a:bodyPr/>
                    <a:lstStyle/>
                    <a:p>
                      <a:r>
                        <a:rPr lang="en-US" sz="1400" dirty="0" smtClean="0"/>
                        <a:t>More</a:t>
                      </a:r>
                      <a:endParaRPr lang="en-US" sz="1400" dirty="0"/>
                    </a:p>
                  </a:txBody>
                  <a:tcPr/>
                </a:tc>
                <a:tc>
                  <a:txBody>
                    <a:bodyPr/>
                    <a:lstStyle/>
                    <a:p>
                      <a:endParaRPr lang="en-US" sz="1400"/>
                    </a:p>
                  </a:txBody>
                  <a:tcPr/>
                </a:tc>
              </a:tr>
              <a:tr h="182880">
                <a:tc>
                  <a:txBody>
                    <a:bodyPr/>
                    <a:lstStyle/>
                    <a:p>
                      <a:r>
                        <a:rPr lang="en-US" sz="1400" dirty="0" smtClean="0"/>
                        <a:t>First Years</a:t>
                      </a:r>
                      <a:endParaRPr lang="en-US" sz="1400" dirty="0"/>
                    </a:p>
                  </a:txBody>
                  <a:tcPr/>
                </a:tc>
                <a:tc>
                  <a:txBody>
                    <a:bodyPr/>
                    <a:lstStyle/>
                    <a:p>
                      <a:r>
                        <a:rPr lang="en-US" sz="1400" dirty="0" smtClean="0"/>
                        <a:t>Less</a:t>
                      </a:r>
                      <a:endParaRPr lang="en-US" sz="1400" dirty="0"/>
                    </a:p>
                  </a:txBody>
                  <a:tcPr/>
                </a:tc>
                <a:tc>
                  <a:txBody>
                    <a:bodyPr/>
                    <a:lstStyle/>
                    <a:p>
                      <a:r>
                        <a:rPr lang="en-US" sz="1400" dirty="0" smtClean="0"/>
                        <a:t>More</a:t>
                      </a:r>
                      <a:endParaRPr lang="en-US" sz="1400" dirty="0"/>
                    </a:p>
                  </a:txBody>
                  <a:tcPr/>
                </a:tc>
                <a:tc>
                  <a:txBody>
                    <a:bodyPr/>
                    <a:lstStyle/>
                    <a:p>
                      <a:r>
                        <a:rPr lang="en-US" sz="1400" dirty="0" smtClean="0"/>
                        <a:t>Less</a:t>
                      </a:r>
                      <a:endParaRPr lang="en-US" sz="1400" dirty="0"/>
                    </a:p>
                  </a:txBody>
                  <a:tcPr/>
                </a:tc>
                <a:tc>
                  <a:txBody>
                    <a:bodyPr/>
                    <a:lstStyle/>
                    <a:p>
                      <a:endParaRPr lang="en-US" sz="1400" dirty="0"/>
                    </a:p>
                  </a:txBody>
                  <a:tcPr/>
                </a:tc>
                <a:tc>
                  <a:txBody>
                    <a:bodyPr/>
                    <a:lstStyle/>
                    <a:p>
                      <a:r>
                        <a:rPr lang="en-US" sz="1400" dirty="0" smtClean="0"/>
                        <a:t>More</a:t>
                      </a:r>
                      <a:endParaRPr lang="en-US" sz="1400" dirty="0"/>
                    </a:p>
                  </a:txBody>
                  <a:tcPr/>
                </a:tc>
              </a:tr>
              <a:tr h="259080">
                <a:tc>
                  <a:txBody>
                    <a:bodyPr/>
                    <a:lstStyle/>
                    <a:p>
                      <a:r>
                        <a:rPr lang="en-US" sz="1400" dirty="0" smtClean="0"/>
                        <a:t>GLBT</a:t>
                      </a:r>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r>
              <a:tr h="259080">
                <a:tc>
                  <a:txBody>
                    <a:bodyPr/>
                    <a:lstStyle/>
                    <a:p>
                      <a:r>
                        <a:rPr lang="en-US" sz="1400" dirty="0" smtClean="0"/>
                        <a:t>Religious</a:t>
                      </a:r>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r>
            </a:tbl>
          </a:graphicData>
        </a:graphic>
      </p:graphicFrame>
      <p:sp>
        <p:nvSpPr>
          <p:cNvPr id="2" name="Rectangle 1"/>
          <p:cNvSpPr/>
          <p:nvPr/>
        </p:nvSpPr>
        <p:spPr>
          <a:xfrm>
            <a:off x="1073020" y="5488060"/>
            <a:ext cx="7277878" cy="646331"/>
          </a:xfrm>
          <a:prstGeom prst="rect">
            <a:avLst/>
          </a:prstGeom>
        </p:spPr>
        <p:txBody>
          <a:bodyPr wrap="square">
            <a:spAutoFit/>
          </a:bodyPr>
          <a:lstStyle/>
          <a:p>
            <a:r>
              <a:rPr lang="en-US" dirty="0"/>
              <a:t>*Statistically significant differences are noted for comparison groups, e.g., athletes vs. non-athletes, international students vs. U.S. students.</a:t>
            </a:r>
          </a:p>
        </p:txBody>
      </p:sp>
    </p:spTree>
    <p:extLst>
      <p:ext uri="{BB962C8B-B14F-4D97-AF65-F5344CB8AC3E}">
        <p14:creationId xmlns:p14="http://schemas.microsoft.com/office/powerpoint/2010/main" val="18096650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228600" y="381000"/>
          <a:ext cx="8610600" cy="6019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57311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823891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Module</Template>
  <TotalTime>3001</TotalTime>
  <Words>1859</Words>
  <Application>Microsoft Office PowerPoint</Application>
  <PresentationFormat>On-screen Show (4:3)</PresentationFormat>
  <Paragraphs>430</Paragraphs>
  <Slides>48</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Arial</vt:lpstr>
      <vt:lpstr>Calibri</vt:lpstr>
      <vt:lpstr>Corbel</vt:lpstr>
      <vt:lpstr>Times New Roman</vt:lpstr>
      <vt:lpstr>Wingdings</vt:lpstr>
      <vt:lpstr>Wingdings 2</vt:lpstr>
      <vt:lpstr>Wingdings 3</vt:lpstr>
      <vt:lpstr>Module</vt:lpstr>
      <vt:lpstr>Assessment of Civic Engagement</vt:lpstr>
      <vt:lpstr>Civic Engagement Defined</vt:lpstr>
      <vt:lpstr>Data Sources</vt:lpstr>
      <vt:lpstr>Student Experiences, Attitudes, and Learning Outcomes </vt:lpstr>
      <vt:lpstr>Campus Life Student Survey</vt:lpstr>
      <vt:lpstr>Time Allocation</vt:lpstr>
      <vt:lpstr>How they spend their time</vt:lpstr>
      <vt:lpstr>PowerPoint Presentation</vt:lpstr>
      <vt:lpstr>PowerPoint Presentation</vt:lpstr>
      <vt:lpstr>Satisfaction with Co-Curricular Experience</vt:lpstr>
      <vt:lpstr>PowerPoint Presentation</vt:lpstr>
      <vt:lpstr>Importance of Civic Engagement</vt:lpstr>
      <vt:lpstr>Comparing Community Service Club Members and Non-members</vt:lpstr>
      <vt:lpstr>Their own priorities Their view of Skidmore’s priorities</vt:lpstr>
      <vt:lpstr>ASCE 2010</vt:lpstr>
      <vt:lpstr>ASCE 2010</vt:lpstr>
      <vt:lpstr>ASCE 2010</vt:lpstr>
      <vt:lpstr>ASCE 2010</vt:lpstr>
      <vt:lpstr>ASCE 2010</vt:lpstr>
      <vt:lpstr>ASCE 2010</vt:lpstr>
      <vt:lpstr>ASCE 2010</vt:lpstr>
      <vt:lpstr>ASCE 2010</vt:lpstr>
      <vt:lpstr>ASCE 2010</vt:lpstr>
      <vt:lpstr>NSSE 2010</vt:lpstr>
      <vt:lpstr>NSSE 2010</vt:lpstr>
      <vt:lpstr>NSSE 2010</vt:lpstr>
      <vt:lpstr>NSSE 2010</vt:lpstr>
      <vt:lpstr>NSSE 2010</vt:lpstr>
      <vt:lpstr>NSSE 2010</vt:lpstr>
      <vt:lpstr>NSSE 2010</vt:lpstr>
      <vt:lpstr>NSSE 2013</vt:lpstr>
      <vt:lpstr>Payscale Survey of Alumni</vt:lpstr>
      <vt:lpstr>Service Learning in the FYE</vt:lpstr>
      <vt:lpstr>FYE Service Learning</vt:lpstr>
      <vt:lpstr>Service Learning in the FYE Student Evaluations: Academic Engagement</vt:lpstr>
      <vt:lpstr>Service Learning in the FYE Student Evaluations: Academic Engagement</vt:lpstr>
      <vt:lpstr>Service Learning in the FYE Student Evaluations: Civic Engagement</vt:lpstr>
      <vt:lpstr>Institutional Investment and Change</vt:lpstr>
      <vt:lpstr>Infrastructure</vt:lpstr>
      <vt:lpstr>Service-Learning Courses</vt:lpstr>
      <vt:lpstr>Service Learning by Division 2005-2011 (n=267 courses)</vt:lpstr>
      <vt:lpstr>Faculty (2005-2011)</vt:lpstr>
      <vt:lpstr>Courses and Enrollment</vt:lpstr>
      <vt:lpstr>Infrastructure</vt:lpstr>
      <vt:lpstr>National Reputation</vt:lpstr>
      <vt:lpstr>Key Findings: Student Experience</vt:lpstr>
      <vt:lpstr>Key Findings: Service Learning</vt:lpstr>
      <vt:lpstr>Issues</vt:lpstr>
    </vt:vector>
  </TitlesOfParts>
  <Company>Skidmore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Civic Engagement</dc:title>
  <dc:creator>dkarp</dc:creator>
  <cp:lastModifiedBy>Lisa Christenson</cp:lastModifiedBy>
  <cp:revision>81</cp:revision>
  <cp:lastPrinted>2011-03-19T18:52:22Z</cp:lastPrinted>
  <dcterms:created xsi:type="dcterms:W3CDTF">2011-03-19T17:30:29Z</dcterms:created>
  <dcterms:modified xsi:type="dcterms:W3CDTF">2014-03-24T18:24:03Z</dcterms:modified>
</cp:coreProperties>
</file>