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1" r:id="rId4"/>
  </p:sldMasterIdLst>
  <p:notesMasterIdLst>
    <p:notesMasterId r:id="rId29"/>
  </p:notesMasterIdLst>
  <p:sldIdLst>
    <p:sldId id="256" r:id="rId5"/>
    <p:sldId id="108300" r:id="rId6"/>
    <p:sldId id="108394" r:id="rId7"/>
    <p:sldId id="108381" r:id="rId8"/>
    <p:sldId id="108392" r:id="rId9"/>
    <p:sldId id="108399" r:id="rId10"/>
    <p:sldId id="108401" r:id="rId11"/>
    <p:sldId id="108389" r:id="rId12"/>
    <p:sldId id="108404" r:id="rId13"/>
    <p:sldId id="108402" r:id="rId14"/>
    <p:sldId id="108403" r:id="rId15"/>
    <p:sldId id="108405" r:id="rId16"/>
    <p:sldId id="108406" r:id="rId17"/>
    <p:sldId id="108407" r:id="rId18"/>
    <p:sldId id="108408" r:id="rId19"/>
    <p:sldId id="108409" r:id="rId20"/>
    <p:sldId id="108410" r:id="rId21"/>
    <p:sldId id="108411" r:id="rId22"/>
    <p:sldId id="108412" r:id="rId23"/>
    <p:sldId id="108413" r:id="rId24"/>
    <p:sldId id="108414" r:id="rId25"/>
    <p:sldId id="108400" r:id="rId26"/>
    <p:sldId id="108395" r:id="rId27"/>
    <p:sldId id="274"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 id="{AE04E2D4-82E6-46D4-8B8E-A86C71BD88C0}">
          <p14:sldIdLst>
            <p14:sldId id="256"/>
            <p14:sldId id="108300"/>
          </p14:sldIdLst>
        </p14:section>
        <p14:section name="Schedule, Process, Engagement" id="{49B021A8-2A24-46E2-9F1E-9C96BFFBA3F8}">
          <p14:sldIdLst>
            <p14:sldId id="108394"/>
            <p14:sldId id="108381"/>
            <p14:sldId id="108392"/>
          </p14:sldIdLst>
        </p14:section>
        <p14:section name="Focus Groups" id="{2EA95309-8719-4F80-87DF-284B5B51E0C6}">
          <p14:sldIdLst>
            <p14:sldId id="108399"/>
            <p14:sldId id="108401"/>
            <p14:sldId id="108389"/>
            <p14:sldId id="108404"/>
            <p14:sldId id="108402"/>
            <p14:sldId id="108403"/>
            <p14:sldId id="108405"/>
            <p14:sldId id="108406"/>
            <p14:sldId id="108407"/>
            <p14:sldId id="108408"/>
            <p14:sldId id="108409"/>
            <p14:sldId id="108410"/>
            <p14:sldId id="108411"/>
            <p14:sldId id="108412"/>
            <p14:sldId id="108413"/>
            <p14:sldId id="108414"/>
          </p14:sldIdLst>
        </p14:section>
        <p14:section name="Discussion" id="{20DD1848-DBAF-4E88-99DC-60A8D35133B3}">
          <p14:sldIdLst>
            <p14:sldId id="108400"/>
            <p14:sldId id="108395"/>
            <p14:sldId id="27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852"/>
    <a:srgbClr val="DDE1E9"/>
    <a:srgbClr val="FFD100"/>
    <a:srgbClr val="A5A5A5"/>
    <a:srgbClr val="005789"/>
    <a:srgbClr val="86AC51"/>
    <a:srgbClr val="D9D9D9"/>
    <a:srgbClr val="8C99A1"/>
    <a:srgbClr val="4A92C5"/>
    <a:srgbClr val="F15A2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3"/>
    <p:restoredTop sz="94704"/>
  </p:normalViewPr>
  <p:slideViewPr>
    <p:cSldViewPr snapToGrid="0">
      <p:cViewPr varScale="1">
        <p:scale>
          <a:sx n="105" d="100"/>
          <a:sy n="105" d="100"/>
        </p:scale>
        <p:origin x="688" y="184"/>
      </p:cViewPr>
      <p:guideLst/>
    </p:cSldViewPr>
  </p:slideViewPr>
  <p:notesTextViewPr>
    <p:cViewPr>
      <p:scale>
        <a:sx n="3" d="2"/>
        <a:sy n="3" d="2"/>
      </p:scale>
      <p:origin x="0" y="0"/>
    </p:cViewPr>
  </p:notesTextViewPr>
  <p:sorterViewPr>
    <p:cViewPr>
      <p:scale>
        <a:sx n="100" d="100"/>
        <a:sy n="100" d="100"/>
      </p:scale>
      <p:origin x="0" y="-430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14EC52-D0FA-4FAC-BAF2-71DCDD4AD775}" type="datetimeFigureOut">
              <a:rPr lang="en-US" smtClean="0"/>
              <a:t>3/23/21</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6A79EB-92B3-45D6-A717-0F3C146EE060}" type="slidenum">
              <a:rPr lang="en-US" smtClean="0"/>
              <a:t>‹#›</a:t>
            </a:fld>
            <a:endParaRPr lang="en-US" dirty="0"/>
          </a:p>
        </p:txBody>
      </p:sp>
    </p:spTree>
    <p:extLst>
      <p:ext uri="{BB962C8B-B14F-4D97-AF65-F5344CB8AC3E}">
        <p14:creationId xmlns:p14="http://schemas.microsoft.com/office/powerpoint/2010/main" val="36873982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Bef>
                <a:spcPts val="0"/>
              </a:spcBef>
              <a:spcAft>
                <a:spcPts val="0"/>
              </a:spcAft>
              <a:buFont typeface="Arial" panose="020B0604020202020204" pitchFamily="34" charset="0"/>
              <a:buNone/>
            </a:pPr>
            <a:endParaRPr lang="en-US" dirty="0"/>
          </a:p>
        </p:txBody>
      </p:sp>
    </p:spTree>
    <p:extLst>
      <p:ext uri="{BB962C8B-B14F-4D97-AF65-F5344CB8AC3E}">
        <p14:creationId xmlns:p14="http://schemas.microsoft.com/office/powerpoint/2010/main" val="1502156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Bef>
                <a:spcPts val="0"/>
              </a:spcBef>
              <a:spcAft>
                <a:spcPts val="0"/>
              </a:spcAft>
              <a:buFont typeface="Arial" panose="020B0604020202020204" pitchFamily="34" charset="0"/>
              <a:buNone/>
            </a:pPr>
            <a:endParaRPr lang="en-US" dirty="0"/>
          </a:p>
        </p:txBody>
      </p:sp>
    </p:spTree>
    <p:extLst>
      <p:ext uri="{BB962C8B-B14F-4D97-AF65-F5344CB8AC3E}">
        <p14:creationId xmlns:p14="http://schemas.microsoft.com/office/powerpoint/2010/main" val="13790089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EA8C413-267D-40BD-A3AD-B73963B206B8}"/>
              </a:ext>
            </a:extLst>
          </p:cNvPr>
          <p:cNvSpPr/>
          <p:nvPr userDrawn="1"/>
        </p:nvSpPr>
        <p:spPr>
          <a:xfrm>
            <a:off x="0" y="0"/>
            <a:ext cx="7910518" cy="6858000"/>
          </a:xfrm>
          <a:prstGeom prst="rect">
            <a:avLst/>
          </a:prstGeom>
          <a:solidFill>
            <a:srgbClr val="006852"/>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a:endParaRPr lang="en-US" sz="1800" dirty="0">
              <a:solidFill>
                <a:schemeClr val="bg1"/>
              </a:solidFill>
            </a:endParaRPr>
          </a:p>
        </p:txBody>
      </p:sp>
      <p:sp>
        <p:nvSpPr>
          <p:cNvPr id="2" name="Title 1">
            <a:extLst>
              <a:ext uri="{FF2B5EF4-FFF2-40B4-BE49-F238E27FC236}">
                <a16:creationId xmlns:a16="http://schemas.microsoft.com/office/drawing/2014/main" id="{FA930DC8-FDFB-4173-AA59-BF603F2B724A}"/>
              </a:ext>
            </a:extLst>
          </p:cNvPr>
          <p:cNvSpPr>
            <a:spLocks noGrp="1"/>
          </p:cNvSpPr>
          <p:nvPr>
            <p:ph type="ctrTitle"/>
          </p:nvPr>
        </p:nvSpPr>
        <p:spPr>
          <a:xfrm>
            <a:off x="8387534" y="1600200"/>
            <a:ext cx="3193358" cy="1909763"/>
          </a:xfrm>
        </p:spPr>
        <p:txBody>
          <a:bodyPr anchor="t" anchorCtr="0"/>
          <a:lstStyle>
            <a:lvl1pPr algn="l">
              <a:defRPr sz="4000">
                <a:solidFill>
                  <a:srgbClr val="006852"/>
                </a:solidFill>
              </a:defRPr>
            </a:lvl1pPr>
          </a:lstStyle>
          <a:p>
            <a:r>
              <a:rPr lang="en-US"/>
              <a:t>Click to edit Master title style</a:t>
            </a:r>
          </a:p>
        </p:txBody>
      </p:sp>
      <p:sp>
        <p:nvSpPr>
          <p:cNvPr id="3" name="Subtitle 2">
            <a:extLst>
              <a:ext uri="{FF2B5EF4-FFF2-40B4-BE49-F238E27FC236}">
                <a16:creationId xmlns:a16="http://schemas.microsoft.com/office/drawing/2014/main" id="{1F9E5475-C172-402F-8646-C30CF523933D}"/>
              </a:ext>
            </a:extLst>
          </p:cNvPr>
          <p:cNvSpPr>
            <a:spLocks noGrp="1"/>
          </p:cNvSpPr>
          <p:nvPr>
            <p:ph type="subTitle" idx="1" hasCustomPrompt="1"/>
          </p:nvPr>
        </p:nvSpPr>
        <p:spPr>
          <a:xfrm>
            <a:off x="8387533" y="3602038"/>
            <a:ext cx="3194946" cy="1655762"/>
          </a:xfrm>
        </p:spPr>
        <p:txBody>
          <a:bodyPr/>
          <a:lstStyle>
            <a:lvl1pPr marL="0" indent="0" algn="l">
              <a:buNone/>
              <a:defRPr sz="2400">
                <a:solidFill>
                  <a:srgbClr val="3B3838"/>
                </a:solidFill>
              </a:defRPr>
            </a:lvl1pPr>
            <a:lvl2pPr marL="457154" indent="0" algn="ctr">
              <a:buNone/>
              <a:defRPr sz="2000"/>
            </a:lvl2pPr>
            <a:lvl3pPr marL="914309" indent="0" algn="ctr">
              <a:buNone/>
              <a:defRPr sz="1800"/>
            </a:lvl3pPr>
            <a:lvl4pPr marL="1371463" indent="0" algn="ctr">
              <a:buNone/>
              <a:defRPr sz="1600"/>
            </a:lvl4pPr>
            <a:lvl5pPr marL="1828617" indent="0" algn="ctr">
              <a:buNone/>
              <a:defRPr sz="1600"/>
            </a:lvl5pPr>
            <a:lvl6pPr marL="2285771" indent="0" algn="ctr">
              <a:buNone/>
              <a:defRPr sz="1600"/>
            </a:lvl6pPr>
            <a:lvl7pPr marL="2742926" indent="0" algn="ctr">
              <a:buNone/>
              <a:defRPr sz="1600"/>
            </a:lvl7pPr>
            <a:lvl8pPr marL="3200080" indent="0" algn="ctr">
              <a:buNone/>
              <a:defRPr sz="1600"/>
            </a:lvl8pPr>
            <a:lvl9pPr marL="3657234" indent="0" algn="ctr">
              <a:buNone/>
              <a:defRPr sz="1600"/>
            </a:lvl9pPr>
          </a:lstStyle>
          <a:p>
            <a:r>
              <a:rPr lang="en-US"/>
              <a:t>CLICK TO EDIT MASTER SUBTITLE STYLE</a:t>
            </a:r>
          </a:p>
        </p:txBody>
      </p:sp>
      <p:cxnSp>
        <p:nvCxnSpPr>
          <p:cNvPr id="17" name="Straight Connector 16">
            <a:extLst>
              <a:ext uri="{FF2B5EF4-FFF2-40B4-BE49-F238E27FC236}">
                <a16:creationId xmlns:a16="http://schemas.microsoft.com/office/drawing/2014/main" id="{A37DC9EE-DE0A-49C3-96AF-ADCA3F553A13}"/>
              </a:ext>
            </a:extLst>
          </p:cNvPr>
          <p:cNvCxnSpPr>
            <a:cxnSpLocks/>
          </p:cNvCxnSpPr>
          <p:nvPr userDrawn="1"/>
        </p:nvCxnSpPr>
        <p:spPr>
          <a:xfrm>
            <a:off x="8139088" y="1600201"/>
            <a:ext cx="0" cy="1567873"/>
          </a:xfrm>
          <a:prstGeom prst="line">
            <a:avLst/>
          </a:prstGeom>
          <a:ln w="19050">
            <a:solidFill>
              <a:srgbClr val="FBD20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361721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C4441E-9D6B-4B3D-B12B-7E4A04E2D14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31617B5-F5DE-42C1-8292-1F9A9D9D282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155210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4D733-2EBB-4961-AA9E-0FC6E240115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57113B-43B3-436F-9C42-BC1B42D9FC99}"/>
              </a:ext>
            </a:extLst>
          </p:cNvPr>
          <p:cNvSpPr>
            <a:spLocks noGrp="1"/>
          </p:cNvSpPr>
          <p:nvPr>
            <p:ph sz="half" idx="1"/>
          </p:nvPr>
        </p:nvSpPr>
        <p:spPr>
          <a:xfrm>
            <a:off x="838091" y="1825625"/>
            <a:ext cx="5180925"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027506B-4001-4FF2-B794-1D0EA2EAF4F8}"/>
              </a:ext>
            </a:extLst>
          </p:cNvPr>
          <p:cNvSpPr>
            <a:spLocks noGrp="1"/>
          </p:cNvSpPr>
          <p:nvPr>
            <p:ph sz="half" idx="2"/>
          </p:nvPr>
        </p:nvSpPr>
        <p:spPr>
          <a:xfrm>
            <a:off x="6171396" y="1825625"/>
            <a:ext cx="5182513"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401551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52CBE-4DCE-4E47-96A6-7B1E64C9E5C6}"/>
              </a:ext>
            </a:extLst>
          </p:cNvPr>
          <p:cNvSpPr>
            <a:spLocks noGrp="1"/>
          </p:cNvSpPr>
          <p:nvPr>
            <p:ph type="title"/>
          </p:nvPr>
        </p:nvSpPr>
        <p:spPr>
          <a:xfrm>
            <a:off x="611108" y="457200"/>
            <a:ext cx="10971371" cy="914400"/>
          </a:xfrm>
        </p:spPr>
        <p:txBody>
          <a:bodyPr/>
          <a:lstStyle/>
          <a:p>
            <a:r>
              <a:rPr lang="en-US"/>
              <a:t>Click to edit Master title style</a:t>
            </a:r>
          </a:p>
        </p:txBody>
      </p:sp>
      <p:sp>
        <p:nvSpPr>
          <p:cNvPr id="3" name="Text Placeholder 2">
            <a:extLst>
              <a:ext uri="{FF2B5EF4-FFF2-40B4-BE49-F238E27FC236}">
                <a16:creationId xmlns:a16="http://schemas.microsoft.com/office/drawing/2014/main" id="{DE1B16E7-DAFB-4F99-BC98-B65523F57AC5}"/>
              </a:ext>
            </a:extLst>
          </p:cNvPr>
          <p:cNvSpPr>
            <a:spLocks noGrp="1"/>
          </p:cNvSpPr>
          <p:nvPr>
            <p:ph type="body" idx="1"/>
          </p:nvPr>
        </p:nvSpPr>
        <p:spPr>
          <a:xfrm>
            <a:off x="611109" y="1681163"/>
            <a:ext cx="5385686" cy="823912"/>
          </a:xfrm>
        </p:spPr>
        <p:txBody>
          <a:bodyPr anchor="b"/>
          <a:lstStyle>
            <a:lvl1pPr marL="0" indent="0">
              <a:buNone/>
              <a:defRPr sz="2400" b="1">
                <a:solidFill>
                  <a:srgbClr val="3B3838"/>
                </a:solidFill>
              </a:defRPr>
            </a:lvl1pPr>
            <a:lvl2pPr marL="457154" indent="0">
              <a:buNone/>
              <a:defRPr sz="2000" b="1"/>
            </a:lvl2pPr>
            <a:lvl3pPr marL="914309" indent="0">
              <a:buNone/>
              <a:defRPr sz="1800" b="1"/>
            </a:lvl3pPr>
            <a:lvl4pPr marL="1371463" indent="0">
              <a:buNone/>
              <a:defRPr sz="1600" b="1"/>
            </a:lvl4pPr>
            <a:lvl5pPr marL="1828617" indent="0">
              <a:buNone/>
              <a:defRPr sz="1600" b="1"/>
            </a:lvl5pPr>
            <a:lvl6pPr marL="2285771" indent="0">
              <a:buNone/>
              <a:defRPr sz="1600" b="1"/>
            </a:lvl6pPr>
            <a:lvl7pPr marL="2742926" indent="0">
              <a:buNone/>
              <a:defRPr sz="1600" b="1"/>
            </a:lvl7pPr>
            <a:lvl8pPr marL="3200080" indent="0">
              <a:buNone/>
              <a:defRPr sz="1600" b="1"/>
            </a:lvl8pPr>
            <a:lvl9pPr marL="3657234"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C998220-1D09-4759-929F-AEC47B85059D}"/>
              </a:ext>
            </a:extLst>
          </p:cNvPr>
          <p:cNvSpPr>
            <a:spLocks noGrp="1"/>
          </p:cNvSpPr>
          <p:nvPr>
            <p:ph sz="half" idx="2"/>
          </p:nvPr>
        </p:nvSpPr>
        <p:spPr>
          <a:xfrm>
            <a:off x="611109" y="2505075"/>
            <a:ext cx="5385686" cy="3684588"/>
          </a:xfrm>
        </p:spPr>
        <p:txBody>
          <a:bodyPr/>
          <a:lstStyle>
            <a:lvl1pPr>
              <a:defRPr>
                <a:solidFill>
                  <a:srgbClr val="3B3838"/>
                </a:solidFill>
              </a:defRPr>
            </a:lvl1pPr>
            <a:lvl2pPr>
              <a:defRPr>
                <a:solidFill>
                  <a:srgbClr val="3B3838"/>
                </a:solidFill>
              </a:defRPr>
            </a:lvl2pPr>
            <a:lvl3pPr>
              <a:defRPr>
                <a:solidFill>
                  <a:srgbClr val="3B3838"/>
                </a:solidFill>
              </a:defRPr>
            </a:lvl3pPr>
            <a:lvl4pPr>
              <a:defRPr>
                <a:solidFill>
                  <a:srgbClr val="3B3838"/>
                </a:solidFill>
              </a:defRPr>
            </a:lvl4pPr>
            <a:lvl5pPr>
              <a:defRPr>
                <a:solidFill>
                  <a:srgbClr val="3B3838"/>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735BFB3-5396-48B4-B801-29824784821C}"/>
              </a:ext>
            </a:extLst>
          </p:cNvPr>
          <p:cNvSpPr>
            <a:spLocks noGrp="1"/>
          </p:cNvSpPr>
          <p:nvPr>
            <p:ph type="body" sz="quarter" idx="3"/>
          </p:nvPr>
        </p:nvSpPr>
        <p:spPr>
          <a:xfrm>
            <a:off x="6172984" y="1681163"/>
            <a:ext cx="5385686" cy="823912"/>
          </a:xfrm>
        </p:spPr>
        <p:txBody>
          <a:bodyPr anchor="b"/>
          <a:lstStyle>
            <a:lvl1pPr marL="0" indent="0">
              <a:buNone/>
              <a:defRPr sz="2400" b="1">
                <a:solidFill>
                  <a:srgbClr val="3B3838"/>
                </a:solidFill>
              </a:defRPr>
            </a:lvl1pPr>
            <a:lvl2pPr marL="457154" indent="0">
              <a:buNone/>
              <a:defRPr sz="2000" b="1"/>
            </a:lvl2pPr>
            <a:lvl3pPr marL="914309" indent="0">
              <a:buNone/>
              <a:defRPr sz="1800" b="1"/>
            </a:lvl3pPr>
            <a:lvl4pPr marL="1371463" indent="0">
              <a:buNone/>
              <a:defRPr sz="1600" b="1"/>
            </a:lvl4pPr>
            <a:lvl5pPr marL="1828617" indent="0">
              <a:buNone/>
              <a:defRPr sz="1600" b="1"/>
            </a:lvl5pPr>
            <a:lvl6pPr marL="2285771" indent="0">
              <a:buNone/>
              <a:defRPr sz="1600" b="1"/>
            </a:lvl6pPr>
            <a:lvl7pPr marL="2742926" indent="0">
              <a:buNone/>
              <a:defRPr sz="1600" b="1"/>
            </a:lvl7pPr>
            <a:lvl8pPr marL="3200080" indent="0">
              <a:buNone/>
              <a:defRPr sz="1600" b="1"/>
            </a:lvl8pPr>
            <a:lvl9pPr marL="3657234"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3093750-A578-40EB-A47B-BAE960ABC0FE}"/>
              </a:ext>
            </a:extLst>
          </p:cNvPr>
          <p:cNvSpPr>
            <a:spLocks noGrp="1"/>
          </p:cNvSpPr>
          <p:nvPr>
            <p:ph sz="quarter" idx="4"/>
          </p:nvPr>
        </p:nvSpPr>
        <p:spPr>
          <a:xfrm>
            <a:off x="6172984" y="2505075"/>
            <a:ext cx="5385686" cy="3684588"/>
          </a:xfrm>
        </p:spPr>
        <p:txBody>
          <a:bodyPr/>
          <a:lstStyle>
            <a:lvl1pPr>
              <a:defRPr>
                <a:solidFill>
                  <a:srgbClr val="3B3838"/>
                </a:solidFill>
              </a:defRPr>
            </a:lvl1pPr>
            <a:lvl2pPr>
              <a:defRPr>
                <a:solidFill>
                  <a:srgbClr val="3B3838"/>
                </a:solidFill>
              </a:defRPr>
            </a:lvl2pPr>
            <a:lvl3pPr>
              <a:defRPr>
                <a:solidFill>
                  <a:srgbClr val="3B3838"/>
                </a:solidFill>
              </a:defRPr>
            </a:lvl3pPr>
            <a:lvl4pPr>
              <a:defRPr>
                <a:solidFill>
                  <a:srgbClr val="3B3838"/>
                </a:solidFill>
              </a:defRPr>
            </a:lvl4pPr>
            <a:lvl5pPr>
              <a:defRPr>
                <a:solidFill>
                  <a:srgbClr val="3B3838"/>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81246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CCC6DEC9-9521-4281-96EB-9B2100A50BDB}"/>
              </a:ext>
            </a:extLst>
          </p:cNvPr>
          <p:cNvSpPr>
            <a:spLocks noGrp="1"/>
          </p:cNvSpPr>
          <p:nvPr>
            <p:ph type="title"/>
          </p:nvPr>
        </p:nvSpPr>
        <p:spPr>
          <a:xfrm>
            <a:off x="611108" y="457201"/>
            <a:ext cx="10971371" cy="914399"/>
          </a:xfrm>
        </p:spPr>
        <p:txBody>
          <a:bodyPr/>
          <a:lstStyle/>
          <a:p>
            <a:r>
              <a:rPr lang="en-US"/>
              <a:t>Click to edit Master title style</a:t>
            </a:r>
          </a:p>
        </p:txBody>
      </p:sp>
    </p:spTree>
    <p:extLst>
      <p:ext uri="{BB962C8B-B14F-4D97-AF65-F5344CB8AC3E}">
        <p14:creationId xmlns:p14="http://schemas.microsoft.com/office/powerpoint/2010/main" val="19420952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FCF98-566D-4347-9070-41BC71D68462}"/>
              </a:ext>
            </a:extLst>
          </p:cNvPr>
          <p:cNvSpPr>
            <a:spLocks noGrp="1"/>
          </p:cNvSpPr>
          <p:nvPr>
            <p:ph type="title"/>
          </p:nvPr>
        </p:nvSpPr>
        <p:spPr>
          <a:xfrm>
            <a:off x="611109" y="457200"/>
            <a:ext cx="4160295" cy="9144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5C34147-EFA3-47D6-91C4-91B07F042CEE}"/>
              </a:ext>
            </a:extLst>
          </p:cNvPr>
          <p:cNvSpPr>
            <a:spLocks noGrp="1"/>
          </p:cNvSpPr>
          <p:nvPr>
            <p:ph idx="1"/>
          </p:nvPr>
        </p:nvSpPr>
        <p:spPr>
          <a:xfrm>
            <a:off x="5182513" y="1600200"/>
            <a:ext cx="6172983" cy="4260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C306EB7-82AC-4DD4-BF07-2438626B24B4}"/>
              </a:ext>
            </a:extLst>
          </p:cNvPr>
          <p:cNvSpPr>
            <a:spLocks noGrp="1"/>
          </p:cNvSpPr>
          <p:nvPr>
            <p:ph type="body" sz="half" idx="2"/>
          </p:nvPr>
        </p:nvSpPr>
        <p:spPr>
          <a:xfrm>
            <a:off x="611109" y="1600200"/>
            <a:ext cx="4160295" cy="4730750"/>
          </a:xfrm>
        </p:spPr>
        <p:txBody>
          <a:bodyPr/>
          <a:lstStyle>
            <a:lvl1pPr marL="0" indent="0">
              <a:buNone/>
              <a:defRPr sz="1600"/>
            </a:lvl1pPr>
            <a:lvl2pPr marL="457154" indent="0">
              <a:buNone/>
              <a:defRPr sz="1400"/>
            </a:lvl2pPr>
            <a:lvl3pPr marL="914309" indent="0">
              <a:buNone/>
              <a:defRPr sz="1200"/>
            </a:lvl3pPr>
            <a:lvl4pPr marL="1371463" indent="0">
              <a:buNone/>
              <a:defRPr sz="1000"/>
            </a:lvl4pPr>
            <a:lvl5pPr marL="1828617" indent="0">
              <a:buNone/>
              <a:defRPr sz="1000"/>
            </a:lvl5pPr>
            <a:lvl6pPr marL="2285771" indent="0">
              <a:buNone/>
              <a:defRPr sz="1000"/>
            </a:lvl6pPr>
            <a:lvl7pPr marL="2742926" indent="0">
              <a:buNone/>
              <a:defRPr sz="1000"/>
            </a:lvl7pPr>
            <a:lvl8pPr marL="3200080" indent="0">
              <a:buNone/>
              <a:defRPr sz="1000"/>
            </a:lvl8pPr>
            <a:lvl9pPr marL="3657234" indent="0">
              <a:buNone/>
              <a:defRPr sz="1000"/>
            </a:lvl9pPr>
          </a:lstStyle>
          <a:p>
            <a:pPr lvl="0"/>
            <a:r>
              <a:rPr lang="en-US"/>
              <a:t>Click to edit Master text styles</a:t>
            </a:r>
          </a:p>
        </p:txBody>
      </p:sp>
    </p:spTree>
    <p:extLst>
      <p:ext uri="{BB962C8B-B14F-4D97-AF65-F5344CB8AC3E}">
        <p14:creationId xmlns:p14="http://schemas.microsoft.com/office/powerpoint/2010/main" val="15912015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EF9F4-5184-48BC-87EE-A4DEFA96646C}"/>
              </a:ext>
            </a:extLst>
          </p:cNvPr>
          <p:cNvSpPr>
            <a:spLocks noGrp="1"/>
          </p:cNvSpPr>
          <p:nvPr>
            <p:ph type="title"/>
          </p:nvPr>
        </p:nvSpPr>
        <p:spPr>
          <a:xfrm>
            <a:off x="611109" y="457201"/>
            <a:ext cx="4160295" cy="914400"/>
          </a:xfrm>
        </p:spPr>
        <p:txBody>
          <a:bodyPr anchor="t" anchorCtr="0"/>
          <a:lstStyle>
            <a:lvl1pPr>
              <a:defRPr sz="4000"/>
            </a:lvl1pPr>
          </a:lstStyle>
          <a:p>
            <a:r>
              <a:rPr lang="en-US"/>
              <a:t>Click to edit Master title style</a:t>
            </a:r>
          </a:p>
        </p:txBody>
      </p:sp>
      <p:sp>
        <p:nvSpPr>
          <p:cNvPr id="3" name="Picture Placeholder 2">
            <a:extLst>
              <a:ext uri="{FF2B5EF4-FFF2-40B4-BE49-F238E27FC236}">
                <a16:creationId xmlns:a16="http://schemas.microsoft.com/office/drawing/2014/main" id="{B584334C-0AC4-4F92-9FA0-03C6F331A3DD}"/>
              </a:ext>
            </a:extLst>
          </p:cNvPr>
          <p:cNvSpPr>
            <a:spLocks noGrp="1"/>
          </p:cNvSpPr>
          <p:nvPr>
            <p:ph type="pic" idx="1"/>
          </p:nvPr>
        </p:nvSpPr>
        <p:spPr>
          <a:xfrm>
            <a:off x="5177614" y="1"/>
            <a:ext cx="7014386" cy="6857999"/>
          </a:xfrm>
        </p:spPr>
        <p:txBody>
          <a:bodyPr/>
          <a:lstStyle>
            <a:lvl1pPr marL="0" indent="0">
              <a:buNone/>
              <a:defRPr sz="3200"/>
            </a:lvl1pPr>
            <a:lvl2pPr marL="457154" indent="0">
              <a:buNone/>
              <a:defRPr sz="2800"/>
            </a:lvl2pPr>
            <a:lvl3pPr marL="914309" indent="0">
              <a:buNone/>
              <a:defRPr sz="2400"/>
            </a:lvl3pPr>
            <a:lvl4pPr marL="1371463" indent="0">
              <a:buNone/>
              <a:defRPr sz="2000"/>
            </a:lvl4pPr>
            <a:lvl5pPr marL="1828617" indent="0">
              <a:buNone/>
              <a:defRPr sz="2000"/>
            </a:lvl5pPr>
            <a:lvl6pPr marL="2285771" indent="0">
              <a:buNone/>
              <a:defRPr sz="2000"/>
            </a:lvl6pPr>
            <a:lvl7pPr marL="2742926" indent="0">
              <a:buNone/>
              <a:defRPr sz="2000"/>
            </a:lvl7pPr>
            <a:lvl8pPr marL="3200080" indent="0">
              <a:buNone/>
              <a:defRPr sz="2000"/>
            </a:lvl8pPr>
            <a:lvl9pPr marL="3657234" indent="0">
              <a:buNone/>
              <a:defRPr sz="2000"/>
            </a:lvl9pPr>
          </a:lstStyle>
          <a:p>
            <a:endParaRPr lang="en-US" dirty="0"/>
          </a:p>
        </p:txBody>
      </p:sp>
      <p:sp>
        <p:nvSpPr>
          <p:cNvPr id="4" name="Text Placeholder 3">
            <a:extLst>
              <a:ext uri="{FF2B5EF4-FFF2-40B4-BE49-F238E27FC236}">
                <a16:creationId xmlns:a16="http://schemas.microsoft.com/office/drawing/2014/main" id="{7162EDFD-2C89-4C3B-B989-9BB4940B64FF}"/>
              </a:ext>
            </a:extLst>
          </p:cNvPr>
          <p:cNvSpPr>
            <a:spLocks noGrp="1"/>
          </p:cNvSpPr>
          <p:nvPr>
            <p:ph type="body" sz="half" idx="2"/>
          </p:nvPr>
        </p:nvSpPr>
        <p:spPr>
          <a:xfrm>
            <a:off x="611109" y="2070100"/>
            <a:ext cx="4160295" cy="4260850"/>
          </a:xfrm>
        </p:spPr>
        <p:txBody>
          <a:bodyPr/>
          <a:lstStyle>
            <a:lvl1pPr marL="0" indent="0">
              <a:buNone/>
              <a:defRPr sz="1600"/>
            </a:lvl1pPr>
            <a:lvl2pPr marL="457154" indent="0">
              <a:buNone/>
              <a:defRPr sz="1400"/>
            </a:lvl2pPr>
            <a:lvl3pPr marL="914309" indent="0">
              <a:buNone/>
              <a:defRPr sz="1200"/>
            </a:lvl3pPr>
            <a:lvl4pPr marL="1371463" indent="0">
              <a:buNone/>
              <a:defRPr sz="1000"/>
            </a:lvl4pPr>
            <a:lvl5pPr marL="1828617" indent="0">
              <a:buNone/>
              <a:defRPr sz="1000"/>
            </a:lvl5pPr>
            <a:lvl6pPr marL="2285771" indent="0">
              <a:buNone/>
              <a:defRPr sz="1000"/>
            </a:lvl6pPr>
            <a:lvl7pPr marL="2742926" indent="0">
              <a:buNone/>
              <a:defRPr sz="1000"/>
            </a:lvl7pPr>
            <a:lvl8pPr marL="3200080" indent="0">
              <a:buNone/>
              <a:defRPr sz="1000"/>
            </a:lvl8pPr>
            <a:lvl9pPr marL="3657234" indent="0">
              <a:buNone/>
              <a:defRPr sz="1000"/>
            </a:lvl9pPr>
          </a:lstStyle>
          <a:p>
            <a:pPr lvl="0"/>
            <a:r>
              <a:rPr lang="en-US"/>
              <a:t>Click to edit Master text styles</a:t>
            </a:r>
          </a:p>
        </p:txBody>
      </p:sp>
    </p:spTree>
    <p:extLst>
      <p:ext uri="{BB962C8B-B14F-4D97-AF65-F5344CB8AC3E}">
        <p14:creationId xmlns:p14="http://schemas.microsoft.com/office/powerpoint/2010/main" val="1565969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34639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6D0B012-B11C-484E-99DC-CBF025D5B5E1}"/>
              </a:ext>
            </a:extLst>
          </p:cNvPr>
          <p:cNvSpPr>
            <a:spLocks noGrp="1"/>
          </p:cNvSpPr>
          <p:nvPr>
            <p:ph type="title"/>
          </p:nvPr>
        </p:nvSpPr>
        <p:spPr>
          <a:xfrm>
            <a:off x="611108" y="457201"/>
            <a:ext cx="10971371" cy="914399"/>
          </a:xfrm>
          <a:prstGeom prst="rect">
            <a:avLst/>
          </a:prstGeom>
        </p:spPr>
        <p:txBody>
          <a:bodyPr vert="horz" lIns="0" tIns="0" rIns="0" bIns="91440" rtlCol="0" anchor="t" anchorCtr="0">
            <a:noAutofit/>
          </a:bodyPr>
          <a:lstStyle/>
          <a:p>
            <a:r>
              <a:rPr lang="en-US"/>
              <a:t>Click to edit Master title style</a:t>
            </a:r>
          </a:p>
        </p:txBody>
      </p:sp>
      <p:sp>
        <p:nvSpPr>
          <p:cNvPr id="3" name="Text Placeholder 2">
            <a:extLst>
              <a:ext uri="{FF2B5EF4-FFF2-40B4-BE49-F238E27FC236}">
                <a16:creationId xmlns:a16="http://schemas.microsoft.com/office/drawing/2014/main" id="{9C215A73-F14B-434C-8FD9-36E43E29C657}"/>
              </a:ext>
            </a:extLst>
          </p:cNvPr>
          <p:cNvSpPr>
            <a:spLocks noGrp="1"/>
          </p:cNvSpPr>
          <p:nvPr>
            <p:ph type="body" idx="1"/>
          </p:nvPr>
        </p:nvSpPr>
        <p:spPr>
          <a:xfrm>
            <a:off x="611108" y="1600201"/>
            <a:ext cx="10971371" cy="4730749"/>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 name="Group 3">
            <a:extLst>
              <a:ext uri="{FF2B5EF4-FFF2-40B4-BE49-F238E27FC236}">
                <a16:creationId xmlns:a16="http://schemas.microsoft.com/office/drawing/2014/main" id="{B67B14E6-194E-495F-9FF3-45EFDD68A435}"/>
              </a:ext>
            </a:extLst>
          </p:cNvPr>
          <p:cNvGrpSpPr/>
          <p:nvPr userDrawn="1"/>
        </p:nvGrpSpPr>
        <p:grpSpPr>
          <a:xfrm>
            <a:off x="12394544" y="224831"/>
            <a:ext cx="706120" cy="1032074"/>
            <a:chOff x="11155680" y="264160"/>
            <a:chExt cx="706120" cy="1032074"/>
          </a:xfrm>
        </p:grpSpPr>
        <p:sp>
          <p:nvSpPr>
            <p:cNvPr id="5" name="Rectangle 4">
              <a:extLst>
                <a:ext uri="{FF2B5EF4-FFF2-40B4-BE49-F238E27FC236}">
                  <a16:creationId xmlns:a16="http://schemas.microsoft.com/office/drawing/2014/main" id="{2BEA4680-4FC7-4D74-AF2D-D75A578CC81E}"/>
                </a:ext>
              </a:extLst>
            </p:cNvPr>
            <p:cNvSpPr/>
            <p:nvPr/>
          </p:nvSpPr>
          <p:spPr>
            <a:xfrm>
              <a:off x="11155680" y="264160"/>
              <a:ext cx="294640" cy="294640"/>
            </a:xfrm>
            <a:prstGeom prst="rect">
              <a:avLst/>
            </a:prstGeom>
            <a:solidFill>
              <a:srgbClr val="00685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164"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Book"/>
                <a:ea typeface="+mn-ea"/>
                <a:cs typeface="+mn-cs"/>
              </a:endParaRPr>
            </a:p>
          </p:txBody>
        </p:sp>
        <p:sp>
          <p:nvSpPr>
            <p:cNvPr id="6" name="Rectangle 5">
              <a:extLst>
                <a:ext uri="{FF2B5EF4-FFF2-40B4-BE49-F238E27FC236}">
                  <a16:creationId xmlns:a16="http://schemas.microsoft.com/office/drawing/2014/main" id="{55E7D845-965D-46A9-AE97-050B05AED4EF}"/>
                </a:ext>
              </a:extLst>
            </p:cNvPr>
            <p:cNvSpPr/>
            <p:nvPr/>
          </p:nvSpPr>
          <p:spPr>
            <a:xfrm>
              <a:off x="11567160" y="264160"/>
              <a:ext cx="294640" cy="294640"/>
            </a:xfrm>
            <a:prstGeom prst="rect">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164"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Book"/>
                <a:ea typeface="+mn-ea"/>
                <a:cs typeface="+mn-cs"/>
              </a:endParaRPr>
            </a:p>
          </p:txBody>
        </p:sp>
        <p:sp>
          <p:nvSpPr>
            <p:cNvPr id="7" name="Rectangle 6">
              <a:extLst>
                <a:ext uri="{FF2B5EF4-FFF2-40B4-BE49-F238E27FC236}">
                  <a16:creationId xmlns:a16="http://schemas.microsoft.com/office/drawing/2014/main" id="{F14D515F-5DD1-41B1-BE61-E0D1506ACF7E}"/>
                </a:ext>
              </a:extLst>
            </p:cNvPr>
            <p:cNvSpPr/>
            <p:nvPr/>
          </p:nvSpPr>
          <p:spPr>
            <a:xfrm>
              <a:off x="11155680" y="641076"/>
              <a:ext cx="294640" cy="294640"/>
            </a:xfrm>
            <a:prstGeom prst="rect">
              <a:avLst/>
            </a:prstGeom>
            <a:solidFill>
              <a:srgbClr val="3CD5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164"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Book"/>
                <a:ea typeface="+mn-ea"/>
                <a:cs typeface="+mn-cs"/>
              </a:endParaRPr>
            </a:p>
          </p:txBody>
        </p:sp>
        <p:sp>
          <p:nvSpPr>
            <p:cNvPr id="8" name="Rectangle 7">
              <a:extLst>
                <a:ext uri="{FF2B5EF4-FFF2-40B4-BE49-F238E27FC236}">
                  <a16:creationId xmlns:a16="http://schemas.microsoft.com/office/drawing/2014/main" id="{E64721C7-7DD1-4C6D-BABE-92F1C5EBCE3C}"/>
                </a:ext>
              </a:extLst>
            </p:cNvPr>
            <p:cNvSpPr/>
            <p:nvPr/>
          </p:nvSpPr>
          <p:spPr>
            <a:xfrm>
              <a:off x="11567160" y="641076"/>
              <a:ext cx="294640" cy="294640"/>
            </a:xfrm>
            <a:prstGeom prst="rect">
              <a:avLst/>
            </a:prstGeom>
            <a:solidFill>
              <a:srgbClr val="00B5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164"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Book"/>
                <a:ea typeface="+mn-ea"/>
                <a:cs typeface="+mn-cs"/>
              </a:endParaRPr>
            </a:p>
          </p:txBody>
        </p:sp>
        <p:sp>
          <p:nvSpPr>
            <p:cNvPr id="9" name="Rectangle 8">
              <a:extLst>
                <a:ext uri="{FF2B5EF4-FFF2-40B4-BE49-F238E27FC236}">
                  <a16:creationId xmlns:a16="http://schemas.microsoft.com/office/drawing/2014/main" id="{1D8F74BB-9E11-460F-9E81-D2BAF5F4DF59}"/>
                </a:ext>
              </a:extLst>
            </p:cNvPr>
            <p:cNvSpPr/>
            <p:nvPr/>
          </p:nvSpPr>
          <p:spPr>
            <a:xfrm>
              <a:off x="11155680" y="1001594"/>
              <a:ext cx="294640" cy="294640"/>
            </a:xfrm>
            <a:prstGeom prst="rect">
              <a:avLst/>
            </a:prstGeom>
            <a:solidFill>
              <a:srgbClr val="DDE1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164"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Book"/>
                <a:ea typeface="+mn-ea"/>
                <a:cs typeface="+mn-cs"/>
              </a:endParaRPr>
            </a:p>
          </p:txBody>
        </p:sp>
        <p:sp>
          <p:nvSpPr>
            <p:cNvPr id="10" name="Rectangle 9">
              <a:extLst>
                <a:ext uri="{FF2B5EF4-FFF2-40B4-BE49-F238E27FC236}">
                  <a16:creationId xmlns:a16="http://schemas.microsoft.com/office/drawing/2014/main" id="{1F97DFBA-B022-4CC9-A6D1-2A0A858D8752}"/>
                </a:ext>
              </a:extLst>
            </p:cNvPr>
            <p:cNvSpPr/>
            <p:nvPr/>
          </p:nvSpPr>
          <p:spPr>
            <a:xfrm>
              <a:off x="11567160" y="1001594"/>
              <a:ext cx="294640" cy="294640"/>
            </a:xfrm>
            <a:prstGeom prst="rect">
              <a:avLst/>
            </a:prstGeom>
            <a:solidFill>
              <a:srgbClr val="2336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164"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Book"/>
                <a:ea typeface="+mn-ea"/>
                <a:cs typeface="+mn-cs"/>
              </a:endParaRPr>
            </a:p>
          </p:txBody>
        </p:sp>
      </p:grpSp>
    </p:spTree>
    <p:extLst>
      <p:ext uri="{BB962C8B-B14F-4D97-AF65-F5344CB8AC3E}">
        <p14:creationId xmlns:p14="http://schemas.microsoft.com/office/powerpoint/2010/main" val="4198836080"/>
      </p:ext>
    </p:extLst>
  </p:cSld>
  <p:clrMap bg1="lt1" tx1="dk1" bg2="lt2" tx2="dk2" accent1="accent1" accent2="accent2" accent3="accent3" accent4="accent4" accent5="accent5" accent6="accent6" hlink="hlink" folHlink="folHlink"/>
  <p:sldLayoutIdLst>
    <p:sldLayoutId id="2147483862" r:id="rId1"/>
    <p:sldLayoutId id="2147483863" r:id="rId2"/>
    <p:sldLayoutId id="2147483864" r:id="rId3"/>
    <p:sldLayoutId id="2147483865" r:id="rId4"/>
    <p:sldLayoutId id="2147483888" r:id="rId5"/>
    <p:sldLayoutId id="2147483866" r:id="rId6"/>
    <p:sldLayoutId id="2147483867" r:id="rId7"/>
    <p:sldLayoutId id="2147483868" r:id="rId8"/>
  </p:sldLayoutIdLst>
  <p:txStyles>
    <p:titleStyle>
      <a:lvl1pPr algn="l" defTabSz="914309" rtl="0" eaLnBrk="1" latinLnBrk="0" hangingPunct="1">
        <a:lnSpc>
          <a:spcPct val="90000"/>
        </a:lnSpc>
        <a:spcBef>
          <a:spcPct val="0"/>
        </a:spcBef>
        <a:buNone/>
        <a:defRPr kumimoji="0" lang="en-US" sz="4400" b="0" i="0" u="none" strike="noStrike" kern="1200" cap="none" spc="0" normalizeH="0" baseline="0" dirty="0">
          <a:ln>
            <a:noFill/>
          </a:ln>
          <a:solidFill>
            <a:srgbClr val="006852"/>
          </a:solidFill>
          <a:effectLst/>
          <a:uLnTx/>
          <a:uFillTx/>
          <a:latin typeface="Franklin Gothic Medium"/>
          <a:ea typeface="+mj-ea"/>
          <a:cs typeface="+mj-cs"/>
        </a:defRPr>
      </a:lvl1pPr>
    </p:titleStyle>
    <p:bodyStyle>
      <a:lvl1pPr marL="228577" indent="-228577" algn="l" defTabSz="914309" rtl="0" eaLnBrk="1" latinLnBrk="0" hangingPunct="1">
        <a:lnSpc>
          <a:spcPct val="90000"/>
        </a:lnSpc>
        <a:spcBef>
          <a:spcPts val="1000"/>
        </a:spcBef>
        <a:buFont typeface="Arial" panose="020B0604020202020204" pitchFamily="34" charset="0"/>
        <a:buChar char="•"/>
        <a:defRPr sz="2800" kern="1200">
          <a:solidFill>
            <a:srgbClr val="3B3838"/>
          </a:solidFill>
          <a:latin typeface="+mn-lt"/>
          <a:ea typeface="+mn-ea"/>
          <a:cs typeface="+mn-cs"/>
        </a:defRPr>
      </a:lvl1pPr>
      <a:lvl2pPr marL="685731" indent="-228577" algn="l" defTabSz="914309" rtl="0" eaLnBrk="1" latinLnBrk="0" hangingPunct="1">
        <a:lnSpc>
          <a:spcPct val="90000"/>
        </a:lnSpc>
        <a:spcBef>
          <a:spcPts val="500"/>
        </a:spcBef>
        <a:buFont typeface="Arial" panose="020B0604020202020204" pitchFamily="34" charset="0"/>
        <a:buChar char="•"/>
        <a:defRPr sz="2400" kern="1200">
          <a:solidFill>
            <a:srgbClr val="3B3838"/>
          </a:solidFill>
          <a:latin typeface="+mn-lt"/>
          <a:ea typeface="+mn-ea"/>
          <a:cs typeface="+mn-cs"/>
        </a:defRPr>
      </a:lvl2pPr>
      <a:lvl3pPr marL="1142886" indent="-228577" algn="l" defTabSz="914309" rtl="0" eaLnBrk="1" latinLnBrk="0" hangingPunct="1">
        <a:lnSpc>
          <a:spcPct val="90000"/>
        </a:lnSpc>
        <a:spcBef>
          <a:spcPts val="500"/>
        </a:spcBef>
        <a:buFont typeface="Arial" panose="020B0604020202020204" pitchFamily="34" charset="0"/>
        <a:buChar char="•"/>
        <a:defRPr sz="2000" kern="1200">
          <a:solidFill>
            <a:srgbClr val="3B3838"/>
          </a:solidFill>
          <a:latin typeface="+mn-lt"/>
          <a:ea typeface="+mn-ea"/>
          <a:cs typeface="+mn-cs"/>
        </a:defRPr>
      </a:lvl3pPr>
      <a:lvl4pPr marL="1600040" indent="-228577" algn="l" defTabSz="914309" rtl="0" eaLnBrk="1" latinLnBrk="0" hangingPunct="1">
        <a:lnSpc>
          <a:spcPct val="90000"/>
        </a:lnSpc>
        <a:spcBef>
          <a:spcPts val="500"/>
        </a:spcBef>
        <a:buFont typeface="Arial" panose="020B0604020202020204" pitchFamily="34" charset="0"/>
        <a:buChar char="•"/>
        <a:defRPr sz="1800" kern="1200">
          <a:solidFill>
            <a:srgbClr val="3B3838"/>
          </a:solidFill>
          <a:latin typeface="+mn-lt"/>
          <a:ea typeface="+mn-ea"/>
          <a:cs typeface="+mn-cs"/>
        </a:defRPr>
      </a:lvl4pPr>
      <a:lvl5pPr marL="2057194" indent="-228577" algn="l" defTabSz="914309" rtl="0" eaLnBrk="1" latinLnBrk="0" hangingPunct="1">
        <a:lnSpc>
          <a:spcPct val="90000"/>
        </a:lnSpc>
        <a:spcBef>
          <a:spcPts val="500"/>
        </a:spcBef>
        <a:buFont typeface="Arial" panose="020B0604020202020204" pitchFamily="34" charset="0"/>
        <a:buChar char="•"/>
        <a:defRPr sz="1800" kern="1200">
          <a:solidFill>
            <a:srgbClr val="3B3838"/>
          </a:solidFill>
          <a:latin typeface="+mn-lt"/>
          <a:ea typeface="+mn-ea"/>
          <a:cs typeface="+mn-cs"/>
        </a:defRPr>
      </a:lvl5pPr>
      <a:lvl6pPr marL="2514349"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03"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657"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811"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09" rtl="0" eaLnBrk="1" latinLnBrk="0" hangingPunct="1">
        <a:defRPr sz="1800" kern="1200">
          <a:solidFill>
            <a:schemeClr val="tx1"/>
          </a:solidFill>
          <a:latin typeface="+mn-lt"/>
          <a:ea typeface="+mn-ea"/>
          <a:cs typeface="+mn-cs"/>
        </a:defRPr>
      </a:lvl1pPr>
      <a:lvl2pPr marL="457154" algn="l" defTabSz="914309" rtl="0" eaLnBrk="1" latinLnBrk="0" hangingPunct="1">
        <a:defRPr sz="1800" kern="1200">
          <a:solidFill>
            <a:schemeClr val="tx1"/>
          </a:solidFill>
          <a:latin typeface="+mn-lt"/>
          <a:ea typeface="+mn-ea"/>
          <a:cs typeface="+mn-cs"/>
        </a:defRPr>
      </a:lvl2pPr>
      <a:lvl3pPr marL="914309" algn="l" defTabSz="914309" rtl="0" eaLnBrk="1" latinLnBrk="0" hangingPunct="1">
        <a:defRPr sz="1800" kern="1200">
          <a:solidFill>
            <a:schemeClr val="tx1"/>
          </a:solidFill>
          <a:latin typeface="+mn-lt"/>
          <a:ea typeface="+mn-ea"/>
          <a:cs typeface="+mn-cs"/>
        </a:defRPr>
      </a:lvl3pPr>
      <a:lvl4pPr marL="1371463" algn="l" defTabSz="914309" rtl="0" eaLnBrk="1" latinLnBrk="0" hangingPunct="1">
        <a:defRPr sz="1800" kern="1200">
          <a:solidFill>
            <a:schemeClr val="tx1"/>
          </a:solidFill>
          <a:latin typeface="+mn-lt"/>
          <a:ea typeface="+mn-ea"/>
          <a:cs typeface="+mn-cs"/>
        </a:defRPr>
      </a:lvl4pPr>
      <a:lvl5pPr marL="1828617" algn="l" defTabSz="914309" rtl="0" eaLnBrk="1" latinLnBrk="0" hangingPunct="1">
        <a:defRPr sz="1800" kern="1200">
          <a:solidFill>
            <a:schemeClr val="tx1"/>
          </a:solidFill>
          <a:latin typeface="+mn-lt"/>
          <a:ea typeface="+mn-ea"/>
          <a:cs typeface="+mn-cs"/>
        </a:defRPr>
      </a:lvl5pPr>
      <a:lvl6pPr marL="2285771" algn="l" defTabSz="914309" rtl="0" eaLnBrk="1" latinLnBrk="0" hangingPunct="1">
        <a:defRPr sz="1800" kern="1200">
          <a:solidFill>
            <a:schemeClr val="tx1"/>
          </a:solidFill>
          <a:latin typeface="+mn-lt"/>
          <a:ea typeface="+mn-ea"/>
          <a:cs typeface="+mn-cs"/>
        </a:defRPr>
      </a:lvl6pPr>
      <a:lvl7pPr marL="2742926" algn="l" defTabSz="914309" rtl="0" eaLnBrk="1" latinLnBrk="0" hangingPunct="1">
        <a:defRPr sz="1800" kern="1200">
          <a:solidFill>
            <a:schemeClr val="tx1"/>
          </a:solidFill>
          <a:latin typeface="+mn-lt"/>
          <a:ea typeface="+mn-ea"/>
          <a:cs typeface="+mn-cs"/>
        </a:defRPr>
      </a:lvl7pPr>
      <a:lvl8pPr marL="3200080" algn="l" defTabSz="914309" rtl="0" eaLnBrk="1" latinLnBrk="0" hangingPunct="1">
        <a:defRPr sz="1800" kern="1200">
          <a:solidFill>
            <a:schemeClr val="tx1"/>
          </a:solidFill>
          <a:latin typeface="+mn-lt"/>
          <a:ea typeface="+mn-ea"/>
          <a:cs typeface="+mn-cs"/>
        </a:defRPr>
      </a:lvl8pPr>
      <a:lvl9pPr marL="3657234" algn="l" defTabSz="914309"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88">
          <p15:clr>
            <a:srgbClr val="F26B43"/>
          </p15:clr>
        </p15:guide>
        <p15:guide id="2" orient="horz" pos="3988">
          <p15:clr>
            <a:srgbClr val="F26B43"/>
          </p15:clr>
        </p15:guide>
        <p15:guide id="3" pos="385">
          <p15:clr>
            <a:srgbClr val="F26B43"/>
          </p15:clr>
        </p15:guide>
        <p15:guide id="4" orient="horz" pos="1008">
          <p15:clr>
            <a:srgbClr val="F26B43"/>
          </p15:clr>
        </p15:guide>
        <p15:guide id="5" pos="7297">
          <p15:clr>
            <a:srgbClr val="F26B43"/>
          </p15:clr>
        </p15:guide>
        <p15:guide id="6" orient="horz" pos="86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gif"/><Relationship Id="rId1" Type="http://schemas.openxmlformats.org/officeDocument/2006/relationships/slideLayout" Target="../slideLayouts/slideLayout5.xml"/><Relationship Id="rId4" Type="http://schemas.openxmlformats.org/officeDocument/2006/relationships/image" Target="../media/image11.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5.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8.emf"/></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grass, outdoor, building, sky&#10;&#10;Description automatically generated">
            <a:extLst>
              <a:ext uri="{FF2B5EF4-FFF2-40B4-BE49-F238E27FC236}">
                <a16:creationId xmlns:a16="http://schemas.microsoft.com/office/drawing/2014/main" id="{6557B6FA-A203-48FC-9FCF-8DA5F1DE4E1E}"/>
              </a:ext>
            </a:extLst>
          </p:cNvPr>
          <p:cNvPicPr>
            <a:picLocks noChangeAspect="1"/>
          </p:cNvPicPr>
          <p:nvPr/>
        </p:nvPicPr>
        <p:blipFill rotWithShape="1">
          <a:blip r:embed="rId2">
            <a:extLst>
              <a:ext uri="{28A0092B-C50C-407E-A947-70E740481C1C}">
                <a14:useLocalDpi xmlns:a14="http://schemas.microsoft.com/office/drawing/2010/main"/>
              </a:ext>
            </a:extLst>
          </a:blip>
          <a:srcRect t="4055" b="11158"/>
          <a:stretch/>
        </p:blipFill>
        <p:spPr>
          <a:xfrm>
            <a:off x="0" y="-5136"/>
            <a:ext cx="12192000" cy="4091808"/>
          </a:xfrm>
          <a:prstGeom prst="rect">
            <a:avLst/>
          </a:prstGeom>
        </p:spPr>
      </p:pic>
      <p:grpSp>
        <p:nvGrpSpPr>
          <p:cNvPr id="5" name="Group 4">
            <a:extLst>
              <a:ext uri="{FF2B5EF4-FFF2-40B4-BE49-F238E27FC236}">
                <a16:creationId xmlns:a16="http://schemas.microsoft.com/office/drawing/2014/main" id="{A2231692-74B3-4135-8523-4DE2BBC9BB7C}"/>
              </a:ext>
            </a:extLst>
          </p:cNvPr>
          <p:cNvGrpSpPr/>
          <p:nvPr/>
        </p:nvGrpSpPr>
        <p:grpSpPr>
          <a:xfrm>
            <a:off x="1487155" y="4689206"/>
            <a:ext cx="10569719" cy="1383589"/>
            <a:chOff x="1547445" y="4427949"/>
            <a:chExt cx="10569719" cy="1383589"/>
          </a:xfrm>
        </p:grpSpPr>
        <p:pic>
          <p:nvPicPr>
            <p:cNvPr id="6" name="Picture 10" descr="Skidmore College Wellness — WPV Inc.">
              <a:extLst>
                <a:ext uri="{FF2B5EF4-FFF2-40B4-BE49-F238E27FC236}">
                  <a16:creationId xmlns:a16="http://schemas.microsoft.com/office/drawing/2014/main" id="{6E57261E-612D-4454-8887-2F553685F022}"/>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547445" y="4427949"/>
              <a:ext cx="4449187" cy="1383589"/>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2">
              <a:extLst>
                <a:ext uri="{FF2B5EF4-FFF2-40B4-BE49-F238E27FC236}">
                  <a16:creationId xmlns:a16="http://schemas.microsoft.com/office/drawing/2014/main" id="{71731E4E-57F1-495B-ADB8-E4A77A3A1594}"/>
                </a:ext>
              </a:extLst>
            </p:cNvPr>
            <p:cNvSpPr txBox="1">
              <a:spLocks/>
            </p:cNvSpPr>
            <p:nvPr/>
          </p:nvSpPr>
          <p:spPr>
            <a:xfrm>
              <a:off x="6318745" y="4677266"/>
              <a:ext cx="5798419" cy="815144"/>
            </a:xfrm>
            <a:prstGeom prst="rect">
              <a:avLst/>
            </a:prstGeom>
          </p:spPr>
          <p:txBody>
            <a:bodyPr lIns="0" tIns="91440" rIns="0" bIns="0" anchor="t"/>
            <a:lstStyle>
              <a:lvl1pPr marL="548640" indent="-548640" algn="l" defTabSz="731520" rtl="0" eaLnBrk="1" latinLnBrk="0" hangingPunct="1">
                <a:spcBef>
                  <a:spcPct val="20000"/>
                </a:spcBef>
                <a:buFont typeface="Arial"/>
                <a:buChar char="•"/>
                <a:defRPr sz="5400" kern="1200">
                  <a:solidFill>
                    <a:schemeClr val="accent1">
                      <a:lumMod val="90000"/>
                      <a:lumOff val="10000"/>
                    </a:schemeClr>
                  </a:solidFill>
                  <a:latin typeface="+mn-lt"/>
                  <a:ea typeface="+mn-ea"/>
                  <a:cs typeface="Trade Gothic LT"/>
                </a:defRPr>
              </a:lvl1pPr>
              <a:lvl2pPr marL="1188720" indent="-457200" algn="l" defTabSz="731520" rtl="0" eaLnBrk="1" latinLnBrk="0" hangingPunct="1">
                <a:spcBef>
                  <a:spcPct val="20000"/>
                </a:spcBef>
                <a:buFont typeface="Arial"/>
                <a:buChar char="–"/>
                <a:defRPr sz="4800" kern="1200">
                  <a:solidFill>
                    <a:schemeClr val="accent1">
                      <a:lumMod val="90000"/>
                      <a:lumOff val="10000"/>
                    </a:schemeClr>
                  </a:solidFill>
                  <a:latin typeface="+mn-lt"/>
                  <a:ea typeface="+mn-ea"/>
                  <a:cs typeface="Trade Gothic LT"/>
                </a:defRPr>
              </a:lvl2pPr>
              <a:lvl3pPr marL="1828800" indent="-365760" algn="l" defTabSz="731520" rtl="0" eaLnBrk="1" latinLnBrk="0" hangingPunct="1">
                <a:spcBef>
                  <a:spcPct val="20000"/>
                </a:spcBef>
                <a:buFont typeface="Arial"/>
                <a:buChar char="•"/>
                <a:defRPr sz="3800" kern="1200">
                  <a:solidFill>
                    <a:schemeClr val="accent1">
                      <a:lumMod val="90000"/>
                      <a:lumOff val="10000"/>
                    </a:schemeClr>
                  </a:solidFill>
                  <a:latin typeface="+mn-lt"/>
                  <a:ea typeface="+mn-ea"/>
                  <a:cs typeface="Trade Gothic LT"/>
                </a:defRPr>
              </a:lvl3pPr>
              <a:lvl4pPr marL="2560320" indent="-365760" algn="l" defTabSz="731520" rtl="0" eaLnBrk="1" latinLnBrk="0" hangingPunct="1">
                <a:spcBef>
                  <a:spcPct val="20000"/>
                </a:spcBef>
                <a:buFont typeface="Arial"/>
                <a:buChar char="–"/>
                <a:defRPr sz="3200" kern="1200">
                  <a:solidFill>
                    <a:schemeClr val="accent1">
                      <a:lumMod val="90000"/>
                      <a:lumOff val="10000"/>
                    </a:schemeClr>
                  </a:solidFill>
                  <a:latin typeface="+mn-lt"/>
                  <a:ea typeface="+mn-ea"/>
                  <a:cs typeface="Trade Gothic LT"/>
                </a:defRPr>
              </a:lvl4pPr>
              <a:lvl5pPr marL="3291840" indent="-365760" algn="l" defTabSz="731520" rtl="0" eaLnBrk="1" latinLnBrk="0" hangingPunct="1">
                <a:spcBef>
                  <a:spcPct val="20000"/>
                </a:spcBef>
                <a:buFont typeface="Arial"/>
                <a:buChar char="»"/>
                <a:defRPr sz="3200" kern="1200">
                  <a:solidFill>
                    <a:schemeClr val="accent1">
                      <a:lumMod val="90000"/>
                      <a:lumOff val="10000"/>
                    </a:schemeClr>
                  </a:solidFill>
                  <a:latin typeface="+mn-lt"/>
                  <a:ea typeface="+mn-ea"/>
                  <a:cs typeface="Trade Gothic LT"/>
                </a:defRPr>
              </a:lvl5pPr>
              <a:lvl6pPr marL="4023360" indent="-365760" algn="l" defTabSz="731520" rtl="0" eaLnBrk="1" latinLnBrk="0" hangingPunct="1">
                <a:spcBef>
                  <a:spcPct val="20000"/>
                </a:spcBef>
                <a:buFont typeface="Arial"/>
                <a:buChar char="•"/>
                <a:defRPr sz="3200" kern="1200">
                  <a:solidFill>
                    <a:schemeClr val="tx1"/>
                  </a:solidFill>
                  <a:latin typeface="+mn-lt"/>
                  <a:ea typeface="+mn-ea"/>
                  <a:cs typeface="+mn-cs"/>
                </a:defRPr>
              </a:lvl6pPr>
              <a:lvl7pPr marL="4754880" indent="-365760" algn="l" defTabSz="731520" rtl="0" eaLnBrk="1" latinLnBrk="0" hangingPunct="1">
                <a:spcBef>
                  <a:spcPct val="20000"/>
                </a:spcBef>
                <a:buFont typeface="Arial"/>
                <a:buChar char="•"/>
                <a:defRPr sz="3200" kern="1200">
                  <a:solidFill>
                    <a:schemeClr val="tx1"/>
                  </a:solidFill>
                  <a:latin typeface="+mn-lt"/>
                  <a:ea typeface="+mn-ea"/>
                  <a:cs typeface="+mn-cs"/>
                </a:defRPr>
              </a:lvl7pPr>
              <a:lvl8pPr marL="5486400" indent="-365760" algn="l" defTabSz="731520" rtl="0" eaLnBrk="1" latinLnBrk="0" hangingPunct="1">
                <a:spcBef>
                  <a:spcPct val="20000"/>
                </a:spcBef>
                <a:buFont typeface="Arial"/>
                <a:buChar char="•"/>
                <a:defRPr sz="3200" kern="1200">
                  <a:solidFill>
                    <a:schemeClr val="tx1"/>
                  </a:solidFill>
                  <a:latin typeface="+mn-lt"/>
                  <a:ea typeface="+mn-ea"/>
                  <a:cs typeface="+mn-cs"/>
                </a:defRPr>
              </a:lvl8pPr>
              <a:lvl9pPr marL="6217920" indent="-365760" algn="l" defTabSz="731520" rtl="0" eaLnBrk="1" latinLnBrk="0" hangingPunct="1">
                <a:spcBef>
                  <a:spcPct val="20000"/>
                </a:spcBef>
                <a:buFont typeface="Arial"/>
                <a:buChar char="•"/>
                <a:defRPr sz="3200" kern="1200">
                  <a:solidFill>
                    <a:schemeClr val="tx1"/>
                  </a:solidFill>
                  <a:latin typeface="+mn-lt"/>
                  <a:ea typeface="+mn-ea"/>
                  <a:cs typeface="+mn-cs"/>
                </a:defRPr>
              </a:lvl9pPr>
            </a:lstStyle>
            <a:p>
              <a:pPr marL="0" indent="0">
                <a:lnSpc>
                  <a:spcPts val="4200"/>
                </a:lnSpc>
                <a:spcBef>
                  <a:spcPts val="0"/>
                </a:spcBef>
                <a:spcAft>
                  <a:spcPts val="0"/>
                </a:spcAft>
                <a:buNone/>
              </a:pPr>
              <a:r>
                <a:rPr lang="en-US" sz="3400" b="1" spc="130" dirty="0">
                  <a:solidFill>
                    <a:srgbClr val="006852"/>
                  </a:solidFill>
                  <a:latin typeface="Franklin Gothic Medium Cond"/>
                  <a:cs typeface="Calibri Light"/>
                </a:rPr>
                <a:t>Campus Master Plan</a:t>
              </a:r>
              <a:endParaRPr lang="en-US" sz="3400" b="1" dirty="0">
                <a:solidFill>
                  <a:srgbClr val="006852"/>
                </a:solidFill>
                <a:latin typeface="Calibri Light"/>
                <a:cs typeface="Calibri Light"/>
              </a:endParaRPr>
            </a:p>
          </p:txBody>
        </p:sp>
        <p:sp>
          <p:nvSpPr>
            <p:cNvPr id="8" name="TextBox 7">
              <a:extLst>
                <a:ext uri="{FF2B5EF4-FFF2-40B4-BE49-F238E27FC236}">
                  <a16:creationId xmlns:a16="http://schemas.microsoft.com/office/drawing/2014/main" id="{137FDBA1-1C6E-4E30-8273-797FA12DA594}"/>
                </a:ext>
              </a:extLst>
            </p:cNvPr>
            <p:cNvSpPr txBox="1"/>
            <p:nvPr/>
          </p:nvSpPr>
          <p:spPr>
            <a:xfrm>
              <a:off x="6318745" y="5307744"/>
              <a:ext cx="5333324" cy="400110"/>
            </a:xfrm>
            <a:prstGeom prst="rect">
              <a:avLst/>
            </a:prstGeom>
            <a:noFill/>
          </p:spPr>
          <p:txBody>
            <a:bodyPr wrap="square" lIns="0" rIns="0" rtlCol="0">
              <a:spAutoFit/>
            </a:bodyPr>
            <a:lstStyle/>
            <a:p>
              <a:r>
                <a:rPr lang="en-US" sz="2000" dirty="0">
                  <a:solidFill>
                    <a:schemeClr val="tx1"/>
                  </a:solidFill>
                  <a:latin typeface="Franklin Gothic Medium" panose="020B0603020102020204" pitchFamily="34" charset="0"/>
                </a:rPr>
                <a:t>Steering Committee Kick-off | March 18, 2021</a:t>
              </a:r>
            </a:p>
          </p:txBody>
        </p:sp>
        <p:cxnSp>
          <p:nvCxnSpPr>
            <p:cNvPr id="9" name="Straight Connector 8">
              <a:extLst>
                <a:ext uri="{FF2B5EF4-FFF2-40B4-BE49-F238E27FC236}">
                  <a16:creationId xmlns:a16="http://schemas.microsoft.com/office/drawing/2014/main" id="{E84CBAD7-DAE7-4F9A-A94B-D6F9B2E7FA78}"/>
                </a:ext>
              </a:extLst>
            </p:cNvPr>
            <p:cNvCxnSpPr>
              <a:cxnSpLocks/>
            </p:cNvCxnSpPr>
            <p:nvPr/>
          </p:nvCxnSpPr>
          <p:spPr>
            <a:xfrm>
              <a:off x="6104003" y="4705919"/>
              <a:ext cx="0" cy="971157"/>
            </a:xfrm>
            <a:prstGeom prst="line">
              <a:avLst/>
            </a:prstGeom>
            <a:ln w="28575">
              <a:solidFill>
                <a:srgbClr val="FFD1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959075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EBEF1-9ED8-4B55-B468-D12E74223014}"/>
              </a:ext>
            </a:extLst>
          </p:cNvPr>
          <p:cNvSpPr>
            <a:spLocks noGrp="1"/>
          </p:cNvSpPr>
          <p:nvPr>
            <p:ph type="title"/>
          </p:nvPr>
        </p:nvSpPr>
        <p:spPr/>
        <p:txBody>
          <a:bodyPr/>
          <a:lstStyle/>
          <a:p>
            <a:r>
              <a:rPr lang="en-US" dirty="0"/>
              <a:t>Program Drivers</a:t>
            </a:r>
            <a:br>
              <a:rPr lang="en-US" dirty="0"/>
            </a:br>
            <a:r>
              <a:rPr lang="en-US" sz="2800" dirty="0">
                <a:solidFill>
                  <a:schemeClr val="tx1">
                    <a:lumMod val="75000"/>
                    <a:lumOff val="25000"/>
                  </a:schemeClr>
                </a:solidFill>
                <a:latin typeface="Franklin Gothic Medium Cond" panose="020B0606030402020204" pitchFamily="34" charset="0"/>
              </a:rPr>
              <a:t>Student Life</a:t>
            </a:r>
            <a:endParaRPr lang="en-US" dirty="0">
              <a:solidFill>
                <a:schemeClr val="tx1">
                  <a:lumMod val="75000"/>
                  <a:lumOff val="25000"/>
                </a:schemeClr>
              </a:solidFill>
              <a:latin typeface="Franklin Gothic Medium Cond" panose="020B0606030402020204" pitchFamily="34" charset="0"/>
            </a:endParaRPr>
          </a:p>
        </p:txBody>
      </p:sp>
      <p:sp>
        <p:nvSpPr>
          <p:cNvPr id="3" name="Content Placeholder 2">
            <a:extLst>
              <a:ext uri="{FF2B5EF4-FFF2-40B4-BE49-F238E27FC236}">
                <a16:creationId xmlns:a16="http://schemas.microsoft.com/office/drawing/2014/main" id="{2244872A-F4BE-49DC-B445-4E227F09794F}"/>
              </a:ext>
            </a:extLst>
          </p:cNvPr>
          <p:cNvSpPr>
            <a:spLocks noGrp="1"/>
          </p:cNvSpPr>
          <p:nvPr>
            <p:ph idx="1"/>
          </p:nvPr>
        </p:nvSpPr>
        <p:spPr>
          <a:xfrm>
            <a:off x="611108" y="1730567"/>
            <a:ext cx="10971371" cy="4236143"/>
          </a:xfrm>
        </p:spPr>
        <p:txBody>
          <a:bodyPr/>
          <a:lstStyle/>
          <a:p>
            <a:pPr marL="457200" indent="-457200">
              <a:spcBef>
                <a:spcPts val="1200"/>
              </a:spcBef>
              <a:buFont typeface="+mj-lt"/>
              <a:buAutoNum type="arabicPeriod"/>
            </a:pPr>
            <a:r>
              <a:rPr lang="en-US" sz="2000" dirty="0">
                <a:latin typeface="Franklin Gothic Book" panose="020B0503020102020204" pitchFamily="34" charset="0"/>
              </a:rPr>
              <a:t>What sets Skidmore apart from other institutions that you think is especially important?</a:t>
            </a:r>
          </a:p>
          <a:p>
            <a:pPr marL="457200" indent="-457200">
              <a:spcBef>
                <a:spcPts val="1200"/>
              </a:spcBef>
              <a:buFont typeface="+mj-lt"/>
              <a:buAutoNum type="arabicPeriod"/>
            </a:pPr>
            <a:r>
              <a:rPr lang="en-US" sz="2000" dirty="0">
                <a:latin typeface="Franklin Gothic Book" panose="020B0503020102020204" pitchFamily="34" charset="0"/>
              </a:rPr>
              <a:t>Which buildings do you think function well (age, form, layout) and why? Which buildings do not function well and why?</a:t>
            </a:r>
          </a:p>
          <a:p>
            <a:pPr marL="457200" indent="-457200">
              <a:spcBef>
                <a:spcPts val="1200"/>
              </a:spcBef>
              <a:buFont typeface="+mj-lt"/>
              <a:buAutoNum type="arabicPeriod"/>
            </a:pPr>
            <a:r>
              <a:rPr lang="en-US" sz="2000" dirty="0">
                <a:latin typeface="Franklin Gothic Book" panose="020B0503020102020204" pitchFamily="34" charset="0"/>
              </a:rPr>
              <a:t>What campus amenities (food, recreation, bookstore, etc.) do you, your staff, and your students use on a regular basis? Are there amenities that require leaving campus to access? If so, would it be beneficial to have those amenities on campus?</a:t>
            </a:r>
          </a:p>
          <a:p>
            <a:pPr marL="457200" indent="-457200">
              <a:spcBef>
                <a:spcPts val="1200"/>
              </a:spcBef>
              <a:buFont typeface="+mj-lt"/>
              <a:buAutoNum type="arabicPeriod"/>
            </a:pPr>
            <a:r>
              <a:rPr lang="en-US" sz="2000" dirty="0">
                <a:latin typeface="Franklin Gothic Book" panose="020B0503020102020204" pitchFamily="34" charset="0"/>
              </a:rPr>
              <a:t>Where do students study, meet, and collaborate with other students or with faculty?</a:t>
            </a:r>
          </a:p>
          <a:p>
            <a:pPr marL="457200" indent="-457200">
              <a:spcBef>
                <a:spcPts val="1200"/>
              </a:spcBef>
              <a:buFont typeface="+mj-lt"/>
              <a:buAutoNum type="arabicPeriod"/>
            </a:pPr>
            <a:r>
              <a:rPr lang="en-US" sz="2000" dirty="0">
                <a:latin typeface="Franklin Gothic Book" panose="020B0503020102020204" pitchFamily="34" charset="0"/>
              </a:rPr>
              <a:t>Are student services (financial aid, bursar, student health and wellness, advising) provided in a way that is accessible and intuitive for a broad range of students? Are there opportunities to improve the way these functions meet the needs of students?</a:t>
            </a:r>
          </a:p>
          <a:p>
            <a:pPr marL="457200" indent="-457200">
              <a:spcBef>
                <a:spcPts val="1200"/>
              </a:spcBef>
              <a:buFont typeface="+mj-lt"/>
              <a:buAutoNum type="arabicPeriod"/>
            </a:pPr>
            <a:r>
              <a:rPr lang="en-US" sz="2000" dirty="0">
                <a:latin typeface="Franklin Gothic Book" panose="020B0503020102020204" pitchFamily="34" charset="0"/>
              </a:rPr>
              <a:t>How can Skidmore be a better neighbor to surrounding communities or neighborhoods? How do the surrounding areas influence the campus? Where do strong synergies exist? How can they be improved?</a:t>
            </a:r>
          </a:p>
        </p:txBody>
      </p:sp>
    </p:spTree>
    <p:extLst>
      <p:ext uri="{BB962C8B-B14F-4D97-AF65-F5344CB8AC3E}">
        <p14:creationId xmlns:p14="http://schemas.microsoft.com/office/powerpoint/2010/main" val="4023986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EBEF1-9ED8-4B55-B468-D12E74223014}"/>
              </a:ext>
            </a:extLst>
          </p:cNvPr>
          <p:cNvSpPr>
            <a:spLocks noGrp="1"/>
          </p:cNvSpPr>
          <p:nvPr>
            <p:ph type="title"/>
          </p:nvPr>
        </p:nvSpPr>
        <p:spPr/>
        <p:txBody>
          <a:bodyPr/>
          <a:lstStyle/>
          <a:p>
            <a:r>
              <a:rPr lang="en-US" dirty="0"/>
              <a:t>Program Drivers</a:t>
            </a:r>
            <a:br>
              <a:rPr lang="en-US" dirty="0"/>
            </a:br>
            <a:r>
              <a:rPr lang="en-US" sz="2800" dirty="0">
                <a:solidFill>
                  <a:schemeClr val="tx1">
                    <a:lumMod val="75000"/>
                    <a:lumOff val="25000"/>
                  </a:schemeClr>
                </a:solidFill>
                <a:latin typeface="Franklin Gothic Medium Cond" panose="020B0606030402020204" pitchFamily="34" charset="0"/>
              </a:rPr>
              <a:t>Residential Life</a:t>
            </a:r>
            <a:endParaRPr lang="en-US" dirty="0">
              <a:solidFill>
                <a:schemeClr val="tx1">
                  <a:lumMod val="75000"/>
                  <a:lumOff val="25000"/>
                </a:schemeClr>
              </a:solidFill>
              <a:latin typeface="Franklin Gothic Medium Cond" panose="020B0606030402020204" pitchFamily="34" charset="0"/>
            </a:endParaRPr>
          </a:p>
        </p:txBody>
      </p:sp>
      <p:sp>
        <p:nvSpPr>
          <p:cNvPr id="3" name="Content Placeholder 2">
            <a:extLst>
              <a:ext uri="{FF2B5EF4-FFF2-40B4-BE49-F238E27FC236}">
                <a16:creationId xmlns:a16="http://schemas.microsoft.com/office/drawing/2014/main" id="{2244872A-F4BE-49DC-B445-4E227F09794F}"/>
              </a:ext>
            </a:extLst>
          </p:cNvPr>
          <p:cNvSpPr>
            <a:spLocks noGrp="1"/>
          </p:cNvSpPr>
          <p:nvPr>
            <p:ph idx="1"/>
          </p:nvPr>
        </p:nvSpPr>
        <p:spPr>
          <a:xfrm>
            <a:off x="611109" y="1730567"/>
            <a:ext cx="10971370" cy="4730749"/>
          </a:xfrm>
        </p:spPr>
        <p:txBody>
          <a:bodyPr/>
          <a:lstStyle/>
          <a:p>
            <a:pPr marL="457200" indent="-457200">
              <a:spcBef>
                <a:spcPts val="1200"/>
              </a:spcBef>
              <a:buFont typeface="+mj-lt"/>
              <a:buAutoNum type="arabicPeriod"/>
            </a:pPr>
            <a:r>
              <a:rPr lang="en-US" sz="2000" dirty="0">
                <a:latin typeface="Franklin Gothic Book" panose="020B0503020102020204" pitchFamily="34" charset="0"/>
              </a:rPr>
              <a:t>What are your goals for student housing, such as cohort living, percentages of students living on campus vs off, types of offerings, program, etc.?</a:t>
            </a:r>
          </a:p>
          <a:p>
            <a:pPr marL="457200" indent="-457200">
              <a:spcBef>
                <a:spcPts val="1200"/>
              </a:spcBef>
              <a:buFont typeface="+mj-lt"/>
              <a:buAutoNum type="arabicPeriod"/>
            </a:pPr>
            <a:r>
              <a:rPr lang="en-US" sz="2000" dirty="0">
                <a:latin typeface="Franklin Gothic Book" panose="020B0503020102020204" pitchFamily="34" charset="0"/>
              </a:rPr>
              <a:t>How well does your housing inventory support your mission, vision, and values?</a:t>
            </a:r>
          </a:p>
          <a:p>
            <a:pPr marL="457200" indent="-457200">
              <a:spcBef>
                <a:spcPts val="1200"/>
              </a:spcBef>
              <a:buFont typeface="+mj-lt"/>
              <a:buAutoNum type="arabicPeriod"/>
            </a:pPr>
            <a:r>
              <a:rPr lang="en-US" sz="2000" dirty="0">
                <a:latin typeface="Franklin Gothic Book" panose="020B0503020102020204" pitchFamily="34" charset="0"/>
              </a:rPr>
              <a:t>Which buildings do you think function well (age, form, layout) and why? Which buildings do not function well and why?</a:t>
            </a:r>
          </a:p>
          <a:p>
            <a:pPr marL="457200" indent="-457200">
              <a:spcBef>
                <a:spcPts val="1200"/>
              </a:spcBef>
              <a:buFont typeface="+mj-lt"/>
              <a:buAutoNum type="arabicPeriod"/>
            </a:pPr>
            <a:r>
              <a:rPr lang="en-US" sz="2000" dirty="0">
                <a:latin typeface="Franklin Gothic Book" panose="020B0503020102020204" pitchFamily="34" charset="0"/>
              </a:rPr>
              <a:t>How is housing currently assigned and how well does this system work? Where on campus do different students tend to live?</a:t>
            </a:r>
          </a:p>
          <a:p>
            <a:pPr marL="457200" indent="-457200">
              <a:spcBef>
                <a:spcPts val="1200"/>
              </a:spcBef>
              <a:buFont typeface="+mj-lt"/>
              <a:buAutoNum type="arabicPeriod"/>
            </a:pPr>
            <a:r>
              <a:rPr lang="en-US" sz="2000" dirty="0">
                <a:latin typeface="Franklin Gothic Book" panose="020B0503020102020204" pitchFamily="34" charset="0"/>
              </a:rPr>
              <a:t>What are the challenges of your current student housing neighborhoods?</a:t>
            </a:r>
          </a:p>
          <a:p>
            <a:pPr marL="457200" indent="-457200">
              <a:spcBef>
                <a:spcPts val="1200"/>
              </a:spcBef>
              <a:buFont typeface="+mj-lt"/>
              <a:buAutoNum type="arabicPeriod"/>
            </a:pPr>
            <a:r>
              <a:rPr lang="en-US" sz="2000" dirty="0">
                <a:latin typeface="Franklin Gothic Book" panose="020B0503020102020204" pitchFamily="34" charset="0"/>
              </a:rPr>
              <a:t>How well does your common space inventory support programming and community?</a:t>
            </a:r>
          </a:p>
          <a:p>
            <a:pPr marL="457200" indent="-457200">
              <a:spcBef>
                <a:spcPts val="1200"/>
              </a:spcBef>
              <a:buFont typeface="+mj-lt"/>
              <a:buAutoNum type="arabicPeriod"/>
            </a:pPr>
            <a:r>
              <a:rPr lang="en-US" sz="2000" dirty="0">
                <a:latin typeface="Franklin Gothic Book" panose="020B0503020102020204" pitchFamily="34" charset="0"/>
              </a:rPr>
              <a:t>If you could start fresh with your student housing, what would you do differently? Where is the ideal place on campus for student housing?</a:t>
            </a:r>
          </a:p>
          <a:p>
            <a:pPr marL="457200" indent="-457200">
              <a:spcBef>
                <a:spcPts val="1200"/>
              </a:spcBef>
              <a:buFont typeface="+mj-lt"/>
              <a:buAutoNum type="arabicPeriod"/>
            </a:pPr>
            <a:r>
              <a:rPr lang="en-US" sz="2000" dirty="0">
                <a:latin typeface="Franklin Gothic Book" panose="020B0503020102020204" pitchFamily="34" charset="0"/>
              </a:rPr>
              <a:t>Thinking 10-20 years out, how might the demographics of students on campus change? How may this impact the quantity and types of student housing in demand?</a:t>
            </a:r>
          </a:p>
        </p:txBody>
      </p:sp>
    </p:spTree>
    <p:extLst>
      <p:ext uri="{BB962C8B-B14F-4D97-AF65-F5344CB8AC3E}">
        <p14:creationId xmlns:p14="http://schemas.microsoft.com/office/powerpoint/2010/main" val="21831472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EBEF1-9ED8-4B55-B468-D12E74223014}"/>
              </a:ext>
            </a:extLst>
          </p:cNvPr>
          <p:cNvSpPr>
            <a:spLocks noGrp="1"/>
          </p:cNvSpPr>
          <p:nvPr>
            <p:ph type="title"/>
          </p:nvPr>
        </p:nvSpPr>
        <p:spPr/>
        <p:txBody>
          <a:bodyPr/>
          <a:lstStyle/>
          <a:p>
            <a:r>
              <a:rPr lang="en-US" dirty="0"/>
              <a:t>Program Drivers</a:t>
            </a:r>
            <a:br>
              <a:rPr lang="en-US" dirty="0"/>
            </a:br>
            <a:r>
              <a:rPr lang="en-US" sz="2800" dirty="0">
                <a:solidFill>
                  <a:schemeClr val="tx1">
                    <a:lumMod val="75000"/>
                    <a:lumOff val="25000"/>
                  </a:schemeClr>
                </a:solidFill>
                <a:latin typeface="Franklin Gothic Medium Cond" panose="020B0606030402020204" pitchFamily="34" charset="0"/>
              </a:rPr>
              <a:t>Athletics &amp; Recreation</a:t>
            </a:r>
            <a:endParaRPr lang="en-US" dirty="0">
              <a:solidFill>
                <a:schemeClr val="tx1">
                  <a:lumMod val="75000"/>
                  <a:lumOff val="25000"/>
                </a:schemeClr>
              </a:solidFill>
              <a:latin typeface="Franklin Gothic Medium Cond" panose="020B0606030402020204" pitchFamily="34" charset="0"/>
            </a:endParaRPr>
          </a:p>
        </p:txBody>
      </p:sp>
      <p:sp>
        <p:nvSpPr>
          <p:cNvPr id="3" name="Content Placeholder 2">
            <a:extLst>
              <a:ext uri="{FF2B5EF4-FFF2-40B4-BE49-F238E27FC236}">
                <a16:creationId xmlns:a16="http://schemas.microsoft.com/office/drawing/2014/main" id="{2244872A-F4BE-49DC-B445-4E227F09794F}"/>
              </a:ext>
            </a:extLst>
          </p:cNvPr>
          <p:cNvSpPr>
            <a:spLocks noGrp="1"/>
          </p:cNvSpPr>
          <p:nvPr>
            <p:ph idx="1"/>
          </p:nvPr>
        </p:nvSpPr>
        <p:spPr>
          <a:xfrm>
            <a:off x="611108" y="1730567"/>
            <a:ext cx="10971371" cy="4730749"/>
          </a:xfrm>
        </p:spPr>
        <p:txBody>
          <a:bodyPr/>
          <a:lstStyle/>
          <a:p>
            <a:pPr marL="457200" indent="-457200">
              <a:spcBef>
                <a:spcPts val="1200"/>
              </a:spcBef>
              <a:buFont typeface="+mj-lt"/>
              <a:buAutoNum type="arabicPeriod"/>
            </a:pPr>
            <a:r>
              <a:rPr lang="en-US" sz="2000" dirty="0">
                <a:latin typeface="Franklin Gothic Book" panose="020B0503020102020204" pitchFamily="34" charset="0"/>
              </a:rPr>
              <a:t>What are the most defining aspects of Skidmore’s culture? How do the College’s athletics and recreation programs contribute to this campus-wide culture?</a:t>
            </a:r>
          </a:p>
          <a:p>
            <a:pPr marL="457200" indent="-457200">
              <a:spcBef>
                <a:spcPts val="1200"/>
              </a:spcBef>
              <a:buFont typeface="+mj-lt"/>
              <a:buAutoNum type="arabicPeriod"/>
            </a:pPr>
            <a:r>
              <a:rPr lang="en-US" sz="2000" dirty="0">
                <a:latin typeface="Franklin Gothic Book" panose="020B0503020102020204" pitchFamily="34" charset="0"/>
              </a:rPr>
              <a:t>What are key facility needs to support athletics and recreation today? Are there sports or other programs that could be added or changed in the future, and what facility needs could these include?</a:t>
            </a:r>
          </a:p>
          <a:p>
            <a:pPr marL="457200" indent="-457200">
              <a:spcBef>
                <a:spcPts val="1200"/>
              </a:spcBef>
              <a:buFont typeface="+mj-lt"/>
              <a:buAutoNum type="arabicPeriod"/>
            </a:pPr>
            <a:r>
              <a:rPr lang="en-US" sz="2000" dirty="0">
                <a:latin typeface="Franklin Gothic Book" panose="020B0503020102020204" pitchFamily="34" charset="0"/>
              </a:rPr>
              <a:t>Thinking beyond the College’s athletics and recreation facilities, are there other compelling physical needs on campus that you can identify?</a:t>
            </a:r>
          </a:p>
          <a:p>
            <a:pPr marL="457200" indent="-457200">
              <a:spcBef>
                <a:spcPts val="1200"/>
              </a:spcBef>
              <a:buFont typeface="+mj-lt"/>
              <a:buAutoNum type="arabicPeriod"/>
            </a:pPr>
            <a:r>
              <a:rPr lang="en-US" sz="2000" dirty="0">
                <a:latin typeface="Franklin Gothic Book" panose="020B0503020102020204" pitchFamily="34" charset="0"/>
              </a:rPr>
              <a:t>Which institutions do Skidmore’s athletic teams regularly compete against? Are there facilities, programs, or other qualities at these institutions that allow them to successfully recruit and retain student athletes?</a:t>
            </a:r>
          </a:p>
          <a:p>
            <a:pPr marL="457200" indent="-457200">
              <a:spcBef>
                <a:spcPts val="1200"/>
              </a:spcBef>
              <a:buFont typeface="+mj-lt"/>
              <a:buAutoNum type="arabicPeriod"/>
            </a:pPr>
            <a:r>
              <a:rPr lang="en-US" sz="2000" dirty="0">
                <a:latin typeface="Franklin Gothic Book" panose="020B0503020102020204" pitchFamily="34" charset="0"/>
              </a:rPr>
              <a:t>How does recreation at Skidmore go beyond sports and physical activity to promote overall student well-being?</a:t>
            </a:r>
          </a:p>
          <a:p>
            <a:pPr marL="457200" indent="-457200">
              <a:spcBef>
                <a:spcPts val="1200"/>
              </a:spcBef>
              <a:buFont typeface="+mj-lt"/>
              <a:buAutoNum type="arabicPeriod"/>
            </a:pPr>
            <a:r>
              <a:rPr lang="en-US" sz="2000" dirty="0">
                <a:latin typeface="Franklin Gothic Book" panose="020B0503020102020204" pitchFamily="34" charset="0"/>
              </a:rPr>
              <a:t>How would you describe the sense of “school spirit” on campus as it relates to athletics and recreation? Thinking about the College’s campus and strategic direction, how should the identity and energy surrounding these programs evolve?</a:t>
            </a:r>
          </a:p>
        </p:txBody>
      </p:sp>
    </p:spTree>
    <p:extLst>
      <p:ext uri="{BB962C8B-B14F-4D97-AF65-F5344CB8AC3E}">
        <p14:creationId xmlns:p14="http://schemas.microsoft.com/office/powerpoint/2010/main" val="11514544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EBEF1-9ED8-4B55-B468-D12E74223014}"/>
              </a:ext>
            </a:extLst>
          </p:cNvPr>
          <p:cNvSpPr>
            <a:spLocks noGrp="1"/>
          </p:cNvSpPr>
          <p:nvPr>
            <p:ph type="title"/>
          </p:nvPr>
        </p:nvSpPr>
        <p:spPr/>
        <p:txBody>
          <a:bodyPr/>
          <a:lstStyle/>
          <a:p>
            <a:r>
              <a:rPr lang="en-US" dirty="0"/>
              <a:t>Program Drivers</a:t>
            </a:r>
            <a:br>
              <a:rPr lang="en-US" dirty="0"/>
            </a:br>
            <a:r>
              <a:rPr lang="en-US" sz="2800" dirty="0">
                <a:solidFill>
                  <a:schemeClr val="tx1">
                    <a:lumMod val="75000"/>
                    <a:lumOff val="25000"/>
                  </a:schemeClr>
                </a:solidFill>
                <a:latin typeface="Franklin Gothic Medium Cond" panose="020B0606030402020204" pitchFamily="34" charset="0"/>
              </a:rPr>
              <a:t>Administration &amp; Workplace</a:t>
            </a:r>
            <a:endParaRPr lang="en-US" dirty="0">
              <a:solidFill>
                <a:schemeClr val="tx1">
                  <a:lumMod val="75000"/>
                  <a:lumOff val="25000"/>
                </a:schemeClr>
              </a:solidFill>
              <a:latin typeface="Franklin Gothic Medium Cond" panose="020B0606030402020204" pitchFamily="34" charset="0"/>
            </a:endParaRPr>
          </a:p>
        </p:txBody>
      </p:sp>
      <p:sp>
        <p:nvSpPr>
          <p:cNvPr id="3" name="Content Placeholder 2">
            <a:extLst>
              <a:ext uri="{FF2B5EF4-FFF2-40B4-BE49-F238E27FC236}">
                <a16:creationId xmlns:a16="http://schemas.microsoft.com/office/drawing/2014/main" id="{2244872A-F4BE-49DC-B445-4E227F09794F}"/>
              </a:ext>
            </a:extLst>
          </p:cNvPr>
          <p:cNvSpPr>
            <a:spLocks noGrp="1"/>
          </p:cNvSpPr>
          <p:nvPr>
            <p:ph idx="1"/>
          </p:nvPr>
        </p:nvSpPr>
        <p:spPr>
          <a:xfrm>
            <a:off x="611108" y="1730567"/>
            <a:ext cx="10971371" cy="4730749"/>
          </a:xfrm>
        </p:spPr>
        <p:txBody>
          <a:bodyPr/>
          <a:lstStyle/>
          <a:p>
            <a:pPr marL="457200" indent="-457200">
              <a:spcBef>
                <a:spcPts val="600"/>
              </a:spcBef>
              <a:buFont typeface="+mj-lt"/>
              <a:buAutoNum type="arabicPeriod"/>
            </a:pPr>
            <a:r>
              <a:rPr lang="en-US" sz="2000" dirty="0">
                <a:latin typeface="Franklin Gothic Book" panose="020B0503020102020204" pitchFamily="34" charset="0"/>
              </a:rPr>
              <a:t>What sets Skidmore apart from other institutions that you think is especially important?</a:t>
            </a:r>
          </a:p>
          <a:p>
            <a:pPr marL="457200" indent="-457200">
              <a:spcBef>
                <a:spcPts val="600"/>
              </a:spcBef>
              <a:buFont typeface="+mj-lt"/>
              <a:buAutoNum type="arabicPeriod"/>
            </a:pPr>
            <a:r>
              <a:rPr lang="en-US" sz="2000" dirty="0">
                <a:latin typeface="Franklin Gothic Book" panose="020B0503020102020204" pitchFamily="34" charset="0"/>
              </a:rPr>
              <a:t>Does your department or division use multiple spaces on campus? If so, are they conveniently located to each other? Do the current locations of academic space, administrative units, and support services function well collectively? Are there departments or functions that could be relocated to improve synergies or efficiencies?</a:t>
            </a:r>
          </a:p>
          <a:p>
            <a:pPr marL="457200" indent="-457200">
              <a:spcBef>
                <a:spcPts val="600"/>
              </a:spcBef>
              <a:buFont typeface="+mj-lt"/>
              <a:buAutoNum type="arabicPeriod"/>
            </a:pPr>
            <a:r>
              <a:rPr lang="en-US" sz="2000" dirty="0">
                <a:latin typeface="Franklin Gothic Book" panose="020B0503020102020204" pitchFamily="34" charset="0"/>
              </a:rPr>
              <a:t>Which buildings do you think function well (age, form, layout) and why? Which buildings do not function well and why?</a:t>
            </a:r>
          </a:p>
          <a:p>
            <a:pPr marL="457200" indent="-457200">
              <a:spcBef>
                <a:spcPts val="600"/>
              </a:spcBef>
              <a:buFont typeface="+mj-lt"/>
              <a:buAutoNum type="arabicPeriod"/>
            </a:pPr>
            <a:r>
              <a:rPr lang="en-US" sz="2000" dirty="0">
                <a:latin typeface="Franklin Gothic Book" panose="020B0503020102020204" pitchFamily="34" charset="0"/>
              </a:rPr>
              <a:t>Where do you spend most of your time on campus? How long are you on campus at a time?</a:t>
            </a:r>
          </a:p>
          <a:p>
            <a:pPr marL="457200" indent="-457200">
              <a:spcBef>
                <a:spcPts val="600"/>
              </a:spcBef>
              <a:buFont typeface="+mj-lt"/>
              <a:buAutoNum type="arabicPeriod"/>
            </a:pPr>
            <a:r>
              <a:rPr lang="en-US" sz="2000" dirty="0">
                <a:latin typeface="Franklin Gothic Book" panose="020B0503020102020204" pitchFamily="34" charset="0"/>
              </a:rPr>
              <a:t>What campus amenities (food, recreation, bookstore, etc.) do you, your staff, and your students use on a regular basis? Are there amenities that you leave campus to access? If so, would it be beneficial to have those amenities on campus?</a:t>
            </a:r>
          </a:p>
          <a:p>
            <a:pPr marL="457200" indent="-457200">
              <a:spcBef>
                <a:spcPts val="600"/>
              </a:spcBef>
              <a:buFont typeface="+mj-lt"/>
              <a:buAutoNum type="arabicPeriod"/>
            </a:pPr>
            <a:r>
              <a:rPr lang="en-US" sz="2000" dirty="0">
                <a:latin typeface="Franklin Gothic Book" panose="020B0503020102020204" pitchFamily="34" charset="0"/>
              </a:rPr>
              <a:t>What functions of the library do you, your staff, and your students use on a regular basis? Can you find study, collaboration, and meeting space on campus when you want it?</a:t>
            </a:r>
          </a:p>
          <a:p>
            <a:pPr marL="457200" indent="-457200">
              <a:spcBef>
                <a:spcPts val="600"/>
              </a:spcBef>
              <a:buFont typeface="+mj-lt"/>
              <a:buAutoNum type="arabicPeriod"/>
            </a:pPr>
            <a:r>
              <a:rPr lang="en-US" sz="2000" dirty="0">
                <a:latin typeface="Franklin Gothic Book" panose="020B0503020102020204" pitchFamily="34" charset="0"/>
              </a:rPr>
              <a:t>Thinking 10-20 years out, how might the way in which faculty, staff, and students collaborate change? How might this impact the design, layout, and function of the workplace environment?</a:t>
            </a:r>
          </a:p>
        </p:txBody>
      </p:sp>
    </p:spTree>
    <p:extLst>
      <p:ext uri="{BB962C8B-B14F-4D97-AF65-F5344CB8AC3E}">
        <p14:creationId xmlns:p14="http://schemas.microsoft.com/office/powerpoint/2010/main" val="20345424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EBEF1-9ED8-4B55-B468-D12E74223014}"/>
              </a:ext>
            </a:extLst>
          </p:cNvPr>
          <p:cNvSpPr>
            <a:spLocks noGrp="1"/>
          </p:cNvSpPr>
          <p:nvPr>
            <p:ph type="title"/>
          </p:nvPr>
        </p:nvSpPr>
        <p:spPr/>
        <p:txBody>
          <a:bodyPr/>
          <a:lstStyle/>
          <a:p>
            <a:r>
              <a:rPr lang="en-US" dirty="0"/>
              <a:t>Physical Drivers</a:t>
            </a:r>
            <a:br>
              <a:rPr lang="en-US" dirty="0"/>
            </a:br>
            <a:r>
              <a:rPr lang="en-US" sz="2800" dirty="0">
                <a:solidFill>
                  <a:schemeClr val="tx1">
                    <a:lumMod val="75000"/>
                    <a:lumOff val="25000"/>
                  </a:schemeClr>
                </a:solidFill>
                <a:latin typeface="Franklin Gothic Medium Cond" panose="020B0606030402020204" pitchFamily="34" charset="0"/>
              </a:rPr>
              <a:t>Campus Mobility</a:t>
            </a:r>
            <a:endParaRPr lang="en-US" dirty="0">
              <a:solidFill>
                <a:schemeClr val="tx1">
                  <a:lumMod val="75000"/>
                  <a:lumOff val="25000"/>
                </a:schemeClr>
              </a:solidFill>
              <a:latin typeface="Franklin Gothic Medium Cond" panose="020B0606030402020204" pitchFamily="34" charset="0"/>
            </a:endParaRPr>
          </a:p>
        </p:txBody>
      </p:sp>
      <p:sp>
        <p:nvSpPr>
          <p:cNvPr id="3" name="Content Placeholder 2">
            <a:extLst>
              <a:ext uri="{FF2B5EF4-FFF2-40B4-BE49-F238E27FC236}">
                <a16:creationId xmlns:a16="http://schemas.microsoft.com/office/drawing/2014/main" id="{2244872A-F4BE-49DC-B445-4E227F09794F}"/>
              </a:ext>
            </a:extLst>
          </p:cNvPr>
          <p:cNvSpPr>
            <a:spLocks noGrp="1"/>
          </p:cNvSpPr>
          <p:nvPr>
            <p:ph idx="1"/>
          </p:nvPr>
        </p:nvSpPr>
        <p:spPr>
          <a:xfrm>
            <a:off x="611108" y="1730567"/>
            <a:ext cx="10971371" cy="4730749"/>
          </a:xfrm>
        </p:spPr>
        <p:txBody>
          <a:bodyPr/>
          <a:lstStyle/>
          <a:p>
            <a:pPr marL="457200" indent="-457200">
              <a:spcBef>
                <a:spcPts val="600"/>
              </a:spcBef>
              <a:buFont typeface="+mj-lt"/>
              <a:buAutoNum type="arabicPeriod"/>
            </a:pPr>
            <a:r>
              <a:rPr lang="en-US" sz="2000" dirty="0">
                <a:latin typeface="Franklin Gothic Book" panose="020B0503020102020204" pitchFamily="34" charset="0"/>
              </a:rPr>
              <a:t>What are the primary challenges in navigating the campus? Are there physical barriers that make navigating the campus more challenging?</a:t>
            </a:r>
          </a:p>
          <a:p>
            <a:pPr marL="457200" indent="-457200">
              <a:spcBef>
                <a:spcPts val="600"/>
              </a:spcBef>
              <a:buFont typeface="+mj-lt"/>
              <a:buAutoNum type="arabicPeriod"/>
            </a:pPr>
            <a:r>
              <a:rPr lang="en-US" sz="2000" dirty="0">
                <a:latin typeface="Franklin Gothic Book" panose="020B0503020102020204" pitchFamily="34" charset="0"/>
              </a:rPr>
              <a:t>What defines the entry and arrival experience to campus? What message does this send to different audiences arriving on campus? How could this experience be improved?</a:t>
            </a:r>
          </a:p>
          <a:p>
            <a:pPr marL="457200" indent="-457200">
              <a:spcBef>
                <a:spcPts val="600"/>
              </a:spcBef>
              <a:buFont typeface="+mj-lt"/>
              <a:buAutoNum type="arabicPeriod"/>
            </a:pPr>
            <a:r>
              <a:rPr lang="en-US" sz="2000" dirty="0">
                <a:latin typeface="Franklin Gothic Book" panose="020B0503020102020204" pitchFamily="34" charset="0"/>
              </a:rPr>
              <a:t>What mode(s) of transportation do you typically use to get to Skidmore (drive, transit, walk, bike)? At what location(s) do you typically enter?</a:t>
            </a:r>
          </a:p>
          <a:p>
            <a:pPr marL="800055" lvl="2" indent="-342900">
              <a:spcBef>
                <a:spcPts val="600"/>
              </a:spcBef>
            </a:pPr>
            <a:r>
              <a:rPr lang="en-US" sz="1600" dirty="0">
                <a:latin typeface="Franklin Gothic Book" panose="020B0503020102020204" pitchFamily="34" charset="0"/>
              </a:rPr>
              <a:t>Pedestrian: Where is it difficult to access by foot? What route(s) do you typically take in walking on or near Skidmore? Are there additional pedestrian connections that would make it easier to navigate the campus?</a:t>
            </a:r>
          </a:p>
          <a:p>
            <a:pPr marL="800055" lvl="2" indent="-342900">
              <a:spcBef>
                <a:spcPts val="600"/>
              </a:spcBef>
            </a:pPr>
            <a:r>
              <a:rPr lang="en-US" sz="1600" dirty="0">
                <a:latin typeface="Franklin Gothic Book" panose="020B0503020102020204" pitchFamily="34" charset="0"/>
              </a:rPr>
              <a:t>Bike: Where is it difficult to access by bike? What additional facilities or amenities would you like to see added to the bike infrastructure on and near the campus? What services are needed to support the bike network? </a:t>
            </a:r>
          </a:p>
          <a:p>
            <a:pPr marL="800055" lvl="2" indent="-342900">
              <a:spcBef>
                <a:spcPts val="600"/>
              </a:spcBef>
            </a:pPr>
            <a:r>
              <a:rPr lang="en-US" sz="1600" dirty="0">
                <a:latin typeface="Franklin Gothic Book" panose="020B0503020102020204" pitchFamily="34" charset="0"/>
              </a:rPr>
              <a:t>Vehicular: Are there places where you think traffic should be restricted (all day or part of the day)? What connections/movements would improve campus wayfinding?</a:t>
            </a:r>
          </a:p>
          <a:p>
            <a:pPr marL="800055" lvl="2" indent="-342900">
              <a:spcBef>
                <a:spcPts val="600"/>
              </a:spcBef>
            </a:pPr>
            <a:r>
              <a:rPr lang="en-US" sz="1600" dirty="0">
                <a:latin typeface="Franklin Gothic Book" panose="020B0503020102020204" pitchFamily="34" charset="0"/>
              </a:rPr>
              <a:t>Service: Are there places where there are substantial service/delivery conflicts (with pedestrians, cyclists, or private vehicles)? </a:t>
            </a:r>
          </a:p>
          <a:p>
            <a:pPr marL="457200" lvl="1" indent="-457200">
              <a:spcBef>
                <a:spcPts val="600"/>
              </a:spcBef>
              <a:buFont typeface="+mj-lt"/>
              <a:buAutoNum type="arabicPeriod" startAt="4"/>
            </a:pPr>
            <a:r>
              <a:rPr lang="en-US" sz="2000" dirty="0">
                <a:latin typeface="Franklin Gothic Book" panose="020B0503020102020204" pitchFamily="34" charset="0"/>
              </a:rPr>
              <a:t>How does the Skidmore community use transit to reach, navigate, or travel between the campus and the town? How can transit be improved?</a:t>
            </a:r>
          </a:p>
          <a:p>
            <a:pPr marL="457200" indent="-457200">
              <a:spcBef>
                <a:spcPts val="600"/>
              </a:spcBef>
              <a:buFont typeface="+mj-lt"/>
              <a:buAutoNum type="arabicPeriod"/>
            </a:pPr>
            <a:endParaRPr lang="en-US" sz="2000" dirty="0">
              <a:latin typeface="Franklin Gothic Book" panose="020B0503020102020204" pitchFamily="34" charset="0"/>
            </a:endParaRPr>
          </a:p>
        </p:txBody>
      </p:sp>
    </p:spTree>
    <p:extLst>
      <p:ext uri="{BB962C8B-B14F-4D97-AF65-F5344CB8AC3E}">
        <p14:creationId xmlns:p14="http://schemas.microsoft.com/office/powerpoint/2010/main" val="29829495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EBEF1-9ED8-4B55-B468-D12E74223014}"/>
              </a:ext>
            </a:extLst>
          </p:cNvPr>
          <p:cNvSpPr>
            <a:spLocks noGrp="1"/>
          </p:cNvSpPr>
          <p:nvPr>
            <p:ph type="title"/>
          </p:nvPr>
        </p:nvSpPr>
        <p:spPr/>
        <p:txBody>
          <a:bodyPr/>
          <a:lstStyle/>
          <a:p>
            <a:r>
              <a:rPr lang="en-US" dirty="0"/>
              <a:t>Physical Drivers</a:t>
            </a:r>
            <a:br>
              <a:rPr lang="en-US" dirty="0"/>
            </a:br>
            <a:r>
              <a:rPr lang="en-US" sz="2800" dirty="0">
                <a:solidFill>
                  <a:schemeClr val="tx1">
                    <a:lumMod val="75000"/>
                    <a:lumOff val="25000"/>
                  </a:schemeClr>
                </a:solidFill>
                <a:latin typeface="Franklin Gothic Medium Cond" panose="020B0606030402020204" pitchFamily="34" charset="0"/>
              </a:rPr>
              <a:t>Facilities &amp; Infrastructure </a:t>
            </a:r>
            <a:endParaRPr lang="en-US" dirty="0">
              <a:solidFill>
                <a:schemeClr val="tx1">
                  <a:lumMod val="75000"/>
                  <a:lumOff val="25000"/>
                </a:schemeClr>
              </a:solidFill>
              <a:latin typeface="Franklin Gothic Medium Cond" panose="020B0606030402020204" pitchFamily="34" charset="0"/>
            </a:endParaRPr>
          </a:p>
        </p:txBody>
      </p:sp>
      <p:sp>
        <p:nvSpPr>
          <p:cNvPr id="3" name="Content Placeholder 2">
            <a:extLst>
              <a:ext uri="{FF2B5EF4-FFF2-40B4-BE49-F238E27FC236}">
                <a16:creationId xmlns:a16="http://schemas.microsoft.com/office/drawing/2014/main" id="{2244872A-F4BE-49DC-B445-4E227F09794F}"/>
              </a:ext>
            </a:extLst>
          </p:cNvPr>
          <p:cNvSpPr>
            <a:spLocks noGrp="1"/>
          </p:cNvSpPr>
          <p:nvPr>
            <p:ph idx="1"/>
          </p:nvPr>
        </p:nvSpPr>
        <p:spPr>
          <a:xfrm>
            <a:off x="611108" y="1730567"/>
            <a:ext cx="10971371" cy="4730749"/>
          </a:xfrm>
        </p:spPr>
        <p:txBody>
          <a:bodyPr/>
          <a:lstStyle/>
          <a:p>
            <a:pPr marL="457200" indent="-457200">
              <a:spcBef>
                <a:spcPts val="600"/>
              </a:spcBef>
              <a:buFont typeface="+mj-lt"/>
              <a:buAutoNum type="arabicPeriod"/>
            </a:pPr>
            <a:r>
              <a:rPr lang="en-US" sz="2000" dirty="0">
                <a:latin typeface="Franklin Gothic Book" panose="020B0503020102020204" pitchFamily="34" charset="0"/>
              </a:rPr>
              <a:t>Which buildings do you think function well (age, form, layout) and which ones do not?</a:t>
            </a:r>
          </a:p>
          <a:p>
            <a:pPr marL="457200" indent="-457200">
              <a:spcBef>
                <a:spcPts val="600"/>
              </a:spcBef>
              <a:buFont typeface="+mj-lt"/>
              <a:buAutoNum type="arabicPeriod"/>
            </a:pPr>
            <a:r>
              <a:rPr lang="en-US" sz="2000" dirty="0">
                <a:latin typeface="Franklin Gothic Book" panose="020B0503020102020204" pitchFamily="34" charset="0"/>
              </a:rPr>
              <a:t>What kind of infrastructure systems support the campus? Are any of these nearing the end of their useful life cycle?  What infrastructure investments are needed to support the growth of the College.</a:t>
            </a:r>
          </a:p>
          <a:p>
            <a:pPr marL="457200" indent="-457200">
              <a:spcBef>
                <a:spcPts val="600"/>
              </a:spcBef>
              <a:buFont typeface="+mj-lt"/>
              <a:buAutoNum type="arabicPeriod"/>
            </a:pPr>
            <a:r>
              <a:rPr lang="en-US" sz="2000" dirty="0">
                <a:latin typeface="Franklin Gothic Book" panose="020B0503020102020204" pitchFamily="34" charset="0"/>
              </a:rPr>
              <a:t>Is there a general consensus on how to address buildings that are in poor condition? Renovation, renewal, demolition, etc.?</a:t>
            </a:r>
          </a:p>
          <a:p>
            <a:pPr marL="457200" indent="-457200">
              <a:spcBef>
                <a:spcPts val="600"/>
              </a:spcBef>
              <a:buFont typeface="+mj-lt"/>
              <a:buAutoNum type="arabicPeriod"/>
            </a:pPr>
            <a:r>
              <a:rPr lang="en-US" sz="2000" dirty="0">
                <a:latin typeface="Franklin Gothic Book" panose="020B0503020102020204" pitchFamily="34" charset="0"/>
              </a:rPr>
              <a:t>What planned building and infrastructure projects do we need to know about or take into consideration?</a:t>
            </a:r>
          </a:p>
          <a:p>
            <a:pPr marL="457200" indent="-457200">
              <a:spcBef>
                <a:spcPts val="600"/>
              </a:spcBef>
              <a:buFont typeface="+mj-lt"/>
              <a:buAutoNum type="arabicPeriod"/>
            </a:pPr>
            <a:r>
              <a:rPr lang="en-US" sz="2000" dirty="0">
                <a:latin typeface="Franklin Gothic Book" panose="020B0503020102020204" pitchFamily="34" charset="0"/>
              </a:rPr>
              <a:t>How important is resilience as we consider long-term decisions about the campus’s future development?</a:t>
            </a:r>
          </a:p>
          <a:p>
            <a:pPr marL="457200" indent="-457200">
              <a:spcBef>
                <a:spcPts val="600"/>
              </a:spcBef>
              <a:buFont typeface="+mj-lt"/>
              <a:buAutoNum type="arabicPeriod"/>
            </a:pPr>
            <a:endParaRPr lang="en-US" sz="2000" dirty="0">
              <a:latin typeface="Franklin Gothic Book" panose="020B0503020102020204" pitchFamily="34" charset="0"/>
            </a:endParaRPr>
          </a:p>
        </p:txBody>
      </p:sp>
    </p:spTree>
    <p:extLst>
      <p:ext uri="{BB962C8B-B14F-4D97-AF65-F5344CB8AC3E}">
        <p14:creationId xmlns:p14="http://schemas.microsoft.com/office/powerpoint/2010/main" val="30648663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EBEF1-9ED8-4B55-B468-D12E74223014}"/>
              </a:ext>
            </a:extLst>
          </p:cNvPr>
          <p:cNvSpPr>
            <a:spLocks noGrp="1"/>
          </p:cNvSpPr>
          <p:nvPr>
            <p:ph type="title"/>
          </p:nvPr>
        </p:nvSpPr>
        <p:spPr/>
        <p:txBody>
          <a:bodyPr/>
          <a:lstStyle/>
          <a:p>
            <a:r>
              <a:rPr lang="en-US" dirty="0"/>
              <a:t>Physical Drivers</a:t>
            </a:r>
            <a:br>
              <a:rPr lang="en-US" dirty="0"/>
            </a:br>
            <a:r>
              <a:rPr lang="en-US" sz="2800" dirty="0">
                <a:solidFill>
                  <a:schemeClr val="tx1">
                    <a:lumMod val="75000"/>
                    <a:lumOff val="25000"/>
                  </a:schemeClr>
                </a:solidFill>
                <a:latin typeface="Franklin Gothic Medium Cond" panose="020B0606030402020204" pitchFamily="34" charset="0"/>
              </a:rPr>
              <a:t>Real Estate</a:t>
            </a:r>
            <a:endParaRPr lang="en-US" dirty="0">
              <a:solidFill>
                <a:schemeClr val="tx1">
                  <a:lumMod val="75000"/>
                  <a:lumOff val="25000"/>
                </a:schemeClr>
              </a:solidFill>
              <a:latin typeface="Franklin Gothic Medium Cond" panose="020B0606030402020204" pitchFamily="34" charset="0"/>
            </a:endParaRPr>
          </a:p>
        </p:txBody>
      </p:sp>
      <p:sp>
        <p:nvSpPr>
          <p:cNvPr id="3" name="Content Placeholder 2">
            <a:extLst>
              <a:ext uri="{FF2B5EF4-FFF2-40B4-BE49-F238E27FC236}">
                <a16:creationId xmlns:a16="http://schemas.microsoft.com/office/drawing/2014/main" id="{2244872A-F4BE-49DC-B445-4E227F09794F}"/>
              </a:ext>
            </a:extLst>
          </p:cNvPr>
          <p:cNvSpPr>
            <a:spLocks noGrp="1"/>
          </p:cNvSpPr>
          <p:nvPr>
            <p:ph idx="1"/>
          </p:nvPr>
        </p:nvSpPr>
        <p:spPr>
          <a:xfrm>
            <a:off x="611108" y="1730567"/>
            <a:ext cx="10971371" cy="4730749"/>
          </a:xfrm>
        </p:spPr>
        <p:txBody>
          <a:bodyPr/>
          <a:lstStyle/>
          <a:p>
            <a:pPr marL="457200" indent="-457200">
              <a:spcBef>
                <a:spcPts val="600"/>
              </a:spcBef>
              <a:buFont typeface="+mj-lt"/>
              <a:buAutoNum type="arabicPeriod"/>
            </a:pPr>
            <a:r>
              <a:rPr lang="en-US" sz="2000" dirty="0">
                <a:latin typeface="Franklin Gothic Book" panose="020B0503020102020204" pitchFamily="34" charset="0"/>
              </a:rPr>
              <a:t>What sets Saratoga Springs apart from other college towns that you think is especially important? Are there elements missing that would make the College more attractive to potential students, faculty, and staff?</a:t>
            </a:r>
          </a:p>
          <a:p>
            <a:pPr marL="457200" indent="-457200">
              <a:spcBef>
                <a:spcPts val="600"/>
              </a:spcBef>
              <a:buFont typeface="+mj-lt"/>
              <a:buAutoNum type="arabicPeriod"/>
            </a:pPr>
            <a:r>
              <a:rPr lang="en-US" sz="2000" dirty="0">
                <a:latin typeface="Franklin Gothic Book" panose="020B0503020102020204" pitchFamily="34" charset="0"/>
              </a:rPr>
              <a:t>Are there any planned projects in the area that would have an impact on the Skidmore campus, directly or indirectly? Does the town have future aspirations that would have an impact on the Skidmore campus?</a:t>
            </a:r>
          </a:p>
          <a:p>
            <a:pPr marL="457200" indent="-457200">
              <a:spcBef>
                <a:spcPts val="600"/>
              </a:spcBef>
              <a:buFont typeface="+mj-lt"/>
              <a:buAutoNum type="arabicPeriod"/>
            </a:pPr>
            <a:r>
              <a:rPr lang="en-US" sz="2000" dirty="0">
                <a:latin typeface="Franklin Gothic Book" panose="020B0503020102020204" pitchFamily="34" charset="0"/>
              </a:rPr>
              <a:t>What are of the implications of co-College development? What is the appetite for different public-private development models?</a:t>
            </a:r>
          </a:p>
          <a:p>
            <a:pPr marL="457200" indent="-457200">
              <a:spcBef>
                <a:spcPts val="600"/>
              </a:spcBef>
              <a:buFont typeface="+mj-lt"/>
              <a:buAutoNum type="arabicPeriod"/>
            </a:pPr>
            <a:r>
              <a:rPr lang="en-US" sz="2000" dirty="0">
                <a:latin typeface="Franklin Gothic Book" panose="020B0503020102020204" pitchFamily="34" charset="0"/>
              </a:rPr>
              <a:t>What properties should the College purchase if the opportunity arises? Are there college-owned properties that could be redeveloped?</a:t>
            </a:r>
          </a:p>
          <a:p>
            <a:pPr marL="457200" indent="-457200">
              <a:spcBef>
                <a:spcPts val="600"/>
              </a:spcBef>
              <a:buFont typeface="+mj-lt"/>
              <a:buAutoNum type="arabicPeriod"/>
            </a:pPr>
            <a:r>
              <a:rPr lang="en-US" sz="2000" dirty="0">
                <a:latin typeface="Franklin Gothic Book" panose="020B0503020102020204" pitchFamily="34" charset="0"/>
              </a:rPr>
              <a:t>What space does the College currently lease? Would the College consider leasing additional space if it improved its ability to use on-campus facilities?</a:t>
            </a:r>
          </a:p>
          <a:p>
            <a:pPr marL="457200" indent="-457200">
              <a:spcBef>
                <a:spcPts val="600"/>
              </a:spcBef>
              <a:buFont typeface="+mj-lt"/>
              <a:buAutoNum type="arabicPeriod"/>
            </a:pPr>
            <a:r>
              <a:rPr lang="en-US" sz="2000" dirty="0">
                <a:latin typeface="Franklin Gothic Book" panose="020B0503020102020204" pitchFamily="34" charset="0"/>
              </a:rPr>
              <a:t>What creative delivery strategies exist?</a:t>
            </a:r>
          </a:p>
          <a:p>
            <a:pPr marL="457200" indent="-457200">
              <a:spcBef>
                <a:spcPts val="600"/>
              </a:spcBef>
              <a:buFont typeface="+mj-lt"/>
              <a:buAutoNum type="arabicPeriod"/>
            </a:pPr>
            <a:r>
              <a:rPr lang="en-US" sz="2000" dirty="0">
                <a:latin typeface="Franklin Gothic Book" panose="020B0503020102020204" pitchFamily="34" charset="0"/>
              </a:rPr>
              <a:t>What are future off-campus growth possibilities?</a:t>
            </a:r>
          </a:p>
        </p:txBody>
      </p:sp>
    </p:spTree>
    <p:extLst>
      <p:ext uri="{BB962C8B-B14F-4D97-AF65-F5344CB8AC3E}">
        <p14:creationId xmlns:p14="http://schemas.microsoft.com/office/powerpoint/2010/main" val="30605042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EBEF1-9ED8-4B55-B468-D12E74223014}"/>
              </a:ext>
            </a:extLst>
          </p:cNvPr>
          <p:cNvSpPr>
            <a:spLocks noGrp="1"/>
          </p:cNvSpPr>
          <p:nvPr>
            <p:ph type="title"/>
          </p:nvPr>
        </p:nvSpPr>
        <p:spPr/>
        <p:txBody>
          <a:bodyPr/>
          <a:lstStyle/>
          <a:p>
            <a:r>
              <a:rPr lang="en-US" dirty="0"/>
              <a:t>Cross-Cutting Drivers</a:t>
            </a:r>
            <a:br>
              <a:rPr lang="en-US" dirty="0"/>
            </a:br>
            <a:r>
              <a:rPr lang="en-US" sz="2800" dirty="0">
                <a:solidFill>
                  <a:schemeClr val="tx1">
                    <a:lumMod val="75000"/>
                    <a:lumOff val="25000"/>
                  </a:schemeClr>
                </a:solidFill>
                <a:latin typeface="Franklin Gothic Medium Cond" panose="020B0606030402020204" pitchFamily="34" charset="0"/>
              </a:rPr>
              <a:t>Diversity, Equity, &amp; Inclusion</a:t>
            </a:r>
            <a:endParaRPr lang="en-US" dirty="0">
              <a:solidFill>
                <a:schemeClr val="tx1">
                  <a:lumMod val="75000"/>
                  <a:lumOff val="25000"/>
                </a:schemeClr>
              </a:solidFill>
              <a:latin typeface="Franklin Gothic Medium Cond" panose="020B0606030402020204" pitchFamily="34" charset="0"/>
            </a:endParaRPr>
          </a:p>
        </p:txBody>
      </p:sp>
      <p:sp>
        <p:nvSpPr>
          <p:cNvPr id="3" name="Content Placeholder 2">
            <a:extLst>
              <a:ext uri="{FF2B5EF4-FFF2-40B4-BE49-F238E27FC236}">
                <a16:creationId xmlns:a16="http://schemas.microsoft.com/office/drawing/2014/main" id="{2244872A-F4BE-49DC-B445-4E227F09794F}"/>
              </a:ext>
            </a:extLst>
          </p:cNvPr>
          <p:cNvSpPr>
            <a:spLocks noGrp="1"/>
          </p:cNvSpPr>
          <p:nvPr>
            <p:ph idx="1"/>
          </p:nvPr>
        </p:nvSpPr>
        <p:spPr>
          <a:xfrm>
            <a:off x="611108" y="1730567"/>
            <a:ext cx="10971371" cy="4730749"/>
          </a:xfrm>
        </p:spPr>
        <p:txBody>
          <a:bodyPr/>
          <a:lstStyle/>
          <a:p>
            <a:pPr marL="457200" indent="-457200">
              <a:spcBef>
                <a:spcPts val="600"/>
              </a:spcBef>
              <a:buFont typeface="+mj-lt"/>
              <a:buAutoNum type="arabicPeriod"/>
            </a:pPr>
            <a:r>
              <a:rPr lang="en-US" sz="1800" dirty="0">
                <a:latin typeface="Franklin Gothic Book" panose="020B0503020102020204" pitchFamily="34" charset="0"/>
              </a:rPr>
              <a:t>What are the first impressions of Skidmore to different types of visitors and how does this set it apart from other institutions? How would you define the aesthetic of the campus and what type of prospective student does this attract? Are there students who may not find the campus welcoming and what could be done to improve this?</a:t>
            </a:r>
          </a:p>
          <a:p>
            <a:pPr marL="457200" indent="-457200">
              <a:spcBef>
                <a:spcPts val="600"/>
              </a:spcBef>
              <a:buFont typeface="+mj-lt"/>
              <a:buAutoNum type="arabicPeriod"/>
            </a:pPr>
            <a:r>
              <a:rPr lang="en-US" sz="1800" dirty="0">
                <a:latin typeface="Franklin Gothic Book" panose="020B0503020102020204" pitchFamily="34" charset="0"/>
              </a:rPr>
              <a:t>What type of spaces on campus allow different types of students to come together, either formally or informally? Do students of different ethnicities, gender identities, and sexual orientation have access to spaces to socialize and build identity?</a:t>
            </a:r>
          </a:p>
          <a:p>
            <a:pPr marL="457200" indent="-457200">
              <a:spcBef>
                <a:spcPts val="600"/>
              </a:spcBef>
              <a:buFont typeface="+mj-lt"/>
              <a:buAutoNum type="arabicPeriod"/>
            </a:pPr>
            <a:r>
              <a:rPr lang="en-US" sz="1800" dirty="0">
                <a:latin typeface="Franklin Gothic Book" panose="020B0503020102020204" pitchFamily="34" charset="0"/>
              </a:rPr>
              <a:t>Do you see the number of non-traditional students increasing, decreasing, or remaining the same? How will this impact Skidmore’s campus differently? What facilities might different types of students (first generation, commuter, part-time) need that do not exist today?</a:t>
            </a:r>
          </a:p>
          <a:p>
            <a:pPr marL="457200" indent="-457200">
              <a:spcBef>
                <a:spcPts val="600"/>
              </a:spcBef>
              <a:buFont typeface="+mj-lt"/>
              <a:buAutoNum type="arabicPeriod"/>
            </a:pPr>
            <a:r>
              <a:rPr lang="en-US" sz="1800" dirty="0">
                <a:latin typeface="Franklin Gothic Book" panose="020B0503020102020204" pitchFamily="34" charset="0"/>
              </a:rPr>
              <a:t>Are student services (financial aid, bursar, student health and wellness, advising) provided in a way that is accessible and intuitive for a broad range of students? Are there opportunities to improve the way these functions meet the needs of students?</a:t>
            </a:r>
          </a:p>
          <a:p>
            <a:pPr marL="457200" indent="-457200">
              <a:spcBef>
                <a:spcPts val="600"/>
              </a:spcBef>
              <a:buFont typeface="+mj-lt"/>
              <a:buAutoNum type="arabicPeriod"/>
            </a:pPr>
            <a:r>
              <a:rPr lang="en-US" sz="1800" dirty="0">
                <a:latin typeface="Franklin Gothic Book" panose="020B0503020102020204" pitchFamily="34" charset="0"/>
              </a:rPr>
              <a:t>How has the role of student health and counseling services evolved in the past decade? What changes do you see in the future and how will they impact specific facility needs? Does the campus include spaces for students to engagement in passive recreation in a way that allows them to “unplug” and develop healthy coping habits?</a:t>
            </a:r>
          </a:p>
        </p:txBody>
      </p:sp>
    </p:spTree>
    <p:extLst>
      <p:ext uri="{BB962C8B-B14F-4D97-AF65-F5344CB8AC3E}">
        <p14:creationId xmlns:p14="http://schemas.microsoft.com/office/powerpoint/2010/main" val="6516899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EBEF1-9ED8-4B55-B468-D12E74223014}"/>
              </a:ext>
            </a:extLst>
          </p:cNvPr>
          <p:cNvSpPr>
            <a:spLocks noGrp="1"/>
          </p:cNvSpPr>
          <p:nvPr>
            <p:ph type="title"/>
          </p:nvPr>
        </p:nvSpPr>
        <p:spPr/>
        <p:txBody>
          <a:bodyPr/>
          <a:lstStyle/>
          <a:p>
            <a:r>
              <a:rPr lang="en-US" dirty="0"/>
              <a:t>Cross-Cutting Drivers</a:t>
            </a:r>
            <a:br>
              <a:rPr lang="en-US" dirty="0"/>
            </a:br>
            <a:r>
              <a:rPr lang="en-US" sz="2800" dirty="0">
                <a:solidFill>
                  <a:schemeClr val="tx1">
                    <a:lumMod val="75000"/>
                    <a:lumOff val="25000"/>
                  </a:schemeClr>
                </a:solidFill>
                <a:latin typeface="Franklin Gothic Medium Cond" panose="020B0606030402020204" pitchFamily="34" charset="0"/>
              </a:rPr>
              <a:t>Sustainability</a:t>
            </a:r>
            <a:endParaRPr lang="en-US" dirty="0">
              <a:solidFill>
                <a:schemeClr val="tx1">
                  <a:lumMod val="75000"/>
                  <a:lumOff val="25000"/>
                </a:schemeClr>
              </a:solidFill>
              <a:latin typeface="Franklin Gothic Medium Cond" panose="020B0606030402020204" pitchFamily="34" charset="0"/>
            </a:endParaRPr>
          </a:p>
        </p:txBody>
      </p:sp>
      <p:sp>
        <p:nvSpPr>
          <p:cNvPr id="3" name="Content Placeholder 2">
            <a:extLst>
              <a:ext uri="{FF2B5EF4-FFF2-40B4-BE49-F238E27FC236}">
                <a16:creationId xmlns:a16="http://schemas.microsoft.com/office/drawing/2014/main" id="{2244872A-F4BE-49DC-B445-4E227F09794F}"/>
              </a:ext>
            </a:extLst>
          </p:cNvPr>
          <p:cNvSpPr>
            <a:spLocks noGrp="1"/>
          </p:cNvSpPr>
          <p:nvPr>
            <p:ph idx="1"/>
          </p:nvPr>
        </p:nvSpPr>
        <p:spPr>
          <a:xfrm>
            <a:off x="611108" y="1730567"/>
            <a:ext cx="10971371" cy="4730749"/>
          </a:xfrm>
        </p:spPr>
        <p:txBody>
          <a:bodyPr/>
          <a:lstStyle/>
          <a:p>
            <a:pPr marL="461963" indent="-461963">
              <a:spcBef>
                <a:spcPts val="600"/>
              </a:spcBef>
              <a:buFont typeface="+mj-lt"/>
              <a:buAutoNum type="arabicPeriod"/>
            </a:pPr>
            <a:r>
              <a:rPr lang="en-US" sz="1800" dirty="0">
                <a:latin typeface="Franklin Gothic Book" panose="020B0503020102020204" pitchFamily="34" charset="0"/>
              </a:rPr>
              <a:t>What does sustainability mean to you?</a:t>
            </a:r>
          </a:p>
          <a:p>
            <a:pPr marL="461963" indent="-461963">
              <a:spcBef>
                <a:spcPts val="600"/>
              </a:spcBef>
              <a:buFont typeface="+mj-lt"/>
              <a:buAutoNum type="arabicPeriod"/>
            </a:pPr>
            <a:r>
              <a:rPr lang="en-US" sz="1800" dirty="0">
                <a:latin typeface="Franklin Gothic Book" panose="020B0503020102020204" pitchFamily="34" charset="0"/>
              </a:rPr>
              <a:t>What sets Skidmore apart from other institutions from a sustainability perspective that you think is especially important? How could this change in the coming 10-20 years?</a:t>
            </a:r>
          </a:p>
          <a:p>
            <a:pPr marL="461963" indent="-461963">
              <a:spcBef>
                <a:spcPts val="600"/>
              </a:spcBef>
              <a:buFont typeface="+mj-lt"/>
              <a:buAutoNum type="arabicPeriod"/>
            </a:pPr>
            <a:r>
              <a:rPr lang="en-US" sz="1800" dirty="0">
                <a:latin typeface="Franklin Gothic Book" panose="020B0503020102020204" pitchFamily="34" charset="0"/>
              </a:rPr>
              <a:t>Does Skidmore incorporate sustainability into its culture? </a:t>
            </a:r>
          </a:p>
          <a:p>
            <a:pPr marL="461963" indent="-461963">
              <a:spcBef>
                <a:spcPts val="600"/>
              </a:spcBef>
              <a:buFont typeface="+mj-lt"/>
              <a:buAutoNum type="arabicPeriod"/>
            </a:pPr>
            <a:r>
              <a:rPr lang="en-US" sz="1800" dirty="0">
                <a:latin typeface="Franklin Gothic Book" panose="020B0503020102020204" pitchFamily="34" charset="0"/>
              </a:rPr>
              <a:t>What opportunities for sustainability (energy, environment, transportation, landscape, etc.) and resilience planning exist at Skidmore?</a:t>
            </a:r>
          </a:p>
          <a:p>
            <a:pPr marL="461963" indent="-461963">
              <a:spcBef>
                <a:spcPts val="600"/>
              </a:spcBef>
              <a:buFont typeface="+mj-lt"/>
              <a:buAutoNum type="arabicPeriod"/>
            </a:pPr>
            <a:r>
              <a:rPr lang="en-US" sz="1800" dirty="0">
                <a:latin typeface="Franklin Gothic Book" panose="020B0503020102020204" pitchFamily="34" charset="0"/>
              </a:rPr>
              <a:t>Is sustainability promoted or passively experienced on the campus?</a:t>
            </a:r>
          </a:p>
          <a:p>
            <a:pPr marL="461963" indent="-461963">
              <a:spcBef>
                <a:spcPts val="600"/>
              </a:spcBef>
              <a:buFont typeface="+mj-lt"/>
              <a:buAutoNum type="arabicPeriod"/>
            </a:pPr>
            <a:r>
              <a:rPr lang="en-US" sz="1800" dirty="0">
                <a:latin typeface="Franklin Gothic Book" panose="020B0503020102020204" pitchFamily="34" charset="0"/>
              </a:rPr>
              <a:t>Are there examples of sustainable technologies you have seen on other campuses that could be employed at Skidmore?</a:t>
            </a:r>
          </a:p>
          <a:p>
            <a:pPr marL="461963" indent="-461963">
              <a:spcBef>
                <a:spcPts val="600"/>
              </a:spcBef>
              <a:buFont typeface="+mj-lt"/>
              <a:buAutoNum type="arabicPeriod"/>
            </a:pPr>
            <a:r>
              <a:rPr lang="en-US" sz="1800" dirty="0">
                <a:latin typeface="Franklin Gothic Book" panose="020B0503020102020204" pitchFamily="34" charset="0"/>
              </a:rPr>
              <a:t>Which impact areas are the most critical in informing the physical master plan?</a:t>
            </a:r>
          </a:p>
          <a:p>
            <a:pPr marL="461963" indent="-461963">
              <a:spcBef>
                <a:spcPts val="600"/>
              </a:spcBef>
              <a:buFont typeface="+mj-lt"/>
              <a:buAutoNum type="arabicPeriod"/>
            </a:pPr>
            <a:r>
              <a:rPr lang="en-US" sz="1800" dirty="0">
                <a:latin typeface="Franklin Gothic Book" panose="020B0503020102020204" pitchFamily="34" charset="0"/>
              </a:rPr>
              <a:t>Beyond energy, water, waste, and transportation, how else do you see sustainability affecting the physical master plan?</a:t>
            </a:r>
          </a:p>
          <a:p>
            <a:pPr marL="461963" indent="-461963">
              <a:spcBef>
                <a:spcPts val="600"/>
              </a:spcBef>
              <a:buFont typeface="+mj-lt"/>
              <a:buAutoNum type="arabicPeriod"/>
            </a:pPr>
            <a:r>
              <a:rPr lang="en-US" sz="1800" dirty="0">
                <a:latin typeface="Franklin Gothic Book" panose="020B0503020102020204" pitchFamily="34" charset="0"/>
              </a:rPr>
              <a:t>How can we get students involved in the process?</a:t>
            </a:r>
          </a:p>
          <a:p>
            <a:pPr marL="461963" indent="-461963">
              <a:spcBef>
                <a:spcPts val="600"/>
              </a:spcBef>
              <a:buFont typeface="+mj-lt"/>
              <a:buAutoNum type="arabicPeriod"/>
            </a:pPr>
            <a:r>
              <a:rPr lang="en-US" sz="1800" dirty="0">
                <a:latin typeface="Franklin Gothic Book" panose="020B0503020102020204" pitchFamily="34" charset="0"/>
              </a:rPr>
              <a:t>How do third-party ranking systems affect the planning process and outcomes?</a:t>
            </a:r>
          </a:p>
          <a:p>
            <a:pPr marL="461963" indent="-461963">
              <a:spcBef>
                <a:spcPts val="600"/>
              </a:spcBef>
              <a:buFont typeface="+mj-lt"/>
              <a:buAutoNum type="arabicPeriod"/>
            </a:pPr>
            <a:r>
              <a:rPr lang="en-US" sz="1800" dirty="0">
                <a:latin typeface="Franklin Gothic Book" panose="020B0503020102020204" pitchFamily="34" charset="0"/>
              </a:rPr>
              <a:t>Who are the right stakeholders to have in the room to achieve sustainability goals at Skidmore?</a:t>
            </a:r>
          </a:p>
        </p:txBody>
      </p:sp>
    </p:spTree>
    <p:extLst>
      <p:ext uri="{BB962C8B-B14F-4D97-AF65-F5344CB8AC3E}">
        <p14:creationId xmlns:p14="http://schemas.microsoft.com/office/powerpoint/2010/main" val="7851755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EBEF1-9ED8-4B55-B468-D12E74223014}"/>
              </a:ext>
            </a:extLst>
          </p:cNvPr>
          <p:cNvSpPr>
            <a:spLocks noGrp="1"/>
          </p:cNvSpPr>
          <p:nvPr>
            <p:ph type="title"/>
          </p:nvPr>
        </p:nvSpPr>
        <p:spPr/>
        <p:txBody>
          <a:bodyPr/>
          <a:lstStyle/>
          <a:p>
            <a:r>
              <a:rPr lang="en-US" dirty="0"/>
              <a:t>Cross-Cutting Drivers</a:t>
            </a:r>
            <a:br>
              <a:rPr lang="en-US" dirty="0"/>
            </a:br>
            <a:r>
              <a:rPr lang="en-US" sz="2800" dirty="0">
                <a:solidFill>
                  <a:schemeClr val="tx1">
                    <a:lumMod val="75000"/>
                    <a:lumOff val="25000"/>
                  </a:schemeClr>
                </a:solidFill>
                <a:latin typeface="Franklin Gothic Medium Cond" panose="020B0606030402020204" pitchFamily="34" charset="0"/>
              </a:rPr>
              <a:t>Health &amp; Wellness</a:t>
            </a:r>
            <a:endParaRPr lang="en-US" dirty="0">
              <a:solidFill>
                <a:schemeClr val="tx1">
                  <a:lumMod val="75000"/>
                  <a:lumOff val="25000"/>
                </a:schemeClr>
              </a:solidFill>
              <a:latin typeface="Franklin Gothic Medium Cond" panose="020B0606030402020204" pitchFamily="34" charset="0"/>
            </a:endParaRPr>
          </a:p>
        </p:txBody>
      </p:sp>
      <p:sp>
        <p:nvSpPr>
          <p:cNvPr id="3" name="Content Placeholder 2">
            <a:extLst>
              <a:ext uri="{FF2B5EF4-FFF2-40B4-BE49-F238E27FC236}">
                <a16:creationId xmlns:a16="http://schemas.microsoft.com/office/drawing/2014/main" id="{2244872A-F4BE-49DC-B445-4E227F09794F}"/>
              </a:ext>
            </a:extLst>
          </p:cNvPr>
          <p:cNvSpPr>
            <a:spLocks noGrp="1"/>
          </p:cNvSpPr>
          <p:nvPr>
            <p:ph idx="1"/>
          </p:nvPr>
        </p:nvSpPr>
        <p:spPr>
          <a:xfrm>
            <a:off x="611108" y="1730567"/>
            <a:ext cx="10971371" cy="4730749"/>
          </a:xfrm>
        </p:spPr>
        <p:txBody>
          <a:bodyPr vert="horz" lIns="0" tIns="0" rIns="0" bIns="0" rtlCol="0">
            <a:noAutofit/>
          </a:bodyPr>
          <a:lstStyle/>
          <a:p>
            <a:pPr marL="461963" indent="-461963">
              <a:spcBef>
                <a:spcPts val="600"/>
              </a:spcBef>
              <a:buFont typeface="+mj-lt"/>
              <a:buAutoNum type="arabicPeriod"/>
            </a:pPr>
            <a:r>
              <a:rPr lang="en-US" sz="1800" dirty="0">
                <a:latin typeface="Franklin Gothic Book" panose="020B0503020102020204" pitchFamily="34" charset="0"/>
              </a:rPr>
              <a:t>Are student services (financial aid, bursar, student health and wellness, advising) provided in a way that is accessible and intuitive for a broad range of students? Are there opportunities to improve the way these functions meet the needs of students?</a:t>
            </a:r>
          </a:p>
          <a:p>
            <a:pPr marL="461963" indent="-461963">
              <a:spcBef>
                <a:spcPts val="600"/>
              </a:spcBef>
              <a:buFont typeface="+mj-lt"/>
              <a:buAutoNum type="arabicPeriod"/>
            </a:pPr>
            <a:r>
              <a:rPr lang="en-US" sz="1800" dirty="0">
                <a:latin typeface="Franklin Gothic Book" panose="020B0503020102020204" pitchFamily="34" charset="0"/>
              </a:rPr>
              <a:t>Are there health and wellness services or programs for faculty and staff on campus? </a:t>
            </a:r>
          </a:p>
          <a:p>
            <a:pPr marL="461963" indent="-461963">
              <a:spcBef>
                <a:spcPts val="600"/>
              </a:spcBef>
              <a:buFont typeface="+mj-lt"/>
              <a:buAutoNum type="arabicPeriod"/>
            </a:pPr>
            <a:r>
              <a:rPr lang="en-US" sz="1800" dirty="0">
                <a:latin typeface="Franklin Gothic Book" panose="020B0503020102020204" pitchFamily="34" charset="0"/>
              </a:rPr>
              <a:t>How does recreation at Skidmore go beyond sports and physical activity to promote overall student well-being?</a:t>
            </a:r>
          </a:p>
          <a:p>
            <a:pPr marL="461963" indent="-461963">
              <a:spcBef>
                <a:spcPts val="600"/>
              </a:spcBef>
              <a:buFont typeface="+mj-lt"/>
              <a:buAutoNum type="arabicPeriod"/>
            </a:pPr>
            <a:r>
              <a:rPr lang="en-US" sz="1800" dirty="0">
                <a:latin typeface="Franklin Gothic Book" panose="020B0503020102020204" pitchFamily="34" charset="0"/>
              </a:rPr>
              <a:t>How do the different open spaces on campus contribute to the overall campus experience? Are there areas that could be improved?</a:t>
            </a:r>
          </a:p>
          <a:p>
            <a:pPr marL="461963" indent="-461963">
              <a:spcBef>
                <a:spcPts val="600"/>
              </a:spcBef>
              <a:buFont typeface="+mj-lt"/>
              <a:buAutoNum type="arabicPeriod"/>
            </a:pPr>
            <a:r>
              <a:rPr lang="en-US" sz="1800" dirty="0">
                <a:latin typeface="Franklin Gothic Book" panose="020B0503020102020204" pitchFamily="34" charset="0"/>
              </a:rPr>
              <a:t>Where are the best places to walk on campus? Where is it difficult to access by foot? What route(s) do you typically take in walking on or near Skidmore? Are there additional pedestrian connections that would make it easier to navigate the campus?</a:t>
            </a:r>
          </a:p>
          <a:p>
            <a:pPr marL="461963" indent="-461963">
              <a:spcBef>
                <a:spcPts val="600"/>
              </a:spcBef>
              <a:buFont typeface="+mj-lt"/>
              <a:buAutoNum type="arabicPeriod"/>
            </a:pPr>
            <a:r>
              <a:rPr lang="en-US" sz="1800" dirty="0">
                <a:latin typeface="Franklin Gothic Book" panose="020B0503020102020204" pitchFamily="34" charset="0"/>
              </a:rPr>
              <a:t>Are there places where people don’t feel safe? Where they feel very safe? What defines/contributes to each? For any of these locations, does the feeling of safety change depending on time of day or time of year?</a:t>
            </a:r>
          </a:p>
          <a:p>
            <a:pPr marL="461963" indent="-461963">
              <a:spcBef>
                <a:spcPts val="600"/>
              </a:spcBef>
              <a:buFont typeface="+mj-lt"/>
              <a:buAutoNum type="arabicPeriod"/>
            </a:pPr>
            <a:r>
              <a:rPr lang="en-US" sz="1800" dirty="0">
                <a:latin typeface="Franklin Gothic Book" panose="020B0503020102020204" pitchFamily="34" charset="0"/>
              </a:rPr>
              <a:t>How has the role of student health and counseling services evolved in the past decade? What changes do you see in the future and how will they impact specific facility needs? Does the campus include spaces for students to engagement in passive recreation in a way that allows them to “unplug” and develop healthy coping habits?</a:t>
            </a:r>
          </a:p>
        </p:txBody>
      </p:sp>
    </p:spTree>
    <p:extLst>
      <p:ext uri="{BB962C8B-B14F-4D97-AF65-F5344CB8AC3E}">
        <p14:creationId xmlns:p14="http://schemas.microsoft.com/office/powerpoint/2010/main" val="18495406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id="{E319BA38-FEF7-404A-A0BD-49447D215EC4}"/>
              </a:ext>
            </a:extLst>
          </p:cNvPr>
          <p:cNvSpPr>
            <a:spLocks noGrp="1"/>
          </p:cNvSpPr>
          <p:nvPr>
            <p:ph type="subTitle" idx="1"/>
          </p:nvPr>
        </p:nvSpPr>
        <p:spPr>
          <a:xfrm>
            <a:off x="8387533" y="1702025"/>
            <a:ext cx="3656980" cy="3555537"/>
          </a:xfrm>
        </p:spPr>
        <p:txBody>
          <a:bodyPr/>
          <a:lstStyle/>
          <a:p>
            <a:pPr marL="457154" indent="-457154">
              <a:spcBef>
                <a:spcPts val="0"/>
              </a:spcBef>
              <a:spcAft>
                <a:spcPts val="1800"/>
              </a:spcAft>
              <a:buFont typeface="+mj-lt"/>
              <a:buAutoNum type="arabicPeriod"/>
            </a:pPr>
            <a:r>
              <a:rPr lang="en-US" dirty="0">
                <a:latin typeface="Franklin Gothic Book" panose="020B0503020102020204" pitchFamily="34" charset="0"/>
              </a:rPr>
              <a:t>Schedule Overview</a:t>
            </a:r>
          </a:p>
          <a:p>
            <a:pPr marL="457154" indent="-457154">
              <a:spcBef>
                <a:spcPts val="0"/>
              </a:spcBef>
              <a:spcAft>
                <a:spcPts val="1800"/>
              </a:spcAft>
              <a:buFont typeface="+mj-lt"/>
              <a:buAutoNum type="arabicPeriod"/>
            </a:pPr>
            <a:r>
              <a:rPr lang="en-US" dirty="0">
                <a:latin typeface="Franklin Gothic Book" panose="020B0503020102020204" pitchFamily="34" charset="0"/>
              </a:rPr>
              <a:t>Focus Group Structure</a:t>
            </a:r>
          </a:p>
          <a:p>
            <a:pPr marL="457154" indent="-457154">
              <a:spcBef>
                <a:spcPts val="0"/>
              </a:spcBef>
              <a:spcAft>
                <a:spcPts val="1800"/>
              </a:spcAft>
              <a:buFont typeface="+mj-lt"/>
              <a:buAutoNum type="arabicPeriod"/>
            </a:pPr>
            <a:r>
              <a:rPr lang="en-US" dirty="0">
                <a:latin typeface="Franklin Gothic Book" panose="020B0503020102020204" pitchFamily="34" charset="0"/>
              </a:rPr>
              <a:t>Discussion Questions</a:t>
            </a:r>
          </a:p>
        </p:txBody>
      </p:sp>
      <p:pic>
        <p:nvPicPr>
          <p:cNvPr id="7" name="Picture 6" descr="A picture containing outdoor, tree, sky, building&#10;&#10;Description automatically generated">
            <a:extLst>
              <a:ext uri="{FF2B5EF4-FFF2-40B4-BE49-F238E27FC236}">
                <a16:creationId xmlns:a16="http://schemas.microsoft.com/office/drawing/2014/main" id="{37C8880B-57D1-423E-911C-C11ACB9DF290}"/>
              </a:ext>
            </a:extLst>
          </p:cNvPr>
          <p:cNvPicPr>
            <a:picLocks noChangeAspect="1"/>
          </p:cNvPicPr>
          <p:nvPr/>
        </p:nvPicPr>
        <p:blipFill rotWithShape="1">
          <a:blip r:embed="rId2">
            <a:duotone>
              <a:schemeClr val="bg2">
                <a:shade val="45000"/>
                <a:satMod val="135000"/>
              </a:schemeClr>
              <a:prstClr val="white"/>
            </a:duotone>
            <a:alphaModFix amt="35000"/>
            <a:extLst>
              <a:ext uri="{28A0092B-C50C-407E-A947-70E740481C1C}">
                <a14:useLocalDpi xmlns:a14="http://schemas.microsoft.com/office/drawing/2010/main"/>
              </a:ext>
            </a:extLst>
          </a:blip>
          <a:srcRect l="5610" r="17571"/>
          <a:stretch/>
        </p:blipFill>
        <p:spPr>
          <a:xfrm>
            <a:off x="0" y="0"/>
            <a:ext cx="7920889" cy="6858000"/>
          </a:xfrm>
          <a:prstGeom prst="rect">
            <a:avLst/>
          </a:prstGeom>
        </p:spPr>
      </p:pic>
      <p:cxnSp>
        <p:nvCxnSpPr>
          <p:cNvPr id="6" name="Straight Connector 5">
            <a:extLst>
              <a:ext uri="{FF2B5EF4-FFF2-40B4-BE49-F238E27FC236}">
                <a16:creationId xmlns:a16="http://schemas.microsoft.com/office/drawing/2014/main" id="{013A0EC7-F623-49D4-800B-3301ACC77931}"/>
              </a:ext>
            </a:extLst>
          </p:cNvPr>
          <p:cNvCxnSpPr>
            <a:cxnSpLocks/>
          </p:cNvCxnSpPr>
          <p:nvPr/>
        </p:nvCxnSpPr>
        <p:spPr>
          <a:xfrm>
            <a:off x="8139088" y="1600438"/>
            <a:ext cx="0" cy="2194814"/>
          </a:xfrm>
          <a:prstGeom prst="line">
            <a:avLst/>
          </a:prstGeom>
          <a:ln w="19050">
            <a:solidFill>
              <a:srgbClr val="FBD20A"/>
            </a:solidFill>
          </a:ln>
        </p:spPr>
        <p:style>
          <a:lnRef idx="1">
            <a:schemeClr val="accent1"/>
          </a:lnRef>
          <a:fillRef idx="0">
            <a:schemeClr val="accent1"/>
          </a:fillRef>
          <a:effectRef idx="0">
            <a:schemeClr val="accent1"/>
          </a:effectRef>
          <a:fontRef idx="minor">
            <a:schemeClr val="tx1"/>
          </a:fontRef>
        </p:style>
      </p:cxnSp>
      <p:sp>
        <p:nvSpPr>
          <p:cNvPr id="10" name="Title 3">
            <a:extLst>
              <a:ext uri="{FF2B5EF4-FFF2-40B4-BE49-F238E27FC236}">
                <a16:creationId xmlns:a16="http://schemas.microsoft.com/office/drawing/2014/main" id="{B119AFCF-392A-4AFB-AF91-435A26668B8B}"/>
              </a:ext>
            </a:extLst>
          </p:cNvPr>
          <p:cNvSpPr txBox="1">
            <a:spLocks/>
          </p:cNvSpPr>
          <p:nvPr/>
        </p:nvSpPr>
        <p:spPr>
          <a:xfrm>
            <a:off x="2880360" y="1408888"/>
            <a:ext cx="4734588" cy="1909514"/>
          </a:xfrm>
          <a:prstGeom prst="rect">
            <a:avLst/>
          </a:prstGeom>
        </p:spPr>
        <p:txBody>
          <a:bodyPr vert="horz" lIns="0" tIns="0" rIns="0" bIns="91428" rtlCol="0" anchor="t" anchorCtr="0">
            <a:noAutofit/>
          </a:bodyPr>
          <a:lstStyle>
            <a:lvl1pPr algn="l" defTabSz="914400" rtl="0" eaLnBrk="1" latinLnBrk="0" hangingPunct="1">
              <a:lnSpc>
                <a:spcPct val="90000"/>
              </a:lnSpc>
              <a:spcBef>
                <a:spcPct val="0"/>
              </a:spcBef>
              <a:buNone/>
              <a:defRPr kumimoji="0" lang="en-US" sz="4000" b="0" i="0" u="none" strike="noStrike" kern="1200" cap="none" spc="0" normalizeH="0" baseline="0">
                <a:ln>
                  <a:noFill/>
                </a:ln>
                <a:solidFill>
                  <a:srgbClr val="0066A4"/>
                </a:solidFill>
                <a:effectLst/>
                <a:uLnTx/>
                <a:uFillTx/>
                <a:latin typeface="Franklin Gothic Medium"/>
                <a:ea typeface="+mj-ea"/>
                <a:cs typeface="+mj-cs"/>
              </a:defRPr>
            </a:lvl1pPr>
          </a:lstStyle>
          <a:p>
            <a:pPr algn="r" defTabSz="914309"/>
            <a:r>
              <a:rPr lang="en-US" sz="9999" dirty="0">
                <a:solidFill>
                  <a:prstClr val="white"/>
                </a:solidFill>
                <a:latin typeface="Arial Nova Cond Light" panose="020B0306020202020204" pitchFamily="34" charset="0"/>
              </a:rPr>
              <a:t>Agenda</a:t>
            </a:r>
          </a:p>
        </p:txBody>
      </p:sp>
      <p:sp>
        <p:nvSpPr>
          <p:cNvPr id="13" name="TextBox 12">
            <a:extLst>
              <a:ext uri="{FF2B5EF4-FFF2-40B4-BE49-F238E27FC236}">
                <a16:creationId xmlns:a16="http://schemas.microsoft.com/office/drawing/2014/main" id="{67451BD9-A1C9-4C74-8570-BB02C15559A1}"/>
              </a:ext>
            </a:extLst>
          </p:cNvPr>
          <p:cNvSpPr txBox="1"/>
          <p:nvPr/>
        </p:nvSpPr>
        <p:spPr>
          <a:xfrm>
            <a:off x="5875402" y="2743289"/>
            <a:ext cx="1739545" cy="369284"/>
          </a:xfrm>
          <a:prstGeom prst="rect">
            <a:avLst/>
          </a:prstGeom>
          <a:noFill/>
        </p:spPr>
        <p:txBody>
          <a:bodyPr wrap="none" rtlCol="0">
            <a:spAutoFit/>
          </a:bodyPr>
          <a:lstStyle/>
          <a:p>
            <a:pPr algn="r" defTabSz="457118" eaLnBrk="0" fontAlgn="base" hangingPunct="0">
              <a:spcBef>
                <a:spcPct val="0"/>
              </a:spcBef>
              <a:spcAft>
                <a:spcPct val="0"/>
              </a:spcAft>
            </a:pPr>
            <a:r>
              <a:rPr lang="en-US" dirty="0">
                <a:solidFill>
                  <a:prstClr val="white"/>
                </a:solidFill>
                <a:latin typeface="Franklin Gothic Book" panose="020B0503020102020204" pitchFamily="34" charset="0"/>
                <a:ea typeface="MS Gothic" panose="020B0609070205080204" pitchFamily="49" charset="-128"/>
              </a:rPr>
              <a:t> Project Kick Off</a:t>
            </a:r>
          </a:p>
        </p:txBody>
      </p:sp>
    </p:spTree>
    <p:extLst>
      <p:ext uri="{BB962C8B-B14F-4D97-AF65-F5344CB8AC3E}">
        <p14:creationId xmlns:p14="http://schemas.microsoft.com/office/powerpoint/2010/main" val="9271098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Content Placeholder 2">
            <a:extLst>
              <a:ext uri="{FF2B5EF4-FFF2-40B4-BE49-F238E27FC236}">
                <a16:creationId xmlns:a16="http://schemas.microsoft.com/office/drawing/2014/main" id="{6341E7E6-4B09-4C08-8B99-322669373CDB}"/>
              </a:ext>
            </a:extLst>
          </p:cNvPr>
          <p:cNvSpPr txBox="1">
            <a:spLocks/>
          </p:cNvSpPr>
          <p:nvPr/>
        </p:nvSpPr>
        <p:spPr>
          <a:xfrm>
            <a:off x="611109" y="1730567"/>
            <a:ext cx="4395897" cy="4730749"/>
          </a:xfrm>
          <a:prstGeom prst="rect">
            <a:avLst/>
          </a:prstGeom>
        </p:spPr>
        <p:txBody>
          <a:bodyPr vert="horz" lIns="0" tIns="0" rIns="0" bIns="0" rtlCol="0">
            <a:noAutofit/>
          </a:bodyPr>
          <a:lstStyle>
            <a:lvl1pPr marL="228577" indent="-228577" algn="l" defTabSz="914309" rtl="0" eaLnBrk="1" latinLnBrk="0" hangingPunct="1">
              <a:lnSpc>
                <a:spcPct val="90000"/>
              </a:lnSpc>
              <a:spcBef>
                <a:spcPts val="1000"/>
              </a:spcBef>
              <a:buFont typeface="Arial" panose="020B0604020202020204" pitchFamily="34" charset="0"/>
              <a:buChar char="•"/>
              <a:defRPr sz="2800" kern="1200">
                <a:solidFill>
                  <a:srgbClr val="3B3838"/>
                </a:solidFill>
                <a:latin typeface="+mn-lt"/>
                <a:ea typeface="+mn-ea"/>
                <a:cs typeface="+mn-cs"/>
              </a:defRPr>
            </a:lvl1pPr>
            <a:lvl2pPr marL="685731" indent="-228577" algn="l" defTabSz="914309" rtl="0" eaLnBrk="1" latinLnBrk="0" hangingPunct="1">
              <a:lnSpc>
                <a:spcPct val="90000"/>
              </a:lnSpc>
              <a:spcBef>
                <a:spcPts val="500"/>
              </a:spcBef>
              <a:buFont typeface="Arial" panose="020B0604020202020204" pitchFamily="34" charset="0"/>
              <a:buChar char="•"/>
              <a:defRPr sz="2400" kern="1200">
                <a:solidFill>
                  <a:srgbClr val="3B3838"/>
                </a:solidFill>
                <a:latin typeface="+mn-lt"/>
                <a:ea typeface="+mn-ea"/>
                <a:cs typeface="+mn-cs"/>
              </a:defRPr>
            </a:lvl2pPr>
            <a:lvl3pPr marL="1142886" indent="-228577" algn="l" defTabSz="914309" rtl="0" eaLnBrk="1" latinLnBrk="0" hangingPunct="1">
              <a:lnSpc>
                <a:spcPct val="90000"/>
              </a:lnSpc>
              <a:spcBef>
                <a:spcPts val="500"/>
              </a:spcBef>
              <a:buFont typeface="Arial" panose="020B0604020202020204" pitchFamily="34" charset="0"/>
              <a:buChar char="•"/>
              <a:defRPr sz="2000" kern="1200">
                <a:solidFill>
                  <a:srgbClr val="3B3838"/>
                </a:solidFill>
                <a:latin typeface="+mn-lt"/>
                <a:ea typeface="+mn-ea"/>
                <a:cs typeface="+mn-cs"/>
              </a:defRPr>
            </a:lvl3pPr>
            <a:lvl4pPr marL="1600040" indent="-228577" algn="l" defTabSz="914309" rtl="0" eaLnBrk="1" latinLnBrk="0" hangingPunct="1">
              <a:lnSpc>
                <a:spcPct val="90000"/>
              </a:lnSpc>
              <a:spcBef>
                <a:spcPts val="500"/>
              </a:spcBef>
              <a:buFont typeface="Arial" panose="020B0604020202020204" pitchFamily="34" charset="0"/>
              <a:buChar char="•"/>
              <a:defRPr sz="1800" kern="1200">
                <a:solidFill>
                  <a:srgbClr val="3B3838"/>
                </a:solidFill>
                <a:latin typeface="+mn-lt"/>
                <a:ea typeface="+mn-ea"/>
                <a:cs typeface="+mn-cs"/>
              </a:defRPr>
            </a:lvl4pPr>
            <a:lvl5pPr marL="2057194" indent="-228577" algn="l" defTabSz="914309" rtl="0" eaLnBrk="1" latinLnBrk="0" hangingPunct="1">
              <a:lnSpc>
                <a:spcPct val="90000"/>
              </a:lnSpc>
              <a:spcBef>
                <a:spcPts val="500"/>
              </a:spcBef>
              <a:buFont typeface="Arial" panose="020B0604020202020204" pitchFamily="34" charset="0"/>
              <a:buChar char="•"/>
              <a:defRPr sz="1800" kern="1200">
                <a:solidFill>
                  <a:srgbClr val="3B3838"/>
                </a:solidFill>
                <a:latin typeface="+mn-lt"/>
                <a:ea typeface="+mn-ea"/>
                <a:cs typeface="+mn-cs"/>
              </a:defRPr>
            </a:lvl5pPr>
            <a:lvl6pPr marL="2514349"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03"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657"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811"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latin typeface="Franklin Gothic Book" panose="020B0503020102020204" pitchFamily="34" charset="0"/>
                <a:ea typeface="MS Gothic" panose="020B0609070205080204" pitchFamily="49" charset="-128"/>
              </a:rPr>
              <a:t>In addition to the topical focus group sessions, we plan on engaging the entire campus community through open forums. </a:t>
            </a:r>
          </a:p>
          <a:p>
            <a:r>
              <a:rPr lang="en-US" sz="2000" dirty="0">
                <a:latin typeface="Franklin Gothic Book" panose="020B0503020102020204" pitchFamily="34" charset="0"/>
                <a:ea typeface="MS Gothic" panose="020B0609070205080204" pitchFamily="49" charset="-128"/>
              </a:rPr>
              <a:t>The listening sessions provide a major opportunity for the campus community to provide their diverse inputs.</a:t>
            </a:r>
          </a:p>
          <a:p>
            <a:r>
              <a:rPr lang="en-US" sz="2000" dirty="0">
                <a:latin typeface="Franklin Gothic Book" panose="020B0503020102020204" pitchFamily="34" charset="0"/>
                <a:ea typeface="MS Gothic" panose="020B0609070205080204" pitchFamily="49" charset="-128"/>
              </a:rPr>
              <a:t>Open Forums will potentially include:</a:t>
            </a:r>
          </a:p>
          <a:p>
            <a:pPr lvl="1"/>
            <a:r>
              <a:rPr lang="en-US" sz="1600" dirty="0">
                <a:latin typeface="Franklin Gothic Book" panose="020B0503020102020204" pitchFamily="34" charset="0"/>
                <a:ea typeface="MS Gothic" panose="020B0609070205080204" pitchFamily="49" charset="-128"/>
              </a:rPr>
              <a:t>Student Open Forum</a:t>
            </a:r>
          </a:p>
          <a:p>
            <a:pPr lvl="1"/>
            <a:r>
              <a:rPr lang="en-US" sz="1600" dirty="0">
                <a:latin typeface="Franklin Gothic Book" panose="020B0503020102020204" pitchFamily="34" charset="0"/>
                <a:ea typeface="MS Gothic" panose="020B0609070205080204" pitchFamily="49" charset="-128"/>
              </a:rPr>
              <a:t>Faculty and Staff Open Forum </a:t>
            </a:r>
          </a:p>
          <a:p>
            <a:pPr lvl="1"/>
            <a:r>
              <a:rPr lang="en-US" sz="1600" dirty="0">
                <a:latin typeface="Franklin Gothic Book" panose="020B0503020102020204" pitchFamily="34" charset="0"/>
                <a:ea typeface="MS Gothic" panose="020B0609070205080204" pitchFamily="49" charset="-128"/>
              </a:rPr>
              <a:t>Community Open Forum </a:t>
            </a:r>
          </a:p>
        </p:txBody>
      </p:sp>
      <p:sp>
        <p:nvSpPr>
          <p:cNvPr id="2" name="Title 1">
            <a:extLst>
              <a:ext uri="{FF2B5EF4-FFF2-40B4-BE49-F238E27FC236}">
                <a16:creationId xmlns:a16="http://schemas.microsoft.com/office/drawing/2014/main" id="{D3225B65-A88A-483F-BF76-AFE1501FAD21}"/>
              </a:ext>
            </a:extLst>
          </p:cNvPr>
          <p:cNvSpPr>
            <a:spLocks noGrp="1"/>
          </p:cNvSpPr>
          <p:nvPr>
            <p:ph type="title"/>
          </p:nvPr>
        </p:nvSpPr>
        <p:spPr/>
        <p:txBody>
          <a:bodyPr/>
          <a:lstStyle/>
          <a:p>
            <a:r>
              <a:rPr lang="en-US" dirty="0"/>
              <a:t>Proposed Open Forums</a:t>
            </a:r>
          </a:p>
        </p:txBody>
      </p:sp>
      <p:pic>
        <p:nvPicPr>
          <p:cNvPr id="6" name="Picture 5" descr="A screenshot of a cell phone&#10;&#10;Description automatically generated">
            <a:extLst>
              <a:ext uri="{FF2B5EF4-FFF2-40B4-BE49-F238E27FC236}">
                <a16:creationId xmlns:a16="http://schemas.microsoft.com/office/drawing/2014/main" id="{E45F3F41-4539-454B-BD0A-4AEFCE6E4419}"/>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184994" y="399496"/>
            <a:ext cx="4395897" cy="4383081"/>
          </a:xfrm>
          <a:prstGeom prst="rect">
            <a:avLst/>
          </a:prstGeom>
          <a:ln>
            <a:solidFill>
              <a:schemeClr val="tx1"/>
            </a:solidFill>
          </a:ln>
          <a:effectLst/>
        </p:spPr>
      </p:pic>
      <p:pic>
        <p:nvPicPr>
          <p:cNvPr id="7" name="Picture 6">
            <a:extLst>
              <a:ext uri="{FF2B5EF4-FFF2-40B4-BE49-F238E27FC236}">
                <a16:creationId xmlns:a16="http://schemas.microsoft.com/office/drawing/2014/main" id="{DF2BEB0F-0A5A-4408-9B62-5BB64627998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9231" b="22616"/>
          <a:stretch/>
        </p:blipFill>
        <p:spPr>
          <a:xfrm>
            <a:off x="5922856" y="4974825"/>
            <a:ext cx="3048397" cy="1714499"/>
          </a:xfrm>
          <a:prstGeom prst="rect">
            <a:avLst/>
          </a:prstGeom>
        </p:spPr>
      </p:pic>
      <p:pic>
        <p:nvPicPr>
          <p:cNvPr id="1026" name="Picture 2">
            <a:extLst>
              <a:ext uri="{FF2B5EF4-FFF2-40B4-BE49-F238E27FC236}">
                <a16:creationId xmlns:a16="http://schemas.microsoft.com/office/drawing/2014/main" id="{1D052795-8F9B-4509-ACDD-5ED7E563122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52772" y="4974825"/>
            <a:ext cx="2571748" cy="17144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6572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Content Placeholder 2">
            <a:extLst>
              <a:ext uri="{FF2B5EF4-FFF2-40B4-BE49-F238E27FC236}">
                <a16:creationId xmlns:a16="http://schemas.microsoft.com/office/drawing/2014/main" id="{6341E7E6-4B09-4C08-8B99-322669373CDB}"/>
              </a:ext>
            </a:extLst>
          </p:cNvPr>
          <p:cNvSpPr txBox="1">
            <a:spLocks/>
          </p:cNvSpPr>
          <p:nvPr/>
        </p:nvSpPr>
        <p:spPr>
          <a:xfrm>
            <a:off x="611108" y="1730567"/>
            <a:ext cx="7316651" cy="4730749"/>
          </a:xfrm>
          <a:prstGeom prst="rect">
            <a:avLst/>
          </a:prstGeom>
        </p:spPr>
        <p:txBody>
          <a:bodyPr vert="horz" lIns="0" tIns="0" rIns="0" bIns="0" rtlCol="0">
            <a:noAutofit/>
          </a:bodyPr>
          <a:lstStyle>
            <a:lvl1pPr marL="228577" indent="-228577" algn="l" defTabSz="914309" rtl="0" eaLnBrk="1" latinLnBrk="0" hangingPunct="1">
              <a:lnSpc>
                <a:spcPct val="90000"/>
              </a:lnSpc>
              <a:spcBef>
                <a:spcPts val="1000"/>
              </a:spcBef>
              <a:buFont typeface="Arial" panose="020B0604020202020204" pitchFamily="34" charset="0"/>
              <a:buChar char="•"/>
              <a:defRPr sz="2800" kern="1200">
                <a:solidFill>
                  <a:srgbClr val="3B3838"/>
                </a:solidFill>
                <a:latin typeface="+mn-lt"/>
                <a:ea typeface="+mn-ea"/>
                <a:cs typeface="+mn-cs"/>
              </a:defRPr>
            </a:lvl1pPr>
            <a:lvl2pPr marL="685731" indent="-228577" algn="l" defTabSz="914309" rtl="0" eaLnBrk="1" latinLnBrk="0" hangingPunct="1">
              <a:lnSpc>
                <a:spcPct val="90000"/>
              </a:lnSpc>
              <a:spcBef>
                <a:spcPts val="500"/>
              </a:spcBef>
              <a:buFont typeface="Arial" panose="020B0604020202020204" pitchFamily="34" charset="0"/>
              <a:buChar char="•"/>
              <a:defRPr sz="2400" kern="1200">
                <a:solidFill>
                  <a:srgbClr val="3B3838"/>
                </a:solidFill>
                <a:latin typeface="+mn-lt"/>
                <a:ea typeface="+mn-ea"/>
                <a:cs typeface="+mn-cs"/>
              </a:defRPr>
            </a:lvl2pPr>
            <a:lvl3pPr marL="1142886" indent="-228577" algn="l" defTabSz="914309" rtl="0" eaLnBrk="1" latinLnBrk="0" hangingPunct="1">
              <a:lnSpc>
                <a:spcPct val="90000"/>
              </a:lnSpc>
              <a:spcBef>
                <a:spcPts val="500"/>
              </a:spcBef>
              <a:buFont typeface="Arial" panose="020B0604020202020204" pitchFamily="34" charset="0"/>
              <a:buChar char="•"/>
              <a:defRPr sz="2000" kern="1200">
                <a:solidFill>
                  <a:srgbClr val="3B3838"/>
                </a:solidFill>
                <a:latin typeface="+mn-lt"/>
                <a:ea typeface="+mn-ea"/>
                <a:cs typeface="+mn-cs"/>
              </a:defRPr>
            </a:lvl3pPr>
            <a:lvl4pPr marL="1600040" indent="-228577" algn="l" defTabSz="914309" rtl="0" eaLnBrk="1" latinLnBrk="0" hangingPunct="1">
              <a:lnSpc>
                <a:spcPct val="90000"/>
              </a:lnSpc>
              <a:spcBef>
                <a:spcPts val="500"/>
              </a:spcBef>
              <a:buFont typeface="Arial" panose="020B0604020202020204" pitchFamily="34" charset="0"/>
              <a:buChar char="•"/>
              <a:defRPr sz="1800" kern="1200">
                <a:solidFill>
                  <a:srgbClr val="3B3838"/>
                </a:solidFill>
                <a:latin typeface="+mn-lt"/>
                <a:ea typeface="+mn-ea"/>
                <a:cs typeface="+mn-cs"/>
              </a:defRPr>
            </a:lvl4pPr>
            <a:lvl5pPr marL="2057194" indent="-228577" algn="l" defTabSz="914309" rtl="0" eaLnBrk="1" latinLnBrk="0" hangingPunct="1">
              <a:lnSpc>
                <a:spcPct val="90000"/>
              </a:lnSpc>
              <a:spcBef>
                <a:spcPts val="500"/>
              </a:spcBef>
              <a:buFont typeface="Arial" panose="020B0604020202020204" pitchFamily="34" charset="0"/>
              <a:buChar char="•"/>
              <a:defRPr sz="1800" kern="1200">
                <a:solidFill>
                  <a:srgbClr val="3B3838"/>
                </a:solidFill>
                <a:latin typeface="+mn-lt"/>
                <a:ea typeface="+mn-ea"/>
                <a:cs typeface="+mn-cs"/>
              </a:defRPr>
            </a:lvl5pPr>
            <a:lvl6pPr marL="2514349"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03"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657"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811"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3000"/>
              </a:spcBef>
            </a:pPr>
            <a:r>
              <a:rPr lang="en-US" dirty="0">
                <a:latin typeface="Franklin Gothic Book" panose="020B0503020102020204" pitchFamily="34" charset="0"/>
              </a:rPr>
              <a:t>Work with Task Force to put stakeholders into each focus group.</a:t>
            </a:r>
          </a:p>
          <a:p>
            <a:pPr>
              <a:spcBef>
                <a:spcPts val="3000"/>
              </a:spcBef>
            </a:pPr>
            <a:r>
              <a:rPr lang="en-US" dirty="0">
                <a:latin typeface="Franklin Gothic Book" panose="020B0503020102020204" pitchFamily="34" charset="0"/>
              </a:rPr>
              <a:t>Determine how to address unique buildings that might not be addressed in the program drivers.</a:t>
            </a:r>
          </a:p>
          <a:p>
            <a:pPr>
              <a:spcBef>
                <a:spcPts val="3000"/>
              </a:spcBef>
            </a:pPr>
            <a:r>
              <a:rPr lang="en-US" dirty="0">
                <a:latin typeface="Franklin Gothic Book" panose="020B0503020102020204" pitchFamily="34" charset="0"/>
              </a:rPr>
              <a:t>Schedule focus groups for the last week of April.</a:t>
            </a:r>
          </a:p>
        </p:txBody>
      </p:sp>
      <p:sp>
        <p:nvSpPr>
          <p:cNvPr id="2" name="Title 1">
            <a:extLst>
              <a:ext uri="{FF2B5EF4-FFF2-40B4-BE49-F238E27FC236}">
                <a16:creationId xmlns:a16="http://schemas.microsoft.com/office/drawing/2014/main" id="{D3225B65-A88A-483F-BF76-AFE1501FAD21}"/>
              </a:ext>
            </a:extLst>
          </p:cNvPr>
          <p:cNvSpPr>
            <a:spLocks noGrp="1"/>
          </p:cNvSpPr>
          <p:nvPr>
            <p:ph type="title"/>
          </p:nvPr>
        </p:nvSpPr>
        <p:spPr/>
        <p:txBody>
          <a:bodyPr/>
          <a:lstStyle/>
          <a:p>
            <a:r>
              <a:rPr lang="en-US" dirty="0"/>
              <a:t>Next Steps</a:t>
            </a:r>
          </a:p>
        </p:txBody>
      </p:sp>
    </p:spTree>
    <p:extLst>
      <p:ext uri="{BB962C8B-B14F-4D97-AF65-F5344CB8AC3E}">
        <p14:creationId xmlns:p14="http://schemas.microsoft.com/office/powerpoint/2010/main" val="22264542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3902CE7-3CD5-487D-B71B-402AD2028846}"/>
              </a:ext>
            </a:extLst>
          </p:cNvPr>
          <p:cNvSpPr>
            <a:spLocks noGrp="1"/>
          </p:cNvSpPr>
          <p:nvPr>
            <p:ph type="ctrTitle"/>
          </p:nvPr>
        </p:nvSpPr>
        <p:spPr>
          <a:xfrm>
            <a:off x="8387534" y="1600200"/>
            <a:ext cx="3193358" cy="2981131"/>
          </a:xfrm>
        </p:spPr>
        <p:txBody>
          <a:bodyPr/>
          <a:lstStyle/>
          <a:p>
            <a:r>
              <a:rPr lang="en-US" dirty="0">
                <a:solidFill>
                  <a:srgbClr val="006852"/>
                </a:solidFill>
              </a:rPr>
              <a:t>Discussion Questions</a:t>
            </a:r>
          </a:p>
        </p:txBody>
      </p:sp>
      <p:pic>
        <p:nvPicPr>
          <p:cNvPr id="7" name="Picture 6" descr="A picture containing outdoor, tree, sky, building&#10;&#10;Description automatically generated">
            <a:extLst>
              <a:ext uri="{FF2B5EF4-FFF2-40B4-BE49-F238E27FC236}">
                <a16:creationId xmlns:a16="http://schemas.microsoft.com/office/drawing/2014/main" id="{48EE1496-7793-4E72-B96C-21044A4CEE16}"/>
              </a:ext>
            </a:extLst>
          </p:cNvPr>
          <p:cNvPicPr>
            <a:picLocks noChangeAspect="1"/>
          </p:cNvPicPr>
          <p:nvPr/>
        </p:nvPicPr>
        <p:blipFill rotWithShape="1">
          <a:blip r:embed="rId2">
            <a:duotone>
              <a:schemeClr val="bg2">
                <a:shade val="45000"/>
                <a:satMod val="135000"/>
              </a:schemeClr>
              <a:prstClr val="white"/>
            </a:duotone>
            <a:alphaModFix amt="35000"/>
            <a:extLst>
              <a:ext uri="{28A0092B-C50C-407E-A947-70E740481C1C}">
                <a14:useLocalDpi xmlns:a14="http://schemas.microsoft.com/office/drawing/2010/main"/>
              </a:ext>
            </a:extLst>
          </a:blip>
          <a:srcRect l="5610" r="17571"/>
          <a:stretch/>
        </p:blipFill>
        <p:spPr>
          <a:xfrm>
            <a:off x="0" y="0"/>
            <a:ext cx="7920889" cy="6858000"/>
          </a:xfrm>
          <a:prstGeom prst="rect">
            <a:avLst/>
          </a:prstGeom>
        </p:spPr>
      </p:pic>
      <p:sp>
        <p:nvSpPr>
          <p:cNvPr id="6" name="Title 3">
            <a:extLst>
              <a:ext uri="{FF2B5EF4-FFF2-40B4-BE49-F238E27FC236}">
                <a16:creationId xmlns:a16="http://schemas.microsoft.com/office/drawing/2014/main" id="{17D879CF-7528-4702-8A05-14032EE139B6}"/>
              </a:ext>
            </a:extLst>
          </p:cNvPr>
          <p:cNvSpPr txBox="1">
            <a:spLocks/>
          </p:cNvSpPr>
          <p:nvPr/>
        </p:nvSpPr>
        <p:spPr>
          <a:xfrm>
            <a:off x="4421589" y="1408888"/>
            <a:ext cx="3193358" cy="1909514"/>
          </a:xfrm>
          <a:prstGeom prst="rect">
            <a:avLst/>
          </a:prstGeom>
        </p:spPr>
        <p:txBody>
          <a:bodyPr vert="horz" lIns="0" tIns="0" rIns="0" bIns="91428" rtlCol="0" anchor="t" anchorCtr="0">
            <a:noAutofit/>
          </a:bodyPr>
          <a:lstStyle>
            <a:lvl1pPr algn="l" defTabSz="914400" rtl="0" eaLnBrk="1" latinLnBrk="0" hangingPunct="1">
              <a:lnSpc>
                <a:spcPct val="90000"/>
              </a:lnSpc>
              <a:spcBef>
                <a:spcPct val="0"/>
              </a:spcBef>
              <a:buNone/>
              <a:defRPr kumimoji="0" lang="en-US" sz="4000" b="0" i="0" u="none" strike="noStrike" kern="1200" cap="none" spc="0" normalizeH="0" baseline="0">
                <a:ln>
                  <a:noFill/>
                </a:ln>
                <a:solidFill>
                  <a:srgbClr val="0066A4"/>
                </a:solidFill>
                <a:effectLst/>
                <a:uLnTx/>
                <a:uFillTx/>
                <a:latin typeface="Franklin Gothic Medium"/>
                <a:ea typeface="+mj-ea"/>
                <a:cs typeface="+mj-cs"/>
              </a:defRPr>
            </a:lvl1pPr>
          </a:lstStyle>
          <a:p>
            <a:pPr marL="0" marR="0" lvl="0" indent="0" algn="r" defTabSz="914309" rtl="0" eaLnBrk="1" fontAlgn="auto" latinLnBrk="0" hangingPunct="1">
              <a:lnSpc>
                <a:spcPct val="90000"/>
              </a:lnSpc>
              <a:spcBef>
                <a:spcPct val="0"/>
              </a:spcBef>
              <a:spcAft>
                <a:spcPts val="0"/>
              </a:spcAft>
              <a:buClrTx/>
              <a:buSzTx/>
              <a:buFontTx/>
              <a:buNone/>
              <a:tabLst/>
              <a:defRPr/>
            </a:pPr>
            <a:r>
              <a:rPr kumimoji="0" lang="en-US" sz="14999" b="0" i="0" u="none" strike="noStrike" kern="1200" cap="none" spc="0" normalizeH="0" baseline="0" noProof="0" dirty="0">
                <a:ln>
                  <a:noFill/>
                </a:ln>
                <a:solidFill>
                  <a:prstClr val="white"/>
                </a:solidFill>
                <a:effectLst/>
                <a:uLnTx/>
                <a:uFillTx/>
                <a:latin typeface="Arial Nova Cond Light" panose="020B0306020202020204" pitchFamily="34" charset="0"/>
                <a:ea typeface="+mj-ea"/>
                <a:cs typeface="+mj-cs"/>
              </a:rPr>
              <a:t>03</a:t>
            </a:r>
          </a:p>
        </p:txBody>
      </p:sp>
    </p:spTree>
    <p:extLst>
      <p:ext uri="{BB962C8B-B14F-4D97-AF65-F5344CB8AC3E}">
        <p14:creationId xmlns:p14="http://schemas.microsoft.com/office/powerpoint/2010/main" val="25744880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24D2DC7B-E9FF-46DA-B446-38771A33E65D}"/>
              </a:ext>
            </a:extLst>
          </p:cNvPr>
          <p:cNvGrpSpPr/>
          <p:nvPr/>
        </p:nvGrpSpPr>
        <p:grpSpPr>
          <a:xfrm>
            <a:off x="8472337" y="2286149"/>
            <a:ext cx="3260935" cy="4027189"/>
            <a:chOff x="4541723" y="2286149"/>
            <a:chExt cx="3260935" cy="4027189"/>
          </a:xfrm>
        </p:grpSpPr>
        <p:sp>
          <p:nvSpPr>
            <p:cNvPr id="11" name="Rectangle 10">
              <a:extLst>
                <a:ext uri="{FF2B5EF4-FFF2-40B4-BE49-F238E27FC236}">
                  <a16:creationId xmlns:a16="http://schemas.microsoft.com/office/drawing/2014/main" id="{536F868B-ACF1-4194-A349-0AAA646B2AD0}"/>
                </a:ext>
              </a:extLst>
            </p:cNvPr>
            <p:cNvSpPr/>
            <p:nvPr/>
          </p:nvSpPr>
          <p:spPr>
            <a:xfrm>
              <a:off x="4694103" y="2438529"/>
              <a:ext cx="3108555" cy="3874809"/>
            </a:xfrm>
            <a:prstGeom prst="rect">
              <a:avLst/>
            </a:prstGeom>
            <a:solidFill>
              <a:srgbClr val="006852"/>
            </a:solidFill>
            <a:ln>
              <a:noFill/>
            </a:ln>
          </p:spPr>
          <p:style>
            <a:lnRef idx="2">
              <a:schemeClr val="accent1">
                <a:shade val="50000"/>
              </a:schemeClr>
            </a:lnRef>
            <a:fillRef idx="1">
              <a:schemeClr val="accent1"/>
            </a:fillRef>
            <a:effectRef idx="0">
              <a:schemeClr val="accent1"/>
            </a:effectRef>
            <a:fontRef idx="minor">
              <a:schemeClr val="lt1"/>
            </a:fontRef>
          </p:style>
          <p:txBody>
            <a:bodyPr lIns="274284" tIns="1828562" rIns="365712" rtlCol="0" anchor="t" anchorCtr="0"/>
            <a:lstStyle/>
            <a:p>
              <a:pPr algn="ctr" defTabSz="914309" eaLnBrk="0" fontAlgn="base" hangingPunct="0">
                <a:lnSpc>
                  <a:spcPct val="90000"/>
                </a:lnSpc>
                <a:spcBef>
                  <a:spcPct val="0"/>
                </a:spcBef>
                <a:spcAft>
                  <a:spcPts val="600"/>
                </a:spcAft>
              </a:pPr>
              <a:r>
                <a:rPr lang="en-US" sz="2000" dirty="0">
                  <a:solidFill>
                    <a:srgbClr val="006852"/>
                  </a:solidFill>
                  <a:latin typeface="Franklin Gothic Book" panose="020B0503020102020204" pitchFamily="34" charset="0"/>
                </a:rPr>
                <a:t>What do you see as the key drivers of the Master Plan?</a:t>
              </a:r>
            </a:p>
          </p:txBody>
        </p:sp>
        <p:sp>
          <p:nvSpPr>
            <p:cNvPr id="7" name="Rectangle 6">
              <a:extLst>
                <a:ext uri="{FF2B5EF4-FFF2-40B4-BE49-F238E27FC236}">
                  <a16:creationId xmlns:a16="http://schemas.microsoft.com/office/drawing/2014/main" id="{29B876BE-C614-4AD0-8813-AF71A155D6D4}"/>
                </a:ext>
              </a:extLst>
            </p:cNvPr>
            <p:cNvSpPr/>
            <p:nvPr/>
          </p:nvSpPr>
          <p:spPr>
            <a:xfrm>
              <a:off x="4541723" y="2286149"/>
              <a:ext cx="3108555" cy="3874809"/>
            </a:xfrm>
            <a:prstGeom prst="rect">
              <a:avLst/>
            </a:prstGeom>
            <a:solidFill>
              <a:schemeClr val="bg1">
                <a:lumMod val="9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274284" tIns="1828562" rIns="365712" rtlCol="0" anchor="t" anchorCtr="0"/>
            <a:lstStyle/>
            <a:p>
              <a:pPr defTabSz="914309" eaLnBrk="0" fontAlgn="base" hangingPunct="0">
                <a:lnSpc>
                  <a:spcPct val="90000"/>
                </a:lnSpc>
                <a:spcBef>
                  <a:spcPct val="0"/>
                </a:spcBef>
                <a:spcAft>
                  <a:spcPts val="600"/>
                </a:spcAft>
              </a:pPr>
              <a:r>
                <a:rPr lang="en-US" sz="2000" dirty="0">
                  <a:solidFill>
                    <a:srgbClr val="3B3838"/>
                  </a:solidFill>
                  <a:latin typeface="Franklin Gothic Book" panose="020B0503020102020204" pitchFamily="34" charset="0"/>
                </a:rPr>
                <a:t>What are the key drivers of the Master Plan?</a:t>
              </a:r>
            </a:p>
          </p:txBody>
        </p:sp>
        <p:sp>
          <p:nvSpPr>
            <p:cNvPr id="13" name="Line">
              <a:extLst>
                <a:ext uri="{FF2B5EF4-FFF2-40B4-BE49-F238E27FC236}">
                  <a16:creationId xmlns:a16="http://schemas.microsoft.com/office/drawing/2014/main" id="{25D71F72-4CC7-4C89-A92C-DB60E9831904}"/>
                </a:ext>
              </a:extLst>
            </p:cNvPr>
            <p:cNvSpPr/>
            <p:nvPr/>
          </p:nvSpPr>
          <p:spPr>
            <a:xfrm rot="16200000">
              <a:off x="5138957" y="3460562"/>
              <a:ext cx="0" cy="658023"/>
            </a:xfrm>
            <a:prstGeom prst="line">
              <a:avLst/>
            </a:prstGeom>
            <a:noFill/>
            <a:ln w="19050" cap="flat">
              <a:solidFill>
                <a:srgbClr val="FEDA00"/>
              </a:solidFill>
              <a:prstDash val="solid"/>
              <a:round/>
            </a:ln>
            <a:effectLst/>
          </p:spPr>
          <p:txBody>
            <a:bodyPr wrap="square" lIns="41489" tIns="41489" rIns="41489" bIns="41489" numCol="1" anchor="t">
              <a:noAutofit/>
            </a:bodyPr>
            <a:lstStyle/>
            <a:p>
              <a:pPr defTabSz="412709" eaLnBrk="0" fontAlgn="base" hangingPunct="0">
                <a:lnSpc>
                  <a:spcPct val="150000"/>
                </a:lnSpc>
                <a:spcBef>
                  <a:spcPct val="0"/>
                </a:spcBef>
                <a:spcAft>
                  <a:spcPct val="0"/>
                </a:spcAft>
                <a:defRPr sz="2200" spc="0">
                  <a:solidFill>
                    <a:srgbClr val="8B8C8C"/>
                  </a:solidFill>
                </a:defRPr>
              </a:pPr>
              <a:endParaRPr lang="en-US" sz="1100" dirty="0">
                <a:solidFill>
                  <a:prstClr val="white">
                    <a:lumMod val="95000"/>
                  </a:prstClr>
                </a:solidFill>
                <a:latin typeface="Calibri" panose="020F0502020204030204"/>
                <a:ea typeface="MS Gothic" panose="020B0609070205080204" pitchFamily="49" charset="-128"/>
              </a:endParaRPr>
            </a:p>
          </p:txBody>
        </p:sp>
        <p:pic>
          <p:nvPicPr>
            <p:cNvPr id="18" name="Picture 17">
              <a:extLst>
                <a:ext uri="{FF2B5EF4-FFF2-40B4-BE49-F238E27FC236}">
                  <a16:creationId xmlns:a16="http://schemas.microsoft.com/office/drawing/2014/main" id="{64567CFD-5A54-4238-8649-DCECA2DC817B}"/>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5441" r="5412" b="13024"/>
            <a:stretch/>
          </p:blipFill>
          <p:spPr>
            <a:xfrm>
              <a:off x="4866761" y="2813962"/>
              <a:ext cx="601208" cy="586567"/>
            </a:xfrm>
            <a:prstGeom prst="rect">
              <a:avLst/>
            </a:prstGeom>
          </p:spPr>
        </p:pic>
        <p:sp>
          <p:nvSpPr>
            <p:cNvPr id="19" name="Oval 18">
              <a:extLst>
                <a:ext uri="{FF2B5EF4-FFF2-40B4-BE49-F238E27FC236}">
                  <a16:creationId xmlns:a16="http://schemas.microsoft.com/office/drawing/2014/main" id="{6656F7DC-8057-4D4E-909D-103BED842503}"/>
                </a:ext>
              </a:extLst>
            </p:cNvPr>
            <p:cNvSpPr/>
            <p:nvPr/>
          </p:nvSpPr>
          <p:spPr>
            <a:xfrm>
              <a:off x="4885277" y="2813962"/>
              <a:ext cx="564175" cy="564175"/>
            </a:xfrm>
            <a:prstGeom prst="ellipse">
              <a:avLst/>
            </a:prstGeom>
            <a:noFill/>
            <a:ln w="3302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18" eaLnBrk="0" fontAlgn="base" hangingPunct="0">
                <a:spcBef>
                  <a:spcPct val="0"/>
                </a:spcBef>
                <a:spcAft>
                  <a:spcPct val="0"/>
                </a:spcAft>
              </a:pPr>
              <a:endParaRPr lang="en-US" dirty="0">
                <a:solidFill>
                  <a:prstClr val="white"/>
                </a:solidFill>
                <a:latin typeface="Calibri" panose="020F0502020204030204"/>
              </a:endParaRPr>
            </a:p>
          </p:txBody>
        </p:sp>
      </p:grpSp>
      <p:sp>
        <p:nvSpPr>
          <p:cNvPr id="9" name="Rectangle 8">
            <a:extLst>
              <a:ext uri="{FF2B5EF4-FFF2-40B4-BE49-F238E27FC236}">
                <a16:creationId xmlns:a16="http://schemas.microsoft.com/office/drawing/2014/main" id="{FD2AD625-6E4A-4025-9E55-B090BE10683B}"/>
              </a:ext>
            </a:extLst>
          </p:cNvPr>
          <p:cNvSpPr/>
          <p:nvPr/>
        </p:nvSpPr>
        <p:spPr>
          <a:xfrm>
            <a:off x="763488" y="2438529"/>
            <a:ext cx="3108555" cy="3874809"/>
          </a:xfrm>
          <a:prstGeom prst="rect">
            <a:avLst/>
          </a:prstGeom>
          <a:solidFill>
            <a:srgbClr val="006852"/>
          </a:solidFill>
          <a:ln>
            <a:noFill/>
          </a:ln>
        </p:spPr>
        <p:style>
          <a:lnRef idx="2">
            <a:schemeClr val="accent1">
              <a:shade val="50000"/>
            </a:schemeClr>
          </a:lnRef>
          <a:fillRef idx="1">
            <a:schemeClr val="accent1"/>
          </a:fillRef>
          <a:effectRef idx="0">
            <a:schemeClr val="accent1"/>
          </a:effectRef>
          <a:fontRef idx="minor">
            <a:schemeClr val="lt1"/>
          </a:fontRef>
        </p:style>
        <p:txBody>
          <a:bodyPr lIns="274284" tIns="1828562" rIns="365712" rtlCol="0" anchor="t" anchorCtr="0"/>
          <a:lstStyle/>
          <a:p>
            <a:pPr algn="ctr" defTabSz="914309" eaLnBrk="0" fontAlgn="base" hangingPunct="0">
              <a:lnSpc>
                <a:spcPct val="90000"/>
              </a:lnSpc>
              <a:spcBef>
                <a:spcPct val="0"/>
              </a:spcBef>
              <a:spcAft>
                <a:spcPts val="600"/>
              </a:spcAft>
            </a:pPr>
            <a:r>
              <a:rPr lang="en-US" sz="2000" dirty="0">
                <a:solidFill>
                  <a:srgbClr val="006852"/>
                </a:solidFill>
                <a:latin typeface="Franklin Gothic Book" panose="020B0503020102020204" pitchFamily="34" charset="0"/>
              </a:rPr>
              <a:t>What are your goals for the Master Plan and process?</a:t>
            </a:r>
          </a:p>
        </p:txBody>
      </p:sp>
      <p:sp>
        <p:nvSpPr>
          <p:cNvPr id="4" name="Rectangle 3">
            <a:extLst>
              <a:ext uri="{FF2B5EF4-FFF2-40B4-BE49-F238E27FC236}">
                <a16:creationId xmlns:a16="http://schemas.microsoft.com/office/drawing/2014/main" id="{F67F2044-7182-462D-AA83-0E958296E6EE}"/>
              </a:ext>
            </a:extLst>
          </p:cNvPr>
          <p:cNvSpPr/>
          <p:nvPr/>
        </p:nvSpPr>
        <p:spPr>
          <a:xfrm>
            <a:off x="611108" y="2286149"/>
            <a:ext cx="3108555" cy="3874809"/>
          </a:xfrm>
          <a:prstGeom prst="rect">
            <a:avLst/>
          </a:prstGeom>
          <a:solidFill>
            <a:schemeClr val="bg1">
              <a:lumMod val="9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274284" tIns="1828562" rIns="365712" rtlCol="0" anchor="t" anchorCtr="0"/>
          <a:lstStyle/>
          <a:p>
            <a:pPr defTabSz="914309" eaLnBrk="0" fontAlgn="base" hangingPunct="0">
              <a:lnSpc>
                <a:spcPct val="90000"/>
              </a:lnSpc>
              <a:spcBef>
                <a:spcPct val="0"/>
              </a:spcBef>
              <a:spcAft>
                <a:spcPts val="600"/>
              </a:spcAft>
            </a:pPr>
            <a:r>
              <a:rPr lang="en-US" sz="2000" dirty="0">
                <a:solidFill>
                  <a:srgbClr val="3B3838"/>
                </a:solidFill>
                <a:latin typeface="Franklin Gothic Book" panose="020B0503020102020204" pitchFamily="34" charset="0"/>
              </a:rPr>
              <a:t>What are your goals for the Master Plan process?</a:t>
            </a:r>
          </a:p>
        </p:txBody>
      </p:sp>
      <p:sp>
        <p:nvSpPr>
          <p:cNvPr id="2" name="Title 1">
            <a:extLst>
              <a:ext uri="{FF2B5EF4-FFF2-40B4-BE49-F238E27FC236}">
                <a16:creationId xmlns:a16="http://schemas.microsoft.com/office/drawing/2014/main" id="{66BAACCC-B02C-40D1-9657-D102F46BDAC8}"/>
              </a:ext>
            </a:extLst>
          </p:cNvPr>
          <p:cNvSpPr>
            <a:spLocks noGrp="1"/>
          </p:cNvSpPr>
          <p:nvPr>
            <p:ph type="title"/>
          </p:nvPr>
        </p:nvSpPr>
        <p:spPr/>
        <p:txBody>
          <a:bodyPr/>
          <a:lstStyle/>
          <a:p>
            <a:r>
              <a:rPr lang="en-US" dirty="0">
                <a:solidFill>
                  <a:srgbClr val="006852"/>
                </a:solidFill>
              </a:rPr>
              <a:t>Project Goals &amp; Outcomes</a:t>
            </a:r>
            <a:br>
              <a:rPr lang="en-US" dirty="0">
                <a:solidFill>
                  <a:srgbClr val="006852"/>
                </a:solidFill>
              </a:rPr>
            </a:br>
            <a:endParaRPr lang="en-US" dirty="0">
              <a:solidFill>
                <a:srgbClr val="006852"/>
              </a:solidFill>
            </a:endParaRPr>
          </a:p>
        </p:txBody>
      </p:sp>
      <p:sp>
        <p:nvSpPr>
          <p:cNvPr id="5" name="TextBox 4">
            <a:extLst>
              <a:ext uri="{FF2B5EF4-FFF2-40B4-BE49-F238E27FC236}">
                <a16:creationId xmlns:a16="http://schemas.microsoft.com/office/drawing/2014/main" id="{A8B4AD81-B0C5-461C-B153-6EFF1C2E1274}"/>
              </a:ext>
            </a:extLst>
          </p:cNvPr>
          <p:cNvSpPr txBox="1"/>
          <p:nvPr/>
        </p:nvSpPr>
        <p:spPr>
          <a:xfrm>
            <a:off x="611108" y="2175067"/>
            <a:ext cx="10795180" cy="3985892"/>
          </a:xfrm>
          <a:prstGeom prst="rect">
            <a:avLst/>
          </a:prstGeom>
        </p:spPr>
        <p:txBody>
          <a:bodyPr vert="horz" lIns="91428" tIns="45714" rIns="91428" bIns="45714" rtlCol="0" anchor="t" anchorCtr="0">
            <a:noAutofit/>
          </a:bodyPr>
          <a:lstStyle/>
          <a:p>
            <a:pPr marL="514299" indent="-514299" defTabSz="914309" eaLnBrk="0" fontAlgn="base" hangingPunct="0">
              <a:lnSpc>
                <a:spcPct val="90000"/>
              </a:lnSpc>
              <a:spcBef>
                <a:spcPct val="0"/>
              </a:spcBef>
              <a:spcAft>
                <a:spcPts val="600"/>
              </a:spcAft>
              <a:buFont typeface="+mj-lt"/>
              <a:buAutoNum type="arabicPeriod"/>
            </a:pPr>
            <a:endParaRPr lang="en-US" sz="2400" dirty="0">
              <a:solidFill>
                <a:prstClr val="black">
                  <a:lumMod val="65000"/>
                  <a:lumOff val="35000"/>
                </a:prstClr>
              </a:solidFill>
              <a:latin typeface="Franklin Gothic Book" panose="020B0503020102020204" pitchFamily="34" charset="0"/>
              <a:ea typeface="MS Gothic" panose="020B0609070205080204" pitchFamily="49" charset="-128"/>
            </a:endParaRPr>
          </a:p>
        </p:txBody>
      </p:sp>
      <p:pic>
        <p:nvPicPr>
          <p:cNvPr id="8" name="Picture 7">
            <a:extLst>
              <a:ext uri="{FF2B5EF4-FFF2-40B4-BE49-F238E27FC236}">
                <a16:creationId xmlns:a16="http://schemas.microsoft.com/office/drawing/2014/main" id="{89DEB63E-17D4-46D5-A3CF-2B695F248B38}"/>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9576" t="2508" r="10970" b="16626"/>
          <a:stretch/>
        </p:blipFill>
        <p:spPr>
          <a:xfrm>
            <a:off x="903653" y="2682429"/>
            <a:ext cx="733549" cy="746571"/>
          </a:xfrm>
          <a:prstGeom prst="rect">
            <a:avLst/>
          </a:prstGeom>
        </p:spPr>
      </p:pic>
      <p:sp>
        <p:nvSpPr>
          <p:cNvPr id="12" name="Line">
            <a:extLst>
              <a:ext uri="{FF2B5EF4-FFF2-40B4-BE49-F238E27FC236}">
                <a16:creationId xmlns:a16="http://schemas.microsoft.com/office/drawing/2014/main" id="{F56F79D8-93A0-4E17-A838-1A2B98CD2F49}"/>
              </a:ext>
            </a:extLst>
          </p:cNvPr>
          <p:cNvSpPr/>
          <p:nvPr/>
        </p:nvSpPr>
        <p:spPr>
          <a:xfrm rot="16200000">
            <a:off x="1223139" y="3460562"/>
            <a:ext cx="0" cy="658023"/>
          </a:xfrm>
          <a:prstGeom prst="line">
            <a:avLst/>
          </a:prstGeom>
          <a:noFill/>
          <a:ln w="19050" cap="flat">
            <a:solidFill>
              <a:srgbClr val="FEDA00"/>
            </a:solidFill>
            <a:prstDash val="solid"/>
            <a:round/>
          </a:ln>
          <a:effectLst/>
        </p:spPr>
        <p:txBody>
          <a:bodyPr wrap="square" lIns="41489" tIns="41489" rIns="41489" bIns="41489" numCol="1" anchor="t">
            <a:noAutofit/>
          </a:bodyPr>
          <a:lstStyle/>
          <a:p>
            <a:pPr defTabSz="412709" eaLnBrk="0" fontAlgn="base" hangingPunct="0">
              <a:lnSpc>
                <a:spcPct val="150000"/>
              </a:lnSpc>
              <a:spcBef>
                <a:spcPct val="0"/>
              </a:spcBef>
              <a:spcAft>
                <a:spcPct val="0"/>
              </a:spcAft>
              <a:defRPr sz="2200" spc="0">
                <a:solidFill>
                  <a:srgbClr val="8B8C8C"/>
                </a:solidFill>
              </a:defRPr>
            </a:pPr>
            <a:endParaRPr lang="en-US" sz="1100" dirty="0">
              <a:solidFill>
                <a:prstClr val="white">
                  <a:lumMod val="95000"/>
                </a:prstClr>
              </a:solidFill>
              <a:latin typeface="Calibri" panose="020F0502020204030204"/>
              <a:ea typeface="MS Gothic" panose="020B0609070205080204" pitchFamily="49" charset="-128"/>
            </a:endParaRPr>
          </a:p>
        </p:txBody>
      </p:sp>
      <p:grpSp>
        <p:nvGrpSpPr>
          <p:cNvPr id="3" name="Group 2">
            <a:extLst>
              <a:ext uri="{FF2B5EF4-FFF2-40B4-BE49-F238E27FC236}">
                <a16:creationId xmlns:a16="http://schemas.microsoft.com/office/drawing/2014/main" id="{102F1511-D24E-427C-AAB1-D88814997D5A}"/>
              </a:ext>
            </a:extLst>
          </p:cNvPr>
          <p:cNvGrpSpPr/>
          <p:nvPr/>
        </p:nvGrpSpPr>
        <p:grpSpPr>
          <a:xfrm>
            <a:off x="4541722" y="2289452"/>
            <a:ext cx="3260935" cy="4027189"/>
            <a:chOff x="8472337" y="2286149"/>
            <a:chExt cx="3260935" cy="4027189"/>
          </a:xfrm>
        </p:grpSpPr>
        <p:sp>
          <p:nvSpPr>
            <p:cNvPr id="10" name="Rectangle 9">
              <a:extLst>
                <a:ext uri="{FF2B5EF4-FFF2-40B4-BE49-F238E27FC236}">
                  <a16:creationId xmlns:a16="http://schemas.microsoft.com/office/drawing/2014/main" id="{CD78529C-60E7-48D6-8CF5-B93D347B2EB5}"/>
                </a:ext>
              </a:extLst>
            </p:cNvPr>
            <p:cNvSpPr/>
            <p:nvPr/>
          </p:nvSpPr>
          <p:spPr>
            <a:xfrm>
              <a:off x="8624717" y="2438529"/>
              <a:ext cx="3108555" cy="3874809"/>
            </a:xfrm>
            <a:prstGeom prst="rect">
              <a:avLst/>
            </a:prstGeom>
            <a:solidFill>
              <a:srgbClr val="006852"/>
            </a:solidFill>
            <a:ln>
              <a:noFill/>
            </a:ln>
          </p:spPr>
          <p:style>
            <a:lnRef idx="2">
              <a:schemeClr val="accent1">
                <a:shade val="50000"/>
              </a:schemeClr>
            </a:lnRef>
            <a:fillRef idx="1">
              <a:schemeClr val="accent1"/>
            </a:fillRef>
            <a:effectRef idx="0">
              <a:schemeClr val="accent1"/>
            </a:effectRef>
            <a:fontRef idx="minor">
              <a:schemeClr val="lt1"/>
            </a:fontRef>
          </p:style>
          <p:txBody>
            <a:bodyPr lIns="274284" tIns="1828562" rIns="365712" rtlCol="0" anchor="t" anchorCtr="0"/>
            <a:lstStyle/>
            <a:p>
              <a:pPr algn="ctr" defTabSz="914309" eaLnBrk="0" fontAlgn="base" hangingPunct="0">
                <a:lnSpc>
                  <a:spcPct val="90000"/>
                </a:lnSpc>
                <a:spcBef>
                  <a:spcPct val="0"/>
                </a:spcBef>
                <a:spcAft>
                  <a:spcPts val="600"/>
                </a:spcAft>
              </a:pPr>
              <a:r>
                <a:rPr lang="en-US" sz="2000" dirty="0">
                  <a:solidFill>
                    <a:srgbClr val="006852"/>
                  </a:solidFill>
                  <a:latin typeface="Franklin Gothic Book" panose="020B0503020102020204" pitchFamily="34" charset="0"/>
                </a:rPr>
                <a:t>What would determine a successful plan and process for you?</a:t>
              </a:r>
            </a:p>
          </p:txBody>
        </p:sp>
        <p:grpSp>
          <p:nvGrpSpPr>
            <p:cNvPr id="15" name="Group 14">
              <a:extLst>
                <a:ext uri="{FF2B5EF4-FFF2-40B4-BE49-F238E27FC236}">
                  <a16:creationId xmlns:a16="http://schemas.microsoft.com/office/drawing/2014/main" id="{732A7A9E-BED2-4792-8CE8-31F88B2FC91C}"/>
                </a:ext>
              </a:extLst>
            </p:cNvPr>
            <p:cNvGrpSpPr/>
            <p:nvPr/>
          </p:nvGrpSpPr>
          <p:grpSpPr>
            <a:xfrm>
              <a:off x="8472337" y="2286149"/>
              <a:ext cx="3108555" cy="3874809"/>
              <a:chOff x="8472337" y="2286149"/>
              <a:chExt cx="3108555" cy="3874809"/>
            </a:xfrm>
          </p:grpSpPr>
          <p:sp>
            <p:nvSpPr>
              <p:cNvPr id="6" name="Rectangle 5">
                <a:extLst>
                  <a:ext uri="{FF2B5EF4-FFF2-40B4-BE49-F238E27FC236}">
                    <a16:creationId xmlns:a16="http://schemas.microsoft.com/office/drawing/2014/main" id="{D1552000-8AAB-4C1C-8664-50391C8821FB}"/>
                  </a:ext>
                </a:extLst>
              </p:cNvPr>
              <p:cNvSpPr/>
              <p:nvPr/>
            </p:nvSpPr>
            <p:spPr>
              <a:xfrm>
                <a:off x="8472337" y="2286149"/>
                <a:ext cx="3108555" cy="3874809"/>
              </a:xfrm>
              <a:prstGeom prst="rect">
                <a:avLst/>
              </a:prstGeom>
              <a:solidFill>
                <a:schemeClr val="bg1">
                  <a:lumMod val="9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274284" tIns="1828562" rIns="365712" rtlCol="0" anchor="t" anchorCtr="0"/>
              <a:lstStyle/>
              <a:p>
                <a:pPr defTabSz="914309" eaLnBrk="0" fontAlgn="base" hangingPunct="0">
                  <a:lnSpc>
                    <a:spcPct val="90000"/>
                  </a:lnSpc>
                  <a:spcBef>
                    <a:spcPct val="0"/>
                  </a:spcBef>
                  <a:spcAft>
                    <a:spcPts val="600"/>
                  </a:spcAft>
                </a:pPr>
                <a:r>
                  <a:rPr lang="en-US" sz="2000" dirty="0">
                    <a:solidFill>
                      <a:srgbClr val="3B3838"/>
                    </a:solidFill>
                    <a:latin typeface="Franklin Gothic Book" panose="020B0503020102020204" pitchFamily="34" charset="0"/>
                  </a:rPr>
                  <a:t>What are the campus’ greatest strengths and weaknesses?</a:t>
                </a:r>
              </a:p>
            </p:txBody>
          </p:sp>
          <p:sp>
            <p:nvSpPr>
              <p:cNvPr id="14" name="Line">
                <a:extLst>
                  <a:ext uri="{FF2B5EF4-FFF2-40B4-BE49-F238E27FC236}">
                    <a16:creationId xmlns:a16="http://schemas.microsoft.com/office/drawing/2014/main" id="{09A80490-000C-4AFA-BDEC-F1F76A4DE537}"/>
                  </a:ext>
                </a:extLst>
              </p:cNvPr>
              <p:cNvSpPr/>
              <p:nvPr/>
            </p:nvSpPr>
            <p:spPr>
              <a:xfrm rot="16200000">
                <a:off x="9072490" y="3460562"/>
                <a:ext cx="0" cy="658023"/>
              </a:xfrm>
              <a:prstGeom prst="line">
                <a:avLst/>
              </a:prstGeom>
              <a:noFill/>
              <a:ln w="19050" cap="flat">
                <a:solidFill>
                  <a:srgbClr val="FEDA00"/>
                </a:solidFill>
                <a:prstDash val="solid"/>
                <a:round/>
              </a:ln>
              <a:effectLst/>
            </p:spPr>
            <p:txBody>
              <a:bodyPr wrap="square" lIns="41489" tIns="41489" rIns="41489" bIns="41489" numCol="1" anchor="t">
                <a:noAutofit/>
              </a:bodyPr>
              <a:lstStyle/>
              <a:p>
                <a:pPr defTabSz="412709" eaLnBrk="0" fontAlgn="base" hangingPunct="0">
                  <a:lnSpc>
                    <a:spcPct val="150000"/>
                  </a:lnSpc>
                  <a:spcBef>
                    <a:spcPct val="0"/>
                  </a:spcBef>
                  <a:spcAft>
                    <a:spcPct val="0"/>
                  </a:spcAft>
                  <a:defRPr sz="2200" spc="0">
                    <a:solidFill>
                      <a:srgbClr val="8B8C8C"/>
                    </a:solidFill>
                  </a:defRPr>
                </a:pPr>
                <a:endParaRPr lang="en-US" sz="1100" dirty="0">
                  <a:solidFill>
                    <a:prstClr val="white">
                      <a:lumMod val="95000"/>
                    </a:prstClr>
                  </a:solidFill>
                  <a:latin typeface="Calibri" panose="020F0502020204030204"/>
                  <a:ea typeface="MS Gothic" panose="020B0609070205080204" pitchFamily="49" charset="-128"/>
                </a:endParaRPr>
              </a:p>
            </p:txBody>
          </p:sp>
          <p:pic>
            <p:nvPicPr>
              <p:cNvPr id="16" name="Picture 15">
                <a:extLst>
                  <a:ext uri="{FF2B5EF4-FFF2-40B4-BE49-F238E27FC236}">
                    <a16:creationId xmlns:a16="http://schemas.microsoft.com/office/drawing/2014/main" id="{CC88DF71-AC67-48DC-9907-F1A683AE3A8C}"/>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l="8076" r="8048" b="14263"/>
              <a:stretch/>
            </p:blipFill>
            <p:spPr>
              <a:xfrm>
                <a:off x="8771886" y="2791571"/>
                <a:ext cx="601208" cy="614541"/>
              </a:xfrm>
              <a:prstGeom prst="rect">
                <a:avLst/>
              </a:prstGeom>
            </p:spPr>
          </p:pic>
        </p:grpSp>
      </p:grpSp>
    </p:spTree>
    <p:extLst>
      <p:ext uri="{BB962C8B-B14F-4D97-AF65-F5344CB8AC3E}">
        <p14:creationId xmlns:p14="http://schemas.microsoft.com/office/powerpoint/2010/main" val="10578517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ap&#10;&#10;Description automatically generated">
            <a:extLst>
              <a:ext uri="{FF2B5EF4-FFF2-40B4-BE49-F238E27FC236}">
                <a16:creationId xmlns:a16="http://schemas.microsoft.com/office/drawing/2014/main" id="{4EAE14D0-2F30-453A-A2F4-106E84795A42}"/>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16997" t="23070" r="16997" b="19806"/>
          <a:stretch/>
        </p:blipFill>
        <p:spPr>
          <a:xfrm>
            <a:off x="0" y="-1"/>
            <a:ext cx="12192000" cy="6858001"/>
          </a:xfrm>
          <a:prstGeom prst="rect">
            <a:avLst/>
          </a:prstGeom>
        </p:spPr>
      </p:pic>
    </p:spTree>
    <p:extLst>
      <p:ext uri="{BB962C8B-B14F-4D97-AF65-F5344CB8AC3E}">
        <p14:creationId xmlns:p14="http://schemas.microsoft.com/office/powerpoint/2010/main" val="41863446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3902CE7-3CD5-487D-B71B-402AD2028846}"/>
              </a:ext>
            </a:extLst>
          </p:cNvPr>
          <p:cNvSpPr>
            <a:spLocks noGrp="1"/>
          </p:cNvSpPr>
          <p:nvPr>
            <p:ph type="ctrTitle"/>
          </p:nvPr>
        </p:nvSpPr>
        <p:spPr>
          <a:xfrm>
            <a:off x="8387534" y="1600200"/>
            <a:ext cx="3193358" cy="2981131"/>
          </a:xfrm>
        </p:spPr>
        <p:txBody>
          <a:bodyPr/>
          <a:lstStyle/>
          <a:p>
            <a:r>
              <a:rPr lang="en-US" dirty="0">
                <a:solidFill>
                  <a:srgbClr val="006852"/>
                </a:solidFill>
              </a:rPr>
              <a:t>Schedule</a:t>
            </a:r>
            <a:r>
              <a:rPr lang="en-US" dirty="0"/>
              <a:t> Overview</a:t>
            </a:r>
            <a:br>
              <a:rPr lang="en-US" dirty="0">
                <a:solidFill>
                  <a:srgbClr val="006852"/>
                </a:solidFill>
              </a:rPr>
            </a:br>
            <a:endParaRPr lang="en-US" dirty="0">
              <a:solidFill>
                <a:srgbClr val="006852"/>
              </a:solidFill>
            </a:endParaRPr>
          </a:p>
        </p:txBody>
      </p:sp>
      <p:pic>
        <p:nvPicPr>
          <p:cNvPr id="7" name="Picture 6" descr="A picture containing outdoor, tree, sky, building&#10;&#10;Description automatically generated">
            <a:extLst>
              <a:ext uri="{FF2B5EF4-FFF2-40B4-BE49-F238E27FC236}">
                <a16:creationId xmlns:a16="http://schemas.microsoft.com/office/drawing/2014/main" id="{21064EC4-7AC6-4665-BB5B-795661D38FAD}"/>
              </a:ext>
            </a:extLst>
          </p:cNvPr>
          <p:cNvPicPr>
            <a:picLocks noChangeAspect="1"/>
          </p:cNvPicPr>
          <p:nvPr/>
        </p:nvPicPr>
        <p:blipFill rotWithShape="1">
          <a:blip r:embed="rId2">
            <a:duotone>
              <a:schemeClr val="bg2">
                <a:shade val="45000"/>
                <a:satMod val="135000"/>
              </a:schemeClr>
              <a:prstClr val="white"/>
            </a:duotone>
            <a:alphaModFix amt="35000"/>
            <a:extLst>
              <a:ext uri="{28A0092B-C50C-407E-A947-70E740481C1C}">
                <a14:useLocalDpi xmlns:a14="http://schemas.microsoft.com/office/drawing/2010/main"/>
              </a:ext>
            </a:extLst>
          </a:blip>
          <a:srcRect l="5610" r="17571"/>
          <a:stretch/>
        </p:blipFill>
        <p:spPr>
          <a:xfrm>
            <a:off x="0" y="0"/>
            <a:ext cx="7920889" cy="6858000"/>
          </a:xfrm>
          <a:prstGeom prst="rect">
            <a:avLst/>
          </a:prstGeom>
        </p:spPr>
      </p:pic>
      <p:sp>
        <p:nvSpPr>
          <p:cNvPr id="6" name="Title 3">
            <a:extLst>
              <a:ext uri="{FF2B5EF4-FFF2-40B4-BE49-F238E27FC236}">
                <a16:creationId xmlns:a16="http://schemas.microsoft.com/office/drawing/2014/main" id="{17D879CF-7528-4702-8A05-14032EE139B6}"/>
              </a:ext>
            </a:extLst>
          </p:cNvPr>
          <p:cNvSpPr txBox="1">
            <a:spLocks/>
          </p:cNvSpPr>
          <p:nvPr/>
        </p:nvSpPr>
        <p:spPr>
          <a:xfrm>
            <a:off x="4421589" y="1408888"/>
            <a:ext cx="3193358" cy="1909514"/>
          </a:xfrm>
          <a:prstGeom prst="rect">
            <a:avLst/>
          </a:prstGeom>
        </p:spPr>
        <p:txBody>
          <a:bodyPr vert="horz" lIns="0" tIns="0" rIns="0" bIns="91428" rtlCol="0" anchor="t" anchorCtr="0">
            <a:noAutofit/>
          </a:bodyPr>
          <a:lstStyle>
            <a:lvl1pPr algn="l" defTabSz="914400" rtl="0" eaLnBrk="1" latinLnBrk="0" hangingPunct="1">
              <a:lnSpc>
                <a:spcPct val="90000"/>
              </a:lnSpc>
              <a:spcBef>
                <a:spcPct val="0"/>
              </a:spcBef>
              <a:buNone/>
              <a:defRPr kumimoji="0" lang="en-US" sz="4000" b="0" i="0" u="none" strike="noStrike" kern="1200" cap="none" spc="0" normalizeH="0" baseline="0">
                <a:ln>
                  <a:noFill/>
                </a:ln>
                <a:solidFill>
                  <a:srgbClr val="0066A4"/>
                </a:solidFill>
                <a:effectLst/>
                <a:uLnTx/>
                <a:uFillTx/>
                <a:latin typeface="Franklin Gothic Medium"/>
                <a:ea typeface="+mj-ea"/>
                <a:cs typeface="+mj-cs"/>
              </a:defRPr>
            </a:lvl1pPr>
          </a:lstStyle>
          <a:p>
            <a:pPr marL="0" marR="0" lvl="0" indent="0" algn="r" defTabSz="914309" rtl="0" eaLnBrk="1" fontAlgn="auto" latinLnBrk="0" hangingPunct="1">
              <a:lnSpc>
                <a:spcPct val="90000"/>
              </a:lnSpc>
              <a:spcBef>
                <a:spcPct val="0"/>
              </a:spcBef>
              <a:spcAft>
                <a:spcPts val="0"/>
              </a:spcAft>
              <a:buClrTx/>
              <a:buSzTx/>
              <a:buFontTx/>
              <a:buNone/>
              <a:tabLst/>
              <a:defRPr/>
            </a:pPr>
            <a:r>
              <a:rPr kumimoji="0" lang="en-US" sz="14999" b="0" i="0" u="none" strike="noStrike" kern="1200" cap="none" spc="0" normalizeH="0" baseline="0" noProof="0" dirty="0">
                <a:ln>
                  <a:noFill/>
                </a:ln>
                <a:solidFill>
                  <a:prstClr val="white"/>
                </a:solidFill>
                <a:effectLst/>
                <a:uLnTx/>
                <a:uFillTx/>
                <a:latin typeface="Arial Nova Cond Light" panose="020B0306020202020204" pitchFamily="34" charset="0"/>
                <a:ea typeface="+mj-ea"/>
                <a:cs typeface="+mj-cs"/>
              </a:rPr>
              <a:t>01</a:t>
            </a:r>
          </a:p>
        </p:txBody>
      </p:sp>
    </p:spTree>
    <p:extLst>
      <p:ext uri="{BB962C8B-B14F-4D97-AF65-F5344CB8AC3E}">
        <p14:creationId xmlns:p14="http://schemas.microsoft.com/office/powerpoint/2010/main" val="37960417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FF406B29-7D25-4668-A994-F1EECD9587F0}"/>
              </a:ext>
            </a:extLst>
          </p:cNvPr>
          <p:cNvGraphicFramePr>
            <a:graphicFrameLocks noGrp="1"/>
          </p:cNvGraphicFramePr>
          <p:nvPr>
            <p:extLst>
              <p:ext uri="{D42A27DB-BD31-4B8C-83A1-F6EECF244321}">
                <p14:modId xmlns:p14="http://schemas.microsoft.com/office/powerpoint/2010/main" val="2248131244"/>
              </p:ext>
            </p:extLst>
          </p:nvPr>
        </p:nvGraphicFramePr>
        <p:xfrm>
          <a:off x="508471" y="2084953"/>
          <a:ext cx="11361022" cy="4091072"/>
        </p:xfrm>
        <a:graphic>
          <a:graphicData uri="http://schemas.openxmlformats.org/drawingml/2006/table">
            <a:tbl>
              <a:tblPr firstRow="1" bandRow="1">
                <a:tableStyleId>{5C22544A-7EE6-4342-B048-85BDC9FD1C3A}</a:tableStyleId>
              </a:tblPr>
              <a:tblGrid>
                <a:gridCol w="2346696">
                  <a:extLst>
                    <a:ext uri="{9D8B030D-6E8A-4147-A177-3AD203B41FA5}">
                      <a16:colId xmlns:a16="http://schemas.microsoft.com/office/drawing/2014/main" val="668139661"/>
                    </a:ext>
                  </a:extLst>
                </a:gridCol>
                <a:gridCol w="2350008">
                  <a:extLst>
                    <a:ext uri="{9D8B030D-6E8A-4147-A177-3AD203B41FA5}">
                      <a16:colId xmlns:a16="http://schemas.microsoft.com/office/drawing/2014/main" val="427371309"/>
                    </a:ext>
                  </a:extLst>
                </a:gridCol>
                <a:gridCol w="2604547">
                  <a:extLst>
                    <a:ext uri="{9D8B030D-6E8A-4147-A177-3AD203B41FA5}">
                      <a16:colId xmlns:a16="http://schemas.microsoft.com/office/drawing/2014/main" val="720054325"/>
                    </a:ext>
                  </a:extLst>
                </a:gridCol>
                <a:gridCol w="2547258">
                  <a:extLst>
                    <a:ext uri="{9D8B030D-6E8A-4147-A177-3AD203B41FA5}">
                      <a16:colId xmlns:a16="http://schemas.microsoft.com/office/drawing/2014/main" val="3298281571"/>
                    </a:ext>
                  </a:extLst>
                </a:gridCol>
                <a:gridCol w="1512513">
                  <a:extLst>
                    <a:ext uri="{9D8B030D-6E8A-4147-A177-3AD203B41FA5}">
                      <a16:colId xmlns:a16="http://schemas.microsoft.com/office/drawing/2014/main" val="2433764955"/>
                    </a:ext>
                  </a:extLst>
                </a:gridCol>
              </a:tblGrid>
              <a:tr h="480931">
                <a:tc>
                  <a:txBody>
                    <a:bodyPr/>
                    <a:lstStyle/>
                    <a:p>
                      <a:pPr algn="ctr"/>
                      <a:r>
                        <a:rPr kumimoji="0" lang="en-US" sz="1400" b="0" i="0" u="none" strike="noStrike" kern="1200" cap="none" spc="0" normalizeH="0" baseline="0" dirty="0">
                          <a:ln>
                            <a:noFill/>
                          </a:ln>
                          <a:solidFill>
                            <a:schemeClr val="tx1"/>
                          </a:solidFill>
                          <a:effectLst/>
                          <a:uLnTx/>
                          <a:uFillTx/>
                          <a:latin typeface="Franklin Gothic Medium Cond"/>
                          <a:ea typeface="+mn-ea"/>
                          <a:cs typeface="Calibri Light"/>
                        </a:rPr>
                        <a:t>MARCH – MAY</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400" b="0" i="0" u="none" strike="noStrike" kern="1200" cap="none" spc="0" normalizeH="0" baseline="0" noProof="0" dirty="0">
                          <a:ln>
                            <a:noFill/>
                          </a:ln>
                          <a:solidFill>
                            <a:schemeClr val="tx1"/>
                          </a:solidFill>
                          <a:effectLst/>
                          <a:uLnTx/>
                          <a:uFillTx/>
                          <a:latin typeface="Franklin Gothic Medium Cond"/>
                          <a:ea typeface="+mn-ea"/>
                          <a:cs typeface="Calibri Light"/>
                        </a:rPr>
                        <a:t>2021</a:t>
                      </a:r>
                    </a:p>
                  </a:txBody>
                  <a:tcPr marL="91428" marR="91428" marT="45714" marB="45714">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mpd="sng">
                      <a:noFill/>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0" lang="en-US" sz="1400" b="0" i="0" u="none" strike="noStrike" kern="1200" cap="none" spc="0" normalizeH="0" baseline="0" dirty="0">
                          <a:ln>
                            <a:noFill/>
                          </a:ln>
                          <a:solidFill>
                            <a:schemeClr val="tx1"/>
                          </a:solidFill>
                          <a:effectLst/>
                          <a:uLnTx/>
                          <a:uFillTx/>
                          <a:latin typeface="Franklin Gothic Medium Cond"/>
                          <a:ea typeface="+mn-ea"/>
                          <a:cs typeface="Calibri Light"/>
                        </a:rPr>
                        <a:t>JUNE – SEPTEMBER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1"/>
                          </a:solidFill>
                          <a:effectLst/>
                          <a:uLnTx/>
                          <a:uFillTx/>
                          <a:latin typeface="Franklin Gothic Medium Cond"/>
                          <a:ea typeface="+mn-ea"/>
                          <a:cs typeface="Calibri Light"/>
                        </a:rPr>
                        <a:t>2021</a:t>
                      </a:r>
                    </a:p>
                  </a:txBody>
                  <a:tcPr marL="91428" marR="91428" marT="45714" marB="45714">
                    <a:lnL w="3175" cap="flat" cmpd="sng" algn="ctr">
                      <a:solidFill>
                        <a:schemeClr val="tx1"/>
                      </a:solidFill>
                      <a:prstDash val="solid"/>
                      <a:round/>
                      <a:headEnd type="none" w="med" len="med"/>
                      <a:tailEnd type="none" w="med" len="med"/>
                    </a:lnL>
                    <a:lnR w="38100" cap="flat" cmpd="sng" algn="ctr">
                      <a:solidFill>
                        <a:srgbClr val="FFD100"/>
                      </a:solidFill>
                      <a:prstDash val="solid"/>
                      <a:round/>
                      <a:headEnd type="none" w="med" len="med"/>
                      <a:tailEnd type="none" w="med" len="med"/>
                    </a:lnR>
                    <a:lnT w="12700" cmpd="sng">
                      <a:noFill/>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0" lang="en-US" sz="1400" b="0" i="0" u="none" strike="noStrike" kern="1200" cap="none" spc="0" normalizeH="0" baseline="0" dirty="0">
                          <a:ln>
                            <a:noFill/>
                          </a:ln>
                          <a:solidFill>
                            <a:schemeClr val="tx1"/>
                          </a:solidFill>
                          <a:effectLst/>
                          <a:uLnTx/>
                          <a:uFillTx/>
                          <a:latin typeface="Franklin Gothic Medium Cond"/>
                          <a:ea typeface="+mn-ea"/>
                          <a:cs typeface="Calibri Light"/>
                        </a:rPr>
                        <a:t>OCTOBER – JANUARY</a:t>
                      </a:r>
                    </a:p>
                    <a:p>
                      <a:pPr algn="ctr"/>
                      <a:r>
                        <a:rPr kumimoji="0" lang="en-US" sz="1400" b="0" i="0" u="none" strike="noStrike" kern="1200" cap="none" spc="0" normalizeH="0" baseline="0" dirty="0">
                          <a:ln>
                            <a:noFill/>
                          </a:ln>
                          <a:solidFill>
                            <a:schemeClr val="tx1"/>
                          </a:solidFill>
                          <a:effectLst/>
                          <a:uLnTx/>
                          <a:uFillTx/>
                          <a:latin typeface="Franklin Gothic Medium Cond"/>
                          <a:ea typeface="+mn-ea"/>
                          <a:cs typeface="Calibri Light"/>
                        </a:rPr>
                        <a:t>2021 – 2022</a:t>
                      </a:r>
                      <a:r>
                        <a:rPr lang="en-US" sz="1400" b="0" i="0" u="none" strike="noStrike" kern="1200" cap="none" spc="0" normalizeH="0" baseline="0" dirty="0">
                          <a:ln>
                            <a:noFill/>
                          </a:ln>
                          <a:solidFill>
                            <a:schemeClr val="tx1"/>
                          </a:solidFill>
                          <a:effectLst/>
                          <a:uLnTx/>
                          <a:uFillTx/>
                          <a:latin typeface="Franklin Gothic Medium Cond"/>
                          <a:ea typeface="+mn-ea"/>
                          <a:cs typeface="Calibri Light"/>
                        </a:rPr>
                        <a:t> </a:t>
                      </a:r>
                      <a:endParaRPr kumimoji="0" lang="en-US" sz="1400" b="0" i="0" u="none" strike="noStrike" kern="1200" cap="none" spc="0" normalizeH="0" baseline="0" dirty="0">
                        <a:ln>
                          <a:noFill/>
                        </a:ln>
                        <a:solidFill>
                          <a:schemeClr val="tx1"/>
                        </a:solidFill>
                        <a:effectLst/>
                        <a:uLnTx/>
                        <a:uFillTx/>
                        <a:latin typeface="Franklin Gothic Medium Cond"/>
                        <a:ea typeface="+mn-ea"/>
                        <a:cs typeface="Calibri Light"/>
                      </a:endParaRPr>
                    </a:p>
                  </a:txBody>
                  <a:tcPr marL="91428" marR="91428" marT="45714" marB="45714">
                    <a:lnL w="38100" cap="flat" cmpd="sng" algn="ctr">
                      <a:solidFill>
                        <a:srgbClr val="FFD100"/>
                      </a:solidFill>
                      <a:prstDash val="solid"/>
                      <a:round/>
                      <a:headEnd type="none" w="med" len="med"/>
                      <a:tailEnd type="none" w="med" len="med"/>
                    </a:lnL>
                    <a:lnR w="38100" cap="flat" cmpd="sng" algn="ctr">
                      <a:solidFill>
                        <a:srgbClr val="FFD100"/>
                      </a:solidFill>
                      <a:prstDash val="solid"/>
                      <a:round/>
                      <a:headEnd type="none" w="med" len="med"/>
                      <a:tailEnd type="none" w="med" len="med"/>
                    </a:lnR>
                    <a:lnT w="12700" cmpd="sng">
                      <a:noFill/>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0" lang="en-US" sz="1400" b="0" i="0" u="none" strike="noStrike" kern="1200" cap="none" spc="0" normalizeH="0" baseline="0" dirty="0">
                          <a:ln>
                            <a:noFill/>
                          </a:ln>
                          <a:solidFill>
                            <a:schemeClr val="tx1"/>
                          </a:solidFill>
                          <a:effectLst/>
                          <a:uLnTx/>
                          <a:uFillTx/>
                          <a:latin typeface="Franklin Gothic Medium Cond"/>
                          <a:ea typeface="+mn-ea"/>
                          <a:cs typeface="Calibri Light"/>
                        </a:rPr>
                        <a:t>FEBRUARY – MAY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1"/>
                          </a:solidFill>
                          <a:effectLst/>
                          <a:uLnTx/>
                          <a:uFillTx/>
                          <a:latin typeface="Franklin Gothic Medium Cond"/>
                          <a:ea typeface="+mn-ea"/>
                          <a:cs typeface="Calibri Light"/>
                        </a:rPr>
                        <a:t>2022</a:t>
                      </a:r>
                    </a:p>
                  </a:txBody>
                  <a:tcPr marL="91428" marR="91428" marT="45714" marB="45714">
                    <a:lnL w="38100" cap="flat" cmpd="sng" algn="ctr">
                      <a:solidFill>
                        <a:srgbClr val="FFD100"/>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mpd="sng">
                      <a:noFill/>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0" lang="en-US" sz="1400" b="0" i="0" u="none" strike="noStrike" kern="1200" cap="none" spc="0" normalizeH="0" baseline="0" dirty="0">
                          <a:ln>
                            <a:noFill/>
                          </a:ln>
                          <a:solidFill>
                            <a:schemeClr val="tx1"/>
                          </a:solidFill>
                          <a:effectLst/>
                          <a:uLnTx/>
                          <a:uFillTx/>
                          <a:latin typeface="Franklin Gothic Medium Cond"/>
                          <a:ea typeface="+mn-ea"/>
                          <a:cs typeface="Calibri Light"/>
                        </a:rPr>
                        <a:t>MAY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dirty="0">
                          <a:ln>
                            <a:noFill/>
                          </a:ln>
                          <a:solidFill>
                            <a:schemeClr val="tx1"/>
                          </a:solidFill>
                          <a:effectLst/>
                          <a:uLnTx/>
                          <a:uFillTx/>
                          <a:latin typeface="Franklin Gothic Medium Cond"/>
                          <a:ea typeface="+mn-ea"/>
                          <a:cs typeface="Calibri Light"/>
                        </a:rPr>
                        <a:t>2022</a:t>
                      </a:r>
                    </a:p>
                  </a:txBody>
                  <a:tcPr marL="91428" marR="91428" marT="45714" marB="45714">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mpd="sng">
                      <a:noFill/>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98047107"/>
                  </a:ext>
                </a:extLst>
              </a:tr>
              <a:tr h="811486">
                <a:tc>
                  <a:txBody>
                    <a:bodyPr/>
                    <a:lstStyle/>
                    <a:p>
                      <a:pPr marL="285750" indent="-285750">
                        <a:buFont typeface="Arial" panose="020B0604020202020204" pitchFamily="34" charset="0"/>
                        <a:buChar char="•"/>
                      </a:pPr>
                      <a:endParaRPr lang="en-US" sz="1400" dirty="0"/>
                    </a:p>
                  </a:txBody>
                  <a:tcPr marL="91428" marR="91428" marT="45714" marB="45714">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dirty="0">
                        <a:solidFill>
                          <a:srgbClr val="3B3838"/>
                        </a:solidFill>
                      </a:endParaRPr>
                    </a:p>
                  </a:txBody>
                  <a:tcPr marL="91428" marR="91428" marT="45714" marB="45714">
                    <a:lnL w="3175" cap="flat" cmpd="sng" algn="ctr">
                      <a:solidFill>
                        <a:schemeClr val="tx1"/>
                      </a:solidFill>
                      <a:prstDash val="solid"/>
                      <a:round/>
                      <a:headEnd type="none" w="med" len="med"/>
                      <a:tailEnd type="none" w="med" len="med"/>
                    </a:lnL>
                    <a:lnR w="38100" cap="flat" cmpd="sng" algn="ctr">
                      <a:solidFill>
                        <a:srgbClr val="FFD100"/>
                      </a:solid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9063" marR="0" lvl="0" indent="-11906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200" b="0" i="0" u="none" strike="noStrike" kern="1200" cap="none" spc="0" normalizeH="0" baseline="0" dirty="0">
                        <a:ln>
                          <a:noFill/>
                        </a:ln>
                        <a:solidFill>
                          <a:srgbClr val="3B3838"/>
                        </a:solidFill>
                        <a:effectLst/>
                        <a:uLnTx/>
                        <a:uFillTx/>
                        <a:latin typeface="+mn-lt"/>
                        <a:ea typeface="+mn-ea"/>
                        <a:cs typeface="+mn-cs"/>
                      </a:endParaRPr>
                    </a:p>
                  </a:txBody>
                  <a:tcPr marL="91428" marR="91428" marT="45714" marB="45714">
                    <a:lnL w="38100" cap="flat" cmpd="sng" algn="ctr">
                      <a:solidFill>
                        <a:srgbClr val="FFD100"/>
                      </a:solidFill>
                      <a:prstDash val="solid"/>
                      <a:round/>
                      <a:headEnd type="none" w="med" len="med"/>
                      <a:tailEnd type="none" w="med" len="med"/>
                    </a:lnL>
                    <a:lnR w="38100" cap="flat" cmpd="sng" algn="ctr">
                      <a:solidFill>
                        <a:srgbClr val="FFD100"/>
                      </a:solid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9063" marR="0" lvl="0" indent="-11906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200" b="0" i="0" u="none" strike="noStrike" kern="1200" cap="none" spc="0" normalizeH="0" baseline="0" dirty="0">
                        <a:ln>
                          <a:noFill/>
                        </a:ln>
                        <a:solidFill>
                          <a:srgbClr val="3B3838"/>
                        </a:solidFill>
                        <a:effectLst/>
                        <a:uLnTx/>
                        <a:uFillTx/>
                        <a:latin typeface="+mn-lt"/>
                        <a:ea typeface="+mn-ea"/>
                        <a:cs typeface="+mn-cs"/>
                      </a:endParaRPr>
                    </a:p>
                  </a:txBody>
                  <a:tcPr marL="91428" marR="91428" marT="45714" marB="45714">
                    <a:lnL w="38100" cap="flat" cmpd="sng" algn="ctr">
                      <a:solidFill>
                        <a:srgbClr val="FFD100"/>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400" b="0" i="0" u="none" strike="noStrike" kern="1200" cap="none" spc="0" normalizeH="0" baseline="0" dirty="0">
                        <a:ln>
                          <a:noFill/>
                        </a:ln>
                        <a:solidFill>
                          <a:srgbClr val="23362B"/>
                        </a:solidFill>
                        <a:effectLst/>
                        <a:uLnTx/>
                        <a:uFillTx/>
                        <a:latin typeface="Franklin Gothic Medium Cond" panose="020B0606030402020204" pitchFamily="34" charset="0"/>
                        <a:ea typeface="+mn-ea"/>
                        <a:cs typeface="Calibri Light" panose="020F0302020204030204" pitchFamily="34" charset="0"/>
                      </a:endParaRPr>
                    </a:p>
                  </a:txBody>
                  <a:tcPr marL="91428" marR="91428" marT="45714" marB="45714">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26569110"/>
                  </a:ext>
                </a:extLst>
              </a:tr>
              <a:tr h="894494">
                <a:tc>
                  <a:txBody>
                    <a:bodyPr/>
                    <a:lstStyle/>
                    <a:p>
                      <a:pPr marL="233045" marR="0" lvl="0" indent="-111125"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r>
                        <a:rPr lang="en-US" sz="1100" kern="1200" dirty="0">
                          <a:solidFill>
                            <a:srgbClr val="3B3838"/>
                          </a:solidFill>
                          <a:latin typeface="Franklin Gothic Medium Cond"/>
                          <a:ea typeface="+mn-ea"/>
                          <a:cs typeface="Calibri Light"/>
                        </a:rPr>
                        <a:t>Purpose:</a:t>
                      </a:r>
                      <a:endParaRPr lang="en-US" sz="1100" dirty="0">
                        <a:solidFill>
                          <a:srgbClr val="3B3838"/>
                        </a:solidFill>
                        <a:latin typeface="Franklin Gothic Medium Cond"/>
                        <a:cs typeface="Calibri Light"/>
                      </a:endParaRPr>
                    </a:p>
                    <a:p>
                      <a:pPr marL="233045" marR="0" lvl="0" indent="-111125"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1000" dirty="0">
                          <a:solidFill>
                            <a:srgbClr val="3B3838"/>
                          </a:solidFill>
                        </a:rPr>
                        <a:t>Project Kick-off</a:t>
                      </a:r>
                    </a:p>
                    <a:p>
                      <a:pPr marL="233045" marR="0" lvl="0" indent="-111125"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1000" dirty="0">
                          <a:solidFill>
                            <a:srgbClr val="3B3838"/>
                          </a:solidFill>
                        </a:rPr>
                        <a:t>Interviews &amp; Listening Sessions</a:t>
                      </a:r>
                    </a:p>
                  </a:txBody>
                  <a:tcPr marL="91428" marR="91428" marT="45714" marB="45714">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33045" marR="0" lvl="0" indent="-111125"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r>
                        <a:rPr kumimoji="0" lang="en-US" sz="1100" b="0" i="0" u="none" strike="noStrike" kern="1200" cap="none" spc="0" normalizeH="0" baseline="0" noProof="0" dirty="0">
                          <a:ln>
                            <a:noFill/>
                          </a:ln>
                          <a:solidFill>
                            <a:srgbClr val="3B3838"/>
                          </a:solidFill>
                          <a:effectLst/>
                          <a:uLnTx/>
                          <a:uFillTx/>
                          <a:latin typeface="Franklin Gothic Medium Cond"/>
                          <a:ea typeface="+mn-ea"/>
                          <a:cs typeface="Calibri Light"/>
                        </a:rPr>
                        <a:t>Purpose:</a:t>
                      </a:r>
                    </a:p>
                    <a:p>
                      <a:pPr marL="233045" marR="0" lvl="0" indent="-111125"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kumimoji="0" lang="en-US" sz="1000" b="0" i="0" u="none" strike="noStrike" kern="1200" cap="none" spc="0" normalizeH="0" baseline="0" noProof="0" dirty="0">
                          <a:ln>
                            <a:noFill/>
                          </a:ln>
                          <a:solidFill>
                            <a:srgbClr val="3B3838"/>
                          </a:solidFill>
                          <a:effectLst/>
                          <a:uLnTx/>
                          <a:uFillTx/>
                          <a:latin typeface="+mn-lt"/>
                          <a:ea typeface="+mn-ea"/>
                          <a:cs typeface="+mn-cs"/>
                        </a:rPr>
                        <a:t>Campus Tours</a:t>
                      </a:r>
                    </a:p>
                    <a:p>
                      <a:pPr marL="233045" marR="0" lvl="0" indent="-111125"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kumimoji="0" lang="en-US" sz="1000" b="0" i="0" u="none" strike="noStrike" kern="1200" cap="none" spc="0" normalizeH="0" baseline="0" noProof="0" dirty="0">
                          <a:ln>
                            <a:noFill/>
                          </a:ln>
                          <a:solidFill>
                            <a:srgbClr val="3B3838"/>
                          </a:solidFill>
                          <a:effectLst/>
                          <a:uLnTx/>
                          <a:uFillTx/>
                          <a:latin typeface="+mn-lt"/>
                          <a:ea typeface="+mn-ea"/>
                          <a:cs typeface="+mn-cs"/>
                        </a:rPr>
                        <a:t>Analysis Summary, Drivers, </a:t>
                      </a:r>
                      <a:br>
                        <a:rPr kumimoji="0" lang="en-US" sz="1000" b="0" i="0" u="none" strike="noStrike" kern="1200" cap="none" spc="0" normalizeH="0" baseline="0" noProof="0" dirty="0">
                          <a:ln>
                            <a:noFill/>
                          </a:ln>
                          <a:solidFill>
                            <a:srgbClr val="3B3838"/>
                          </a:solidFill>
                          <a:effectLst/>
                          <a:uLnTx/>
                          <a:uFillTx/>
                          <a:latin typeface="+mn-lt"/>
                          <a:ea typeface="+mn-ea"/>
                          <a:cs typeface="+mn-cs"/>
                        </a:rPr>
                      </a:br>
                      <a:r>
                        <a:rPr kumimoji="0" lang="en-US" sz="1000" b="0" i="0" u="none" strike="noStrike" kern="1200" cap="none" spc="0" normalizeH="0" baseline="0" noProof="0" dirty="0">
                          <a:ln>
                            <a:noFill/>
                          </a:ln>
                          <a:solidFill>
                            <a:srgbClr val="3B3838"/>
                          </a:solidFill>
                          <a:effectLst/>
                          <a:uLnTx/>
                          <a:uFillTx/>
                          <a:latin typeface="+mn-lt"/>
                          <a:ea typeface="+mn-ea"/>
                          <a:cs typeface="+mn-cs"/>
                        </a:rPr>
                        <a:t>&amp; Planning Principles</a:t>
                      </a:r>
                    </a:p>
                  </a:txBody>
                  <a:tcPr marL="91428" marR="91428" marT="45714" marB="45714">
                    <a:lnL w="3175" cap="flat" cmpd="sng" algn="ctr">
                      <a:solidFill>
                        <a:schemeClr val="tx1"/>
                      </a:solidFill>
                      <a:prstDash val="solid"/>
                      <a:round/>
                      <a:headEnd type="none" w="med" len="med"/>
                      <a:tailEnd type="none" w="med" len="med"/>
                    </a:lnL>
                    <a:lnR w="38100" cap="flat" cmpd="sng" algn="ctr">
                      <a:solidFill>
                        <a:srgbClr val="FFD100"/>
                      </a:solid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33045" marR="0" lvl="0" indent="-111125"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r>
                        <a:rPr kumimoji="0" lang="en-US" sz="1100" b="0" i="0" u="none" strike="noStrike" kern="1200" cap="none" spc="0" normalizeH="0" baseline="0" noProof="0" dirty="0">
                          <a:ln>
                            <a:noFill/>
                          </a:ln>
                          <a:solidFill>
                            <a:srgbClr val="3B3838"/>
                          </a:solidFill>
                          <a:effectLst/>
                          <a:uLnTx/>
                          <a:uFillTx/>
                          <a:latin typeface="Franklin Gothic Medium Cond"/>
                          <a:ea typeface="+mn-ea"/>
                          <a:cs typeface="Calibri Light"/>
                        </a:rPr>
                        <a:t>Purpose:</a:t>
                      </a:r>
                    </a:p>
                    <a:p>
                      <a:pPr marL="233045" marR="0" lvl="0" indent="-111125"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kumimoji="0" lang="en-US" sz="1000" b="0" i="0" u="none" strike="noStrike" kern="1200" cap="none" spc="0" normalizeH="0" baseline="0" noProof="0" dirty="0">
                          <a:ln>
                            <a:noFill/>
                          </a:ln>
                          <a:solidFill>
                            <a:srgbClr val="3B3838"/>
                          </a:solidFill>
                          <a:effectLst/>
                          <a:uLnTx/>
                          <a:uFillTx/>
                          <a:latin typeface="+mn-lt"/>
                          <a:ea typeface="+mn-ea"/>
                          <a:cs typeface="+mn-cs"/>
                        </a:rPr>
                        <a:t>Concept </a:t>
                      </a:r>
                      <a:r>
                        <a:rPr lang="en-US" sz="1000" b="0" i="0" u="none" strike="noStrike" kern="1200" cap="none" spc="0" normalizeH="0" baseline="0" noProof="0" dirty="0">
                          <a:ln>
                            <a:noFill/>
                          </a:ln>
                          <a:solidFill>
                            <a:srgbClr val="3B3838"/>
                          </a:solidFill>
                          <a:effectLst/>
                          <a:uLnTx/>
                          <a:uFillTx/>
                          <a:latin typeface="+mn-lt"/>
                          <a:ea typeface="+mn-ea"/>
                          <a:cs typeface="+mn-cs"/>
                        </a:rPr>
                        <a:t>Plan &amp; Initial Precinct Scenarios</a:t>
                      </a:r>
                      <a:endParaRPr kumimoji="0" lang="en-US" sz="1000" b="0" i="0" u="none" strike="noStrike" kern="1200" cap="none" spc="0" normalizeH="0" baseline="0" noProof="0" dirty="0">
                        <a:ln>
                          <a:noFill/>
                        </a:ln>
                        <a:solidFill>
                          <a:srgbClr val="3B3838"/>
                        </a:solidFill>
                        <a:effectLst/>
                        <a:uLnTx/>
                        <a:uFillTx/>
                        <a:latin typeface="+mn-lt"/>
                        <a:ea typeface="+mn-ea"/>
                        <a:cs typeface="+mn-cs"/>
                      </a:endParaRPr>
                    </a:p>
                    <a:p>
                      <a:pPr marL="233045" marR="0" lvl="0" indent="-111125"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kumimoji="0" lang="en-US" sz="1000" b="0" i="0" u="none" strike="noStrike" kern="1200" cap="none" spc="0" normalizeH="0" baseline="0" noProof="0" dirty="0">
                          <a:ln>
                            <a:noFill/>
                          </a:ln>
                          <a:solidFill>
                            <a:srgbClr val="3B3838"/>
                          </a:solidFill>
                          <a:effectLst/>
                          <a:uLnTx/>
                          <a:uFillTx/>
                          <a:latin typeface="+mn-lt"/>
                          <a:ea typeface="+mn-ea"/>
                          <a:cs typeface="+mn-cs"/>
                        </a:rPr>
                        <a:t>Refined Precinct Scenarios</a:t>
                      </a:r>
                      <a:endParaRPr kumimoji="0" lang="en-US" sz="1000" b="0" i="0" u="none" strike="noStrike" kern="1200" cap="none" spc="0" normalizeH="0" baseline="0" dirty="0">
                        <a:ln>
                          <a:noFill/>
                        </a:ln>
                        <a:solidFill>
                          <a:srgbClr val="3B3838"/>
                        </a:solidFill>
                        <a:effectLst/>
                        <a:uLnTx/>
                        <a:uFillTx/>
                        <a:latin typeface="+mn-lt"/>
                        <a:ea typeface="+mn-ea"/>
                        <a:cs typeface="+mn-cs"/>
                      </a:endParaRPr>
                    </a:p>
                  </a:txBody>
                  <a:tcPr marL="91428" marR="91428" marT="45714" marB="45714">
                    <a:lnL w="38100" cap="flat" cmpd="sng" algn="ctr">
                      <a:solidFill>
                        <a:srgbClr val="FFD100"/>
                      </a:solidFill>
                      <a:prstDash val="solid"/>
                      <a:round/>
                      <a:headEnd type="none" w="med" len="med"/>
                      <a:tailEnd type="none" w="med" len="med"/>
                    </a:lnL>
                    <a:lnR w="38100" cap="flat" cmpd="sng" algn="ctr">
                      <a:solidFill>
                        <a:srgbClr val="FFD100"/>
                      </a:solid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33045" marR="0" lvl="0" indent="-112395"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r>
                        <a:rPr kumimoji="0" lang="en-US" sz="1100" b="0" i="0" u="none" strike="noStrike" kern="1200" cap="none" spc="0" normalizeH="0" baseline="0" noProof="0" dirty="0">
                          <a:ln>
                            <a:noFill/>
                          </a:ln>
                          <a:solidFill>
                            <a:srgbClr val="3B3838"/>
                          </a:solidFill>
                          <a:effectLst/>
                          <a:uLnTx/>
                          <a:uFillTx/>
                          <a:latin typeface="Franklin Gothic Medium Cond" panose="020B0606030402020204" pitchFamily="34" charset="0"/>
                          <a:ea typeface="+mn-ea"/>
                          <a:cs typeface="Calibri Light" panose="020F0302020204030204" pitchFamily="34" charset="0"/>
                        </a:rPr>
                        <a:t>Purpose:</a:t>
                      </a:r>
                      <a:endParaRPr kumimoji="0" lang="en-US" sz="1100" b="0" i="0" u="none" strike="noStrike" kern="1200" cap="none" spc="0" normalizeH="0" baseline="0" noProof="0" dirty="0">
                        <a:ln>
                          <a:noFill/>
                        </a:ln>
                        <a:solidFill>
                          <a:srgbClr val="3B3838"/>
                        </a:solidFill>
                        <a:effectLst/>
                        <a:uLnTx/>
                        <a:uFillTx/>
                        <a:latin typeface="+mn-lt"/>
                        <a:ea typeface="+mn-ea"/>
                        <a:cs typeface="+mn-cs"/>
                      </a:endParaRPr>
                    </a:p>
                    <a:p>
                      <a:pPr marL="233045" marR="0" lvl="0" indent="-112395"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kumimoji="0" lang="en-US" sz="1000" b="0" i="0" u="none" strike="noStrike" kern="1200" cap="none" spc="0" normalizeH="0" baseline="0" noProof="0" dirty="0">
                          <a:ln>
                            <a:noFill/>
                          </a:ln>
                          <a:solidFill>
                            <a:srgbClr val="3B3838"/>
                          </a:solidFill>
                          <a:effectLst/>
                          <a:uLnTx/>
                          <a:uFillTx/>
                          <a:latin typeface="+mn-lt"/>
                          <a:ea typeface="+mn-ea"/>
                          <a:cs typeface="+mn-cs"/>
                        </a:rPr>
                        <a:t>Draft Plan &amp; Phasing / Implementation</a:t>
                      </a:r>
                    </a:p>
                    <a:p>
                      <a:pPr marL="233045" marR="0" lvl="0" indent="-112395"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kumimoji="0" lang="en-US" sz="1000" b="0" i="0" u="none" strike="noStrike" kern="1200" cap="none" spc="0" normalizeH="0" baseline="0" noProof="0" dirty="0">
                          <a:ln>
                            <a:noFill/>
                          </a:ln>
                          <a:solidFill>
                            <a:srgbClr val="3B3838"/>
                          </a:solidFill>
                          <a:effectLst/>
                          <a:uLnTx/>
                          <a:uFillTx/>
                          <a:latin typeface="+mn-lt"/>
                          <a:ea typeface="+mn-ea"/>
                          <a:cs typeface="+mn-cs"/>
                        </a:rPr>
                        <a:t>Final Plan</a:t>
                      </a:r>
                    </a:p>
                  </a:txBody>
                  <a:tcPr marL="91428" marR="91428" marT="45714" marB="45714">
                    <a:lnL w="38100" cap="flat" cmpd="sng" algn="ctr">
                      <a:solidFill>
                        <a:srgbClr val="FFD100"/>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33045" marR="0" lvl="0" indent="-112395"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r>
                        <a:rPr kumimoji="0" lang="en-US" sz="1200" b="0" i="0" u="none" strike="noStrike" kern="1200" cap="none" spc="0" normalizeH="0" baseline="0" noProof="0" dirty="0">
                          <a:ln>
                            <a:noFill/>
                          </a:ln>
                          <a:solidFill>
                            <a:srgbClr val="3B3838"/>
                          </a:solidFill>
                          <a:effectLst/>
                          <a:uLnTx/>
                          <a:uFillTx/>
                          <a:latin typeface="Franklin Gothic Medium Cond" panose="020B0606030402020204" pitchFamily="34" charset="0"/>
                          <a:ea typeface="+mn-ea"/>
                          <a:cs typeface="Calibri Light" panose="020F0302020204030204" pitchFamily="34" charset="0"/>
                        </a:rPr>
                        <a:t>Purpose:</a:t>
                      </a:r>
                      <a:endParaRPr kumimoji="0" lang="en-US" sz="1200" b="0" i="0" u="none" strike="noStrike" kern="1200" cap="none" spc="0" normalizeH="0" baseline="0" noProof="0" dirty="0">
                        <a:ln>
                          <a:noFill/>
                        </a:ln>
                        <a:solidFill>
                          <a:srgbClr val="3B3838"/>
                        </a:solidFill>
                        <a:effectLst/>
                        <a:uLnTx/>
                        <a:uFillTx/>
                        <a:latin typeface="+mn-lt"/>
                        <a:ea typeface="+mn-ea"/>
                        <a:cs typeface="+mn-cs"/>
                      </a:endParaRPr>
                    </a:p>
                    <a:p>
                      <a:pPr marL="233045" marR="0" lvl="0" indent="-112395"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kumimoji="0" lang="en-US" sz="1000" b="0" i="0" u="none" strike="noStrike" kern="1200" cap="none" spc="0" normalizeH="0" baseline="0" noProof="0" dirty="0">
                          <a:ln>
                            <a:noFill/>
                          </a:ln>
                          <a:solidFill>
                            <a:srgbClr val="3B3838"/>
                          </a:solidFill>
                          <a:effectLst/>
                          <a:uLnTx/>
                          <a:uFillTx/>
                          <a:latin typeface="+mn-lt"/>
                          <a:ea typeface="+mn-ea"/>
                          <a:cs typeface="+mn-cs"/>
                        </a:rPr>
                        <a:t>Documentation</a:t>
                      </a:r>
                    </a:p>
                    <a:p>
                      <a:pPr marL="233363" marR="0" lvl="0" indent="-112713"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endParaRPr lang="en-US" sz="1200" kern="1200" dirty="0">
                        <a:solidFill>
                          <a:srgbClr val="3B3838"/>
                        </a:solidFill>
                        <a:latin typeface="+mn-lt"/>
                        <a:ea typeface="+mn-ea"/>
                        <a:cs typeface="+mn-cs"/>
                      </a:endParaRPr>
                    </a:p>
                  </a:txBody>
                  <a:tcPr marL="91428" marR="91428" marT="45714" marB="45714">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93761653"/>
                  </a:ext>
                </a:extLst>
              </a:tr>
              <a:tr h="1866944">
                <a:tc>
                  <a:txBody>
                    <a:bodyPr/>
                    <a:lstStyle/>
                    <a:p>
                      <a:pPr marL="233045" marR="0" lvl="0" indent="-112395"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r>
                        <a:rPr lang="en-US" sz="1100" kern="1200" dirty="0">
                          <a:solidFill>
                            <a:srgbClr val="3B3838"/>
                          </a:solidFill>
                          <a:latin typeface="Franklin Gothic Medium Cond" panose="020B0606030402020204" pitchFamily="34" charset="0"/>
                          <a:ea typeface="+mn-ea"/>
                          <a:cs typeface="Calibri Light" panose="020F0302020204030204" pitchFamily="34" charset="0"/>
                        </a:rPr>
                        <a:t>Meetings &amp; Workshops:</a:t>
                      </a:r>
                    </a:p>
                    <a:p>
                      <a:pPr marL="233045" marR="0" lvl="0" indent="-112395"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1000" kern="1200" dirty="0">
                          <a:solidFill>
                            <a:srgbClr val="3B3838"/>
                          </a:solidFill>
                          <a:latin typeface="+mn-lt"/>
                          <a:ea typeface="+mn-ea"/>
                          <a:cs typeface="+mn-cs"/>
                        </a:rPr>
                        <a:t>Steering Committee</a:t>
                      </a:r>
                    </a:p>
                    <a:p>
                      <a:pPr marL="233045" marR="0" lvl="0" indent="-112395"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1000" kern="1200" dirty="0">
                          <a:solidFill>
                            <a:srgbClr val="3B3838"/>
                          </a:solidFill>
                          <a:latin typeface="+mn-lt"/>
                          <a:ea typeface="+mn-ea"/>
                          <a:cs typeface="+mn-cs"/>
                        </a:rPr>
                        <a:t>Campus Master Plan Task Force</a:t>
                      </a:r>
                    </a:p>
                    <a:p>
                      <a:pPr marL="233045" marR="0" lvl="0" indent="-112395" algn="l" rtl="0" eaLnBrk="1" fontAlgn="auto" latinLnBrk="0" hangingPunct="1">
                        <a:lnSpc>
                          <a:spcPct val="100000"/>
                        </a:lnSpc>
                        <a:spcBef>
                          <a:spcPts val="0"/>
                        </a:spcBef>
                        <a:spcAft>
                          <a:spcPts val="200"/>
                        </a:spcAft>
                        <a:buClrTx/>
                        <a:buSzTx/>
                        <a:buFont typeface="Arial" panose="020B0604020202020204" pitchFamily="34" charset="0"/>
                        <a:buChar char="•"/>
                      </a:pPr>
                      <a:r>
                        <a:rPr lang="en-US" sz="1000" kern="1200" dirty="0">
                          <a:solidFill>
                            <a:srgbClr val="3B3838"/>
                          </a:solidFill>
                          <a:latin typeface="+mn-lt"/>
                          <a:ea typeface="+mn-ea"/>
                          <a:cs typeface="+mn-cs"/>
                        </a:rPr>
                        <a:t>Focus Groups (TBD)</a:t>
                      </a:r>
                      <a:r>
                        <a:rPr lang="en-US" sz="800" kern="1200" dirty="0">
                          <a:solidFill>
                            <a:srgbClr val="3B3838"/>
                          </a:solidFill>
                          <a:latin typeface="+mn-lt"/>
                          <a:ea typeface="+mn-ea"/>
                          <a:cs typeface="+mn-cs"/>
                        </a:rPr>
                        <a:t> </a:t>
                      </a:r>
                    </a:p>
                    <a:p>
                      <a:pPr marL="233045" marR="0" lvl="0" indent="-112395"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1000" kern="1200" dirty="0">
                          <a:solidFill>
                            <a:srgbClr val="3B3838"/>
                          </a:solidFill>
                          <a:latin typeface="+mn-lt"/>
                          <a:ea typeface="+mn-ea"/>
                          <a:cs typeface="+mn-cs"/>
                        </a:rPr>
                        <a:t>Open Forums with Faculty, Staff, and Students</a:t>
                      </a:r>
                    </a:p>
                    <a:p>
                      <a:pPr marL="233045" marR="0" lvl="0" indent="-112395"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1000" kern="1200" dirty="0">
                          <a:solidFill>
                            <a:srgbClr val="3B3838"/>
                          </a:solidFill>
                          <a:latin typeface="+mn-lt"/>
                          <a:ea typeface="+mn-ea"/>
                          <a:cs typeface="+mn-cs"/>
                        </a:rPr>
                        <a:t>Community Engagement</a:t>
                      </a:r>
                    </a:p>
                  </a:txBody>
                  <a:tcPr marL="91428" marR="91428" marT="45714" marB="45714">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33045" marR="0" lvl="0" indent="-112395"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r>
                        <a:rPr kumimoji="0" lang="en-US" sz="1100" b="0" i="0" u="none" strike="noStrike" kern="1200" cap="none" spc="0" normalizeH="0" baseline="0" noProof="0" dirty="0">
                          <a:ln>
                            <a:noFill/>
                          </a:ln>
                          <a:solidFill>
                            <a:srgbClr val="3B3838"/>
                          </a:solidFill>
                          <a:effectLst/>
                          <a:uLnTx/>
                          <a:uFillTx/>
                          <a:latin typeface="Franklin Gothic Medium Cond" panose="020B0606030402020204" pitchFamily="34" charset="0"/>
                          <a:ea typeface="+mn-ea"/>
                          <a:cs typeface="Calibri Light" panose="020F0302020204030204" pitchFamily="34" charset="0"/>
                        </a:rPr>
                        <a:t>Meetings &amp; Workshops:</a:t>
                      </a:r>
                    </a:p>
                    <a:p>
                      <a:pPr marL="233045" marR="0" lvl="0" indent="-112395"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1000" kern="1200" dirty="0">
                          <a:solidFill>
                            <a:srgbClr val="3B3838"/>
                          </a:solidFill>
                          <a:latin typeface="+mn-lt"/>
                          <a:ea typeface="+mn-ea"/>
                          <a:cs typeface="+mn-cs"/>
                        </a:rPr>
                        <a:t>Steering Committee</a:t>
                      </a:r>
                    </a:p>
                    <a:p>
                      <a:pPr marL="233045" marR="0" lvl="0" indent="-112395"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1000" kern="1200" dirty="0">
                          <a:solidFill>
                            <a:srgbClr val="3B3838"/>
                          </a:solidFill>
                          <a:latin typeface="+mn-lt"/>
                          <a:ea typeface="+mn-ea"/>
                          <a:cs typeface="+mn-cs"/>
                        </a:rPr>
                        <a:t>Campus Master Plan Task Force</a:t>
                      </a:r>
                    </a:p>
                    <a:p>
                      <a:pPr marL="233045" marR="0" lvl="0" indent="-112395"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1000" kern="1200" dirty="0">
                          <a:solidFill>
                            <a:srgbClr val="3B3838"/>
                          </a:solidFill>
                          <a:latin typeface="+mn-lt"/>
                          <a:ea typeface="+mn-ea"/>
                          <a:cs typeface="+mn-cs"/>
                        </a:rPr>
                        <a:t>Board of Trustees Update</a:t>
                      </a:r>
                    </a:p>
                    <a:p>
                      <a:pPr marL="233045" marR="0" lvl="0" indent="-112395"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1000" kern="1200" dirty="0">
                          <a:solidFill>
                            <a:srgbClr val="3B3838"/>
                          </a:solidFill>
                          <a:latin typeface="+mn-lt"/>
                          <a:ea typeface="+mn-ea"/>
                          <a:cs typeface="+mn-cs"/>
                        </a:rPr>
                        <a:t>Focus Groups (TBD)</a:t>
                      </a:r>
                    </a:p>
                    <a:p>
                      <a:pPr marL="233045" marR="0" lvl="0" indent="-112395"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1000" kern="1200" dirty="0">
                          <a:solidFill>
                            <a:srgbClr val="3B3838"/>
                          </a:solidFill>
                          <a:latin typeface="+mn-lt"/>
                          <a:ea typeface="+mn-ea"/>
                          <a:cs typeface="+mn-cs"/>
                        </a:rPr>
                        <a:t>Open Forums with Faculty, Staff, and Students</a:t>
                      </a:r>
                    </a:p>
                    <a:p>
                      <a:pPr marL="233045" marR="0" lvl="0" indent="-112395"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1000" kern="1200" dirty="0">
                          <a:solidFill>
                            <a:srgbClr val="3B3838"/>
                          </a:solidFill>
                          <a:latin typeface="+mn-lt"/>
                          <a:ea typeface="+mn-ea"/>
                          <a:cs typeface="+mn-cs"/>
                        </a:rPr>
                        <a:t>Community Engagement</a:t>
                      </a:r>
                    </a:p>
                  </a:txBody>
                  <a:tcPr marL="91428" marR="91428" marT="45714" marB="45714">
                    <a:lnL w="3175" cap="flat" cmpd="sng" algn="ctr">
                      <a:solidFill>
                        <a:schemeClr val="tx1"/>
                      </a:solidFill>
                      <a:prstDash val="solid"/>
                      <a:round/>
                      <a:headEnd type="none" w="med" len="med"/>
                      <a:tailEnd type="none" w="med" len="med"/>
                    </a:lnL>
                    <a:lnR w="38100" cap="flat" cmpd="sng" algn="ctr">
                      <a:solidFill>
                        <a:srgbClr val="FFD100"/>
                      </a:solid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33045" marR="0" lvl="0" indent="-112395"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r>
                        <a:rPr kumimoji="0" lang="en-US" sz="1100" b="0" i="0" u="none" strike="noStrike" kern="1200" cap="none" spc="0" normalizeH="0" baseline="0" noProof="0" dirty="0">
                          <a:ln>
                            <a:noFill/>
                          </a:ln>
                          <a:solidFill>
                            <a:srgbClr val="3B3838"/>
                          </a:solidFill>
                          <a:effectLst/>
                          <a:uLnTx/>
                          <a:uFillTx/>
                          <a:latin typeface="Franklin Gothic Medium Cond" panose="020B0606030402020204" pitchFamily="34" charset="0"/>
                          <a:ea typeface="+mn-ea"/>
                          <a:cs typeface="Calibri Light" panose="020F0302020204030204" pitchFamily="34" charset="0"/>
                        </a:rPr>
                        <a:t>Meetings &amp; Workshops:</a:t>
                      </a:r>
                    </a:p>
                    <a:p>
                      <a:pPr marL="233045" marR="0" lvl="0" indent="-112395"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1000" kern="1200" dirty="0">
                          <a:solidFill>
                            <a:srgbClr val="3B3838"/>
                          </a:solidFill>
                          <a:latin typeface="+mn-lt"/>
                          <a:ea typeface="+mn-ea"/>
                          <a:cs typeface="+mn-cs"/>
                        </a:rPr>
                        <a:t>Steering Committee</a:t>
                      </a:r>
                    </a:p>
                    <a:p>
                      <a:pPr marL="233045" marR="0" lvl="0" indent="-112395"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1000" kern="1200" dirty="0">
                          <a:solidFill>
                            <a:srgbClr val="3B3838"/>
                          </a:solidFill>
                          <a:latin typeface="+mn-lt"/>
                          <a:ea typeface="+mn-ea"/>
                          <a:cs typeface="+mn-cs"/>
                        </a:rPr>
                        <a:t>Campus Master Plan Task Force</a:t>
                      </a:r>
                    </a:p>
                    <a:p>
                      <a:pPr marL="233045" marR="0" lvl="0" indent="-112395"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1000" kern="1200" dirty="0">
                          <a:solidFill>
                            <a:srgbClr val="3B3838"/>
                          </a:solidFill>
                          <a:latin typeface="+mn-lt"/>
                          <a:ea typeface="+mn-ea"/>
                          <a:cs typeface="+mn-cs"/>
                        </a:rPr>
                        <a:t>Board of Trustees Update</a:t>
                      </a:r>
                    </a:p>
                    <a:p>
                      <a:pPr marL="233045" marR="0" lvl="0" indent="-112395"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1000" kern="1200" dirty="0">
                          <a:solidFill>
                            <a:srgbClr val="3B3838"/>
                          </a:solidFill>
                          <a:latin typeface="+mn-lt"/>
                          <a:ea typeface="+mn-ea"/>
                          <a:cs typeface="+mn-cs"/>
                        </a:rPr>
                        <a:t>Focus Groups (TBD)</a:t>
                      </a:r>
                    </a:p>
                    <a:p>
                      <a:pPr marL="233045" marR="0" lvl="0" indent="-112395"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1000" kern="1200" dirty="0">
                          <a:solidFill>
                            <a:srgbClr val="3B3838"/>
                          </a:solidFill>
                          <a:latin typeface="+mn-lt"/>
                          <a:ea typeface="+mn-ea"/>
                          <a:cs typeface="+mn-cs"/>
                        </a:rPr>
                        <a:t>Open Forums with Faculty, Staff, and Students</a:t>
                      </a:r>
                    </a:p>
                    <a:p>
                      <a:pPr marL="233045" marR="0" lvl="0" indent="-112395"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1000" kern="1200" dirty="0">
                          <a:solidFill>
                            <a:srgbClr val="3B3838"/>
                          </a:solidFill>
                          <a:latin typeface="+mn-lt"/>
                          <a:ea typeface="+mn-ea"/>
                          <a:cs typeface="+mn-cs"/>
                        </a:rPr>
                        <a:t>Community Engagement</a:t>
                      </a:r>
                    </a:p>
                  </a:txBody>
                  <a:tcPr marL="91428" marR="91428" marT="45714" marB="45714">
                    <a:lnL w="38100" cap="flat" cmpd="sng" algn="ctr">
                      <a:solidFill>
                        <a:srgbClr val="FFD100"/>
                      </a:solidFill>
                      <a:prstDash val="solid"/>
                      <a:round/>
                      <a:headEnd type="none" w="med" len="med"/>
                      <a:tailEnd type="none" w="med" len="med"/>
                    </a:lnL>
                    <a:lnR w="38100" cap="flat" cmpd="sng" algn="ctr">
                      <a:solidFill>
                        <a:srgbClr val="FFD100"/>
                      </a:solid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33045" marR="0" lvl="0" indent="-112395"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r>
                        <a:rPr kumimoji="0" lang="en-US" sz="1100" b="0" i="0" u="none" strike="noStrike" kern="1200" cap="none" spc="0" normalizeH="0" baseline="0" noProof="0" dirty="0">
                          <a:ln>
                            <a:noFill/>
                          </a:ln>
                          <a:solidFill>
                            <a:srgbClr val="3B3838"/>
                          </a:solidFill>
                          <a:effectLst/>
                          <a:uLnTx/>
                          <a:uFillTx/>
                          <a:latin typeface="Franklin Gothic Medium Cond" panose="020B0606030402020204" pitchFamily="34" charset="0"/>
                          <a:ea typeface="+mn-ea"/>
                          <a:cs typeface="Calibri Light" panose="020F0302020204030204" pitchFamily="34" charset="0"/>
                        </a:rPr>
                        <a:t>Meetings &amp; Workshops:</a:t>
                      </a:r>
                    </a:p>
                    <a:p>
                      <a:pPr marL="233045" marR="0" lvl="0" indent="-112395"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1000" kern="1200" dirty="0">
                          <a:solidFill>
                            <a:srgbClr val="3B3838"/>
                          </a:solidFill>
                          <a:latin typeface="+mn-lt"/>
                          <a:ea typeface="+mn-ea"/>
                          <a:cs typeface="+mn-cs"/>
                        </a:rPr>
                        <a:t>Steering Committee</a:t>
                      </a:r>
                    </a:p>
                    <a:p>
                      <a:pPr marL="233045" marR="0" lvl="0" indent="-112395"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1000" kern="1200" dirty="0">
                          <a:solidFill>
                            <a:srgbClr val="3B3838"/>
                          </a:solidFill>
                          <a:latin typeface="+mn-lt"/>
                          <a:ea typeface="+mn-ea"/>
                          <a:cs typeface="+mn-cs"/>
                        </a:rPr>
                        <a:t>Campus Master Plan Task Force</a:t>
                      </a:r>
                    </a:p>
                    <a:p>
                      <a:pPr marL="233045" marR="0" lvl="0" indent="-112395"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1000" kern="1200" dirty="0">
                          <a:solidFill>
                            <a:srgbClr val="3B3838"/>
                          </a:solidFill>
                          <a:latin typeface="+mn-lt"/>
                          <a:ea typeface="+mn-ea"/>
                          <a:cs typeface="+mn-cs"/>
                        </a:rPr>
                        <a:t>Board of Trustees Update</a:t>
                      </a:r>
                    </a:p>
                    <a:p>
                      <a:pPr marL="233045" marR="0" lvl="0" indent="-112395"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1000" kern="1200" dirty="0">
                          <a:solidFill>
                            <a:srgbClr val="3B3838"/>
                          </a:solidFill>
                          <a:latin typeface="+mn-lt"/>
                          <a:ea typeface="+mn-ea"/>
                          <a:cs typeface="+mn-cs"/>
                        </a:rPr>
                        <a:t>Community Engagement</a:t>
                      </a:r>
                    </a:p>
                  </a:txBody>
                  <a:tcPr marL="91428" marR="91428" marT="45714" marB="45714">
                    <a:lnL w="38100" cap="flat" cmpd="sng" algn="ctr">
                      <a:solidFill>
                        <a:srgbClr val="FFD100"/>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33045" marR="0" lvl="0" indent="-120650"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r>
                        <a:rPr kumimoji="0" lang="en-US" sz="1100" b="0" i="0" u="none" strike="noStrike" kern="1200" cap="none" spc="0" normalizeH="0" baseline="0" noProof="0" dirty="0">
                          <a:ln>
                            <a:noFill/>
                          </a:ln>
                          <a:solidFill>
                            <a:srgbClr val="3B3838"/>
                          </a:solidFill>
                          <a:effectLst/>
                          <a:uLnTx/>
                          <a:uFillTx/>
                          <a:latin typeface="Franklin Gothic Medium Cond" panose="020B0606030402020204" pitchFamily="34" charset="0"/>
                          <a:ea typeface="+mn-ea"/>
                          <a:cs typeface="Calibri Light" panose="020F0302020204030204" pitchFamily="34" charset="0"/>
                        </a:rPr>
                        <a:t>Final Deliverable:</a:t>
                      </a:r>
                    </a:p>
                    <a:p>
                      <a:pPr marL="233045" marR="0" lvl="0" indent="-12065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kumimoji="0" lang="en-US" sz="1000" b="0" i="0" u="none" strike="noStrike" kern="1200" cap="none" spc="0" normalizeH="0" baseline="0" noProof="0" dirty="0">
                          <a:ln>
                            <a:noFill/>
                          </a:ln>
                          <a:solidFill>
                            <a:srgbClr val="3B3838"/>
                          </a:solidFill>
                          <a:effectLst/>
                          <a:uLnTx/>
                          <a:uFillTx/>
                          <a:latin typeface="+mn-lt"/>
                          <a:ea typeface="+mn-ea"/>
                          <a:cs typeface="+mn-cs"/>
                        </a:rPr>
                        <a:t>Master Plan roll-out to stakeholder groups and campus community</a:t>
                      </a:r>
                    </a:p>
                  </a:txBody>
                  <a:tcPr marL="91428" marR="91428" marT="45714" marB="45714">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8836389"/>
                  </a:ext>
                </a:extLst>
              </a:tr>
            </a:tbl>
          </a:graphicData>
        </a:graphic>
      </p:graphicFrame>
      <p:sp>
        <p:nvSpPr>
          <p:cNvPr id="11" name="Content Placeholder 2">
            <a:extLst>
              <a:ext uri="{FF2B5EF4-FFF2-40B4-BE49-F238E27FC236}">
                <a16:creationId xmlns:a16="http://schemas.microsoft.com/office/drawing/2014/main" id="{3691CAC4-781C-4E5D-A026-C5C19095E000}"/>
              </a:ext>
            </a:extLst>
          </p:cNvPr>
          <p:cNvSpPr txBox="1">
            <a:spLocks/>
          </p:cNvSpPr>
          <p:nvPr/>
        </p:nvSpPr>
        <p:spPr>
          <a:xfrm>
            <a:off x="7679093" y="1636100"/>
            <a:ext cx="4190400" cy="353897"/>
          </a:xfrm>
          <a:prstGeom prst="rect">
            <a:avLst/>
          </a:prstGeom>
          <a:solidFill>
            <a:srgbClr val="86AC51"/>
          </a:solidFill>
          <a:ln w="76200">
            <a:solidFill>
              <a:schemeClr val="bg1"/>
            </a:solidFill>
          </a:ln>
        </p:spPr>
        <p:txBody>
          <a:bodyPr lIns="365712" tIns="91428" rIns="0" bIns="91428" anchor="ctr" anchorCtr="0"/>
          <a:lstStyle>
            <a:defPPr>
              <a:defRPr lang="en-GB"/>
            </a:defPPr>
            <a:lvl1pPr marL="0" indent="0" defTabSz="731520" eaLnBrk="1" latinLnBrk="0" hangingPunct="1">
              <a:spcBef>
                <a:spcPts val="0"/>
              </a:spcBef>
              <a:spcAft>
                <a:spcPts val="0"/>
              </a:spcAft>
              <a:buFont typeface="Arial"/>
              <a:buNone/>
              <a:defRPr sz="1800" spc="130">
                <a:latin typeface="Franklin Gothic Medium Cond" panose="020B0606030402020204" pitchFamily="34" charset="0"/>
                <a:ea typeface="+mn-ea"/>
                <a:cs typeface="Calibri Light" panose="020F0302020204030204" pitchFamily="34" charset="0"/>
              </a:defRPr>
            </a:lvl1pPr>
            <a:lvl2pPr marL="1188720" indent="-457200" defTabSz="731520" eaLnBrk="1" latinLnBrk="0" hangingPunct="1">
              <a:spcBef>
                <a:spcPct val="20000"/>
              </a:spcBef>
              <a:buFont typeface="Arial"/>
              <a:buChar char="–"/>
              <a:defRPr sz="4800">
                <a:solidFill>
                  <a:schemeClr val="accent1">
                    <a:lumMod val="90000"/>
                    <a:lumOff val="10000"/>
                  </a:schemeClr>
                </a:solidFill>
                <a:latin typeface="+mn-lt"/>
                <a:ea typeface="+mn-ea"/>
                <a:cs typeface="Trade Gothic LT"/>
              </a:defRPr>
            </a:lvl2pPr>
            <a:lvl3pPr marL="1828800" indent="-365760" defTabSz="731520" eaLnBrk="1" latinLnBrk="0" hangingPunct="1">
              <a:spcBef>
                <a:spcPct val="20000"/>
              </a:spcBef>
              <a:buFont typeface="Arial"/>
              <a:buChar char="•"/>
              <a:defRPr sz="3800">
                <a:solidFill>
                  <a:schemeClr val="accent1">
                    <a:lumMod val="90000"/>
                    <a:lumOff val="10000"/>
                  </a:schemeClr>
                </a:solidFill>
                <a:latin typeface="+mn-lt"/>
                <a:ea typeface="+mn-ea"/>
                <a:cs typeface="Trade Gothic LT"/>
              </a:defRPr>
            </a:lvl3pPr>
            <a:lvl4pPr marL="2560320" indent="-365760" defTabSz="731520" eaLnBrk="1" latinLnBrk="0" hangingPunct="1">
              <a:spcBef>
                <a:spcPct val="20000"/>
              </a:spcBef>
              <a:buFont typeface="Arial"/>
              <a:buChar char="–"/>
              <a:defRPr sz="3200">
                <a:solidFill>
                  <a:schemeClr val="accent1">
                    <a:lumMod val="90000"/>
                    <a:lumOff val="10000"/>
                  </a:schemeClr>
                </a:solidFill>
                <a:latin typeface="+mn-lt"/>
                <a:ea typeface="+mn-ea"/>
                <a:cs typeface="Trade Gothic LT"/>
              </a:defRPr>
            </a:lvl4pPr>
            <a:lvl5pPr marL="3291840" indent="-365760" defTabSz="731520" eaLnBrk="1" latinLnBrk="0" hangingPunct="1">
              <a:spcBef>
                <a:spcPct val="20000"/>
              </a:spcBef>
              <a:buFont typeface="Arial"/>
              <a:buChar char="»"/>
              <a:defRPr sz="3200">
                <a:solidFill>
                  <a:schemeClr val="accent1">
                    <a:lumMod val="90000"/>
                    <a:lumOff val="10000"/>
                  </a:schemeClr>
                </a:solidFill>
                <a:latin typeface="+mn-lt"/>
                <a:ea typeface="+mn-ea"/>
                <a:cs typeface="Trade Gothic LT"/>
              </a:defRPr>
            </a:lvl5pPr>
            <a:lvl6pPr marL="4023360" indent="-365760" defTabSz="731520">
              <a:spcBef>
                <a:spcPct val="20000"/>
              </a:spcBef>
              <a:buFont typeface="Arial"/>
              <a:buChar char="•"/>
              <a:defRPr sz="3200">
                <a:solidFill>
                  <a:schemeClr val="tx1"/>
                </a:solidFill>
                <a:latin typeface="+mn-lt"/>
                <a:ea typeface="+mn-ea"/>
              </a:defRPr>
            </a:lvl6pPr>
            <a:lvl7pPr marL="4754880" indent="-365760" defTabSz="731520">
              <a:spcBef>
                <a:spcPct val="20000"/>
              </a:spcBef>
              <a:buFont typeface="Arial"/>
              <a:buChar char="•"/>
              <a:defRPr sz="3200">
                <a:solidFill>
                  <a:schemeClr val="tx1"/>
                </a:solidFill>
                <a:latin typeface="+mn-lt"/>
                <a:ea typeface="+mn-ea"/>
              </a:defRPr>
            </a:lvl7pPr>
            <a:lvl8pPr marL="5486400" indent="-365760" defTabSz="731520">
              <a:spcBef>
                <a:spcPct val="20000"/>
              </a:spcBef>
              <a:buFont typeface="Arial"/>
              <a:buChar char="•"/>
              <a:defRPr sz="3200">
                <a:solidFill>
                  <a:schemeClr val="tx1"/>
                </a:solidFill>
                <a:latin typeface="+mn-lt"/>
                <a:ea typeface="+mn-ea"/>
              </a:defRPr>
            </a:lvl8pPr>
            <a:lvl9pPr marL="6217920" indent="-365760" defTabSz="731520">
              <a:spcBef>
                <a:spcPct val="20000"/>
              </a:spcBef>
              <a:buFont typeface="Arial"/>
              <a:buChar char="•"/>
              <a:defRPr sz="3200">
                <a:solidFill>
                  <a:schemeClr val="tx1"/>
                </a:solidFill>
                <a:latin typeface="+mn-lt"/>
                <a:ea typeface="+mn-ea"/>
              </a:defRPr>
            </a:lvl9pPr>
          </a:lstStyle>
          <a:p>
            <a:pPr marL="0" marR="0" lvl="0" indent="0" algn="ctr" defTabSz="731520" rtl="0" eaLnBrk="1" fontAlgn="base" latinLnBrk="0" hangingPunct="1">
              <a:lnSpc>
                <a:spcPct val="100000"/>
              </a:lnSpc>
              <a:spcBef>
                <a:spcPts val="0"/>
              </a:spcBef>
              <a:spcAft>
                <a:spcPts val="0"/>
              </a:spcAft>
              <a:buClrTx/>
              <a:buSzTx/>
              <a:buFont typeface="Arial"/>
              <a:buNone/>
              <a:tabLst/>
              <a:defRPr/>
            </a:pPr>
            <a:r>
              <a:rPr kumimoji="0" lang="en-US" sz="1400" b="0" i="0" u="none" strike="noStrike" kern="1200" cap="none" spc="130" normalizeH="0" baseline="0" noProof="0" dirty="0">
                <a:ln>
                  <a:noFill/>
                </a:ln>
                <a:solidFill>
                  <a:prstClr val="white"/>
                </a:solidFill>
                <a:effectLst/>
                <a:uLnTx/>
                <a:uFillTx/>
                <a:latin typeface="Franklin Gothic Medium Cond" panose="020B0606030402020204" pitchFamily="34" charset="0"/>
                <a:ea typeface="+mn-ea"/>
                <a:cs typeface="Calibri Light" panose="020F0302020204030204" pitchFamily="34" charset="0"/>
              </a:rPr>
              <a:t>Synthesize (20 weeks)</a:t>
            </a:r>
          </a:p>
        </p:txBody>
      </p:sp>
      <p:sp>
        <p:nvSpPr>
          <p:cNvPr id="2" name="Title 1">
            <a:extLst>
              <a:ext uri="{FF2B5EF4-FFF2-40B4-BE49-F238E27FC236}">
                <a16:creationId xmlns:a16="http://schemas.microsoft.com/office/drawing/2014/main" id="{9C920FB8-E966-44E5-BE7B-678F1560ED43}"/>
              </a:ext>
            </a:extLst>
          </p:cNvPr>
          <p:cNvSpPr>
            <a:spLocks noGrp="1"/>
          </p:cNvSpPr>
          <p:nvPr>
            <p:ph type="title"/>
          </p:nvPr>
        </p:nvSpPr>
        <p:spPr>
          <a:xfrm>
            <a:off x="538094" y="419100"/>
            <a:ext cx="11044386" cy="998538"/>
          </a:xfrm>
        </p:spPr>
        <p:txBody>
          <a:bodyPr/>
          <a:lstStyle/>
          <a:p>
            <a:r>
              <a:rPr lang="en-US" dirty="0"/>
              <a:t>Schedule</a:t>
            </a:r>
          </a:p>
        </p:txBody>
      </p:sp>
      <p:sp>
        <p:nvSpPr>
          <p:cNvPr id="10" name="Content Placeholder 2">
            <a:extLst>
              <a:ext uri="{FF2B5EF4-FFF2-40B4-BE49-F238E27FC236}">
                <a16:creationId xmlns:a16="http://schemas.microsoft.com/office/drawing/2014/main" id="{71FB251A-D520-4C70-B5D4-B02ACDE8267D}"/>
              </a:ext>
            </a:extLst>
          </p:cNvPr>
          <p:cNvSpPr txBox="1">
            <a:spLocks/>
          </p:cNvSpPr>
          <p:nvPr/>
        </p:nvSpPr>
        <p:spPr>
          <a:xfrm>
            <a:off x="4898571" y="1636100"/>
            <a:ext cx="2995127" cy="353897"/>
          </a:xfrm>
          <a:prstGeom prst="homePlate">
            <a:avLst/>
          </a:prstGeom>
          <a:solidFill>
            <a:srgbClr val="4A92C5"/>
          </a:solidFill>
          <a:ln w="76200">
            <a:solidFill>
              <a:schemeClr val="bg1"/>
            </a:solidFill>
          </a:ln>
        </p:spPr>
        <p:txBody>
          <a:bodyPr lIns="365712" tIns="91428" rIns="0" bIns="91428" anchor="ctr" anchorCtr="0"/>
          <a:lstStyle>
            <a:defPPr>
              <a:defRPr lang="en-GB"/>
            </a:defPPr>
            <a:lvl1pPr marL="0" indent="0" defTabSz="731520" eaLnBrk="1" latinLnBrk="0" hangingPunct="1">
              <a:spcBef>
                <a:spcPts val="0"/>
              </a:spcBef>
              <a:spcAft>
                <a:spcPts val="0"/>
              </a:spcAft>
              <a:buFont typeface="Arial"/>
              <a:buNone/>
              <a:defRPr sz="1800" spc="130">
                <a:latin typeface="Franklin Gothic Medium Cond" panose="020B0606030402020204" pitchFamily="34" charset="0"/>
                <a:ea typeface="+mn-ea"/>
                <a:cs typeface="Calibri Light" panose="020F0302020204030204" pitchFamily="34" charset="0"/>
              </a:defRPr>
            </a:lvl1pPr>
            <a:lvl2pPr marL="1188720" indent="-457200" defTabSz="731520" eaLnBrk="1" latinLnBrk="0" hangingPunct="1">
              <a:spcBef>
                <a:spcPct val="20000"/>
              </a:spcBef>
              <a:buFont typeface="Arial"/>
              <a:buChar char="–"/>
              <a:defRPr sz="4800">
                <a:solidFill>
                  <a:schemeClr val="accent1">
                    <a:lumMod val="90000"/>
                    <a:lumOff val="10000"/>
                  </a:schemeClr>
                </a:solidFill>
                <a:latin typeface="+mn-lt"/>
                <a:ea typeface="+mn-ea"/>
                <a:cs typeface="Trade Gothic LT"/>
              </a:defRPr>
            </a:lvl2pPr>
            <a:lvl3pPr marL="1828800" indent="-365760" defTabSz="731520" eaLnBrk="1" latinLnBrk="0" hangingPunct="1">
              <a:spcBef>
                <a:spcPct val="20000"/>
              </a:spcBef>
              <a:buFont typeface="Arial"/>
              <a:buChar char="•"/>
              <a:defRPr sz="3800">
                <a:solidFill>
                  <a:schemeClr val="accent1">
                    <a:lumMod val="90000"/>
                    <a:lumOff val="10000"/>
                  </a:schemeClr>
                </a:solidFill>
                <a:latin typeface="+mn-lt"/>
                <a:ea typeface="+mn-ea"/>
                <a:cs typeface="Trade Gothic LT"/>
              </a:defRPr>
            </a:lvl3pPr>
            <a:lvl4pPr marL="2560320" indent="-365760" defTabSz="731520" eaLnBrk="1" latinLnBrk="0" hangingPunct="1">
              <a:spcBef>
                <a:spcPct val="20000"/>
              </a:spcBef>
              <a:buFont typeface="Arial"/>
              <a:buChar char="–"/>
              <a:defRPr sz="3200">
                <a:solidFill>
                  <a:schemeClr val="accent1">
                    <a:lumMod val="90000"/>
                    <a:lumOff val="10000"/>
                  </a:schemeClr>
                </a:solidFill>
                <a:latin typeface="+mn-lt"/>
                <a:ea typeface="+mn-ea"/>
                <a:cs typeface="Trade Gothic LT"/>
              </a:defRPr>
            </a:lvl4pPr>
            <a:lvl5pPr marL="3291840" indent="-365760" defTabSz="731520" eaLnBrk="1" latinLnBrk="0" hangingPunct="1">
              <a:spcBef>
                <a:spcPct val="20000"/>
              </a:spcBef>
              <a:buFont typeface="Arial"/>
              <a:buChar char="»"/>
              <a:defRPr sz="3200">
                <a:solidFill>
                  <a:schemeClr val="accent1">
                    <a:lumMod val="90000"/>
                    <a:lumOff val="10000"/>
                  </a:schemeClr>
                </a:solidFill>
                <a:latin typeface="+mn-lt"/>
                <a:ea typeface="+mn-ea"/>
                <a:cs typeface="Trade Gothic LT"/>
              </a:defRPr>
            </a:lvl5pPr>
            <a:lvl6pPr marL="4023360" indent="-365760" defTabSz="731520">
              <a:spcBef>
                <a:spcPct val="20000"/>
              </a:spcBef>
              <a:buFont typeface="Arial"/>
              <a:buChar char="•"/>
              <a:defRPr sz="3200">
                <a:solidFill>
                  <a:schemeClr val="tx1"/>
                </a:solidFill>
                <a:latin typeface="+mn-lt"/>
                <a:ea typeface="+mn-ea"/>
              </a:defRPr>
            </a:lvl6pPr>
            <a:lvl7pPr marL="4754880" indent="-365760" defTabSz="731520">
              <a:spcBef>
                <a:spcPct val="20000"/>
              </a:spcBef>
              <a:buFont typeface="Arial"/>
              <a:buChar char="•"/>
              <a:defRPr sz="3200">
                <a:solidFill>
                  <a:schemeClr val="tx1"/>
                </a:solidFill>
                <a:latin typeface="+mn-lt"/>
                <a:ea typeface="+mn-ea"/>
              </a:defRPr>
            </a:lvl7pPr>
            <a:lvl8pPr marL="5486400" indent="-365760" defTabSz="731520">
              <a:spcBef>
                <a:spcPct val="20000"/>
              </a:spcBef>
              <a:buFont typeface="Arial"/>
              <a:buChar char="•"/>
              <a:defRPr sz="3200">
                <a:solidFill>
                  <a:schemeClr val="tx1"/>
                </a:solidFill>
                <a:latin typeface="+mn-lt"/>
                <a:ea typeface="+mn-ea"/>
              </a:defRPr>
            </a:lvl8pPr>
            <a:lvl9pPr marL="6217920" indent="-365760" defTabSz="731520">
              <a:spcBef>
                <a:spcPct val="20000"/>
              </a:spcBef>
              <a:buFont typeface="Arial"/>
              <a:buChar char="•"/>
              <a:defRPr sz="3200">
                <a:solidFill>
                  <a:schemeClr val="tx1"/>
                </a:solidFill>
                <a:latin typeface="+mn-lt"/>
                <a:ea typeface="+mn-ea"/>
              </a:defRPr>
            </a:lvl9pPr>
          </a:lstStyle>
          <a:p>
            <a:pPr marL="0" marR="0" lvl="0" indent="0" algn="ctr" defTabSz="731520" rtl="0" eaLnBrk="1" fontAlgn="base" latinLnBrk="0" hangingPunct="1">
              <a:lnSpc>
                <a:spcPct val="100000"/>
              </a:lnSpc>
              <a:spcBef>
                <a:spcPts val="0"/>
              </a:spcBef>
              <a:spcAft>
                <a:spcPts val="0"/>
              </a:spcAft>
              <a:buClrTx/>
              <a:buSzTx/>
              <a:buFont typeface="Arial"/>
              <a:buNone/>
              <a:tabLst/>
              <a:defRPr/>
            </a:pPr>
            <a:r>
              <a:rPr kumimoji="0" lang="en-US" sz="1400" b="0" i="0" u="none" strike="noStrike" kern="1200" cap="none" spc="130" normalizeH="0" baseline="0" noProof="0" dirty="0">
                <a:ln>
                  <a:noFill/>
                </a:ln>
                <a:solidFill>
                  <a:prstClr val="white"/>
                </a:solidFill>
                <a:effectLst/>
                <a:uLnTx/>
                <a:uFillTx/>
                <a:latin typeface="Franklin Gothic Medium Cond" panose="020B0606030402020204" pitchFamily="34" charset="0"/>
                <a:ea typeface="+mn-ea"/>
                <a:cs typeface="Calibri Light" panose="020F0302020204030204" pitchFamily="34" charset="0"/>
              </a:rPr>
              <a:t>Envision + Test (17 weeks)</a:t>
            </a:r>
          </a:p>
        </p:txBody>
      </p:sp>
      <p:sp>
        <p:nvSpPr>
          <p:cNvPr id="6" name="Content Placeholder 2">
            <a:extLst>
              <a:ext uri="{FF2B5EF4-FFF2-40B4-BE49-F238E27FC236}">
                <a16:creationId xmlns:a16="http://schemas.microsoft.com/office/drawing/2014/main" id="{3A360B1C-BC0E-4BD9-9925-FA6EF0B3B3FB}"/>
              </a:ext>
            </a:extLst>
          </p:cNvPr>
          <p:cNvSpPr txBox="1">
            <a:spLocks/>
          </p:cNvSpPr>
          <p:nvPr/>
        </p:nvSpPr>
        <p:spPr>
          <a:xfrm>
            <a:off x="462539" y="1636100"/>
            <a:ext cx="4799925" cy="353897"/>
          </a:xfrm>
          <a:prstGeom prst="homePlate">
            <a:avLst/>
          </a:prstGeom>
          <a:solidFill>
            <a:srgbClr val="F15A22"/>
          </a:solidFill>
          <a:ln w="76200">
            <a:solidFill>
              <a:schemeClr val="bg1"/>
            </a:solidFill>
          </a:ln>
        </p:spPr>
        <p:txBody>
          <a:bodyPr lIns="91428" tIns="91428" rIns="0" bIns="91428" anchor="ctr" anchorCtr="0"/>
          <a:lstStyle>
            <a:lvl1pPr marL="548640" indent="-548640" algn="l" defTabSz="731520" rtl="0" eaLnBrk="1" latinLnBrk="0" hangingPunct="1">
              <a:spcBef>
                <a:spcPct val="20000"/>
              </a:spcBef>
              <a:buFont typeface="Arial"/>
              <a:buChar char="•"/>
              <a:defRPr sz="5400" kern="1200">
                <a:solidFill>
                  <a:schemeClr val="accent1">
                    <a:lumMod val="90000"/>
                    <a:lumOff val="10000"/>
                  </a:schemeClr>
                </a:solidFill>
                <a:latin typeface="+mn-lt"/>
                <a:ea typeface="+mn-ea"/>
                <a:cs typeface="Trade Gothic LT"/>
              </a:defRPr>
            </a:lvl1pPr>
            <a:lvl2pPr marL="1188720" indent="-457200" algn="l" defTabSz="731520" rtl="0" eaLnBrk="1" latinLnBrk="0" hangingPunct="1">
              <a:spcBef>
                <a:spcPct val="20000"/>
              </a:spcBef>
              <a:buFont typeface="Arial"/>
              <a:buChar char="–"/>
              <a:defRPr sz="4800" kern="1200">
                <a:solidFill>
                  <a:schemeClr val="accent1">
                    <a:lumMod val="90000"/>
                    <a:lumOff val="10000"/>
                  </a:schemeClr>
                </a:solidFill>
                <a:latin typeface="+mn-lt"/>
                <a:ea typeface="+mn-ea"/>
                <a:cs typeface="Trade Gothic LT"/>
              </a:defRPr>
            </a:lvl2pPr>
            <a:lvl3pPr marL="1828800" indent="-365760" algn="l" defTabSz="731520" rtl="0" eaLnBrk="1" latinLnBrk="0" hangingPunct="1">
              <a:spcBef>
                <a:spcPct val="20000"/>
              </a:spcBef>
              <a:buFont typeface="Arial"/>
              <a:buChar char="•"/>
              <a:defRPr sz="3800" kern="1200">
                <a:solidFill>
                  <a:schemeClr val="accent1">
                    <a:lumMod val="90000"/>
                    <a:lumOff val="10000"/>
                  </a:schemeClr>
                </a:solidFill>
                <a:latin typeface="+mn-lt"/>
                <a:ea typeface="+mn-ea"/>
                <a:cs typeface="Trade Gothic LT"/>
              </a:defRPr>
            </a:lvl3pPr>
            <a:lvl4pPr marL="2560320" indent="-365760" algn="l" defTabSz="731520" rtl="0" eaLnBrk="1" latinLnBrk="0" hangingPunct="1">
              <a:spcBef>
                <a:spcPct val="20000"/>
              </a:spcBef>
              <a:buFont typeface="Arial"/>
              <a:buChar char="–"/>
              <a:defRPr sz="3200" kern="1200">
                <a:solidFill>
                  <a:schemeClr val="accent1">
                    <a:lumMod val="90000"/>
                    <a:lumOff val="10000"/>
                  </a:schemeClr>
                </a:solidFill>
                <a:latin typeface="+mn-lt"/>
                <a:ea typeface="+mn-ea"/>
                <a:cs typeface="Trade Gothic LT"/>
              </a:defRPr>
            </a:lvl4pPr>
            <a:lvl5pPr marL="3291840" indent="-365760" algn="l" defTabSz="731520" rtl="0" eaLnBrk="1" latinLnBrk="0" hangingPunct="1">
              <a:spcBef>
                <a:spcPct val="20000"/>
              </a:spcBef>
              <a:buFont typeface="Arial"/>
              <a:buChar char="»"/>
              <a:defRPr sz="3200" kern="1200">
                <a:solidFill>
                  <a:schemeClr val="accent1">
                    <a:lumMod val="90000"/>
                    <a:lumOff val="10000"/>
                  </a:schemeClr>
                </a:solidFill>
                <a:latin typeface="+mn-lt"/>
                <a:ea typeface="+mn-ea"/>
                <a:cs typeface="Trade Gothic LT"/>
              </a:defRPr>
            </a:lvl5pPr>
            <a:lvl6pPr marL="4023360" indent="-365760" algn="l" defTabSz="731520" rtl="0" eaLnBrk="1" latinLnBrk="0" hangingPunct="1">
              <a:spcBef>
                <a:spcPct val="20000"/>
              </a:spcBef>
              <a:buFont typeface="Arial"/>
              <a:buChar char="•"/>
              <a:defRPr sz="3200" kern="1200">
                <a:solidFill>
                  <a:schemeClr val="tx1"/>
                </a:solidFill>
                <a:latin typeface="+mn-lt"/>
                <a:ea typeface="+mn-ea"/>
                <a:cs typeface="+mn-cs"/>
              </a:defRPr>
            </a:lvl6pPr>
            <a:lvl7pPr marL="4754880" indent="-365760" algn="l" defTabSz="731520" rtl="0" eaLnBrk="1" latinLnBrk="0" hangingPunct="1">
              <a:spcBef>
                <a:spcPct val="20000"/>
              </a:spcBef>
              <a:buFont typeface="Arial"/>
              <a:buChar char="•"/>
              <a:defRPr sz="3200" kern="1200">
                <a:solidFill>
                  <a:schemeClr val="tx1"/>
                </a:solidFill>
                <a:latin typeface="+mn-lt"/>
                <a:ea typeface="+mn-ea"/>
                <a:cs typeface="+mn-cs"/>
              </a:defRPr>
            </a:lvl7pPr>
            <a:lvl8pPr marL="5486400" indent="-365760" algn="l" defTabSz="731520" rtl="0" eaLnBrk="1" latinLnBrk="0" hangingPunct="1">
              <a:spcBef>
                <a:spcPct val="20000"/>
              </a:spcBef>
              <a:buFont typeface="Arial"/>
              <a:buChar char="•"/>
              <a:defRPr sz="3200" kern="1200">
                <a:solidFill>
                  <a:schemeClr val="tx1"/>
                </a:solidFill>
                <a:latin typeface="+mn-lt"/>
                <a:ea typeface="+mn-ea"/>
                <a:cs typeface="+mn-cs"/>
              </a:defRPr>
            </a:lvl8pPr>
            <a:lvl9pPr marL="6217920" indent="-365760" algn="l" defTabSz="731520" rtl="0" eaLnBrk="1" latinLnBrk="0" hangingPunct="1">
              <a:spcBef>
                <a:spcPct val="20000"/>
              </a:spcBef>
              <a:buFont typeface="Arial"/>
              <a:buChar char="•"/>
              <a:defRPr sz="3200" kern="1200">
                <a:solidFill>
                  <a:schemeClr val="tx1"/>
                </a:solidFill>
                <a:latin typeface="+mn-lt"/>
                <a:ea typeface="+mn-ea"/>
                <a:cs typeface="+mn-cs"/>
              </a:defRPr>
            </a:lvl9pPr>
          </a:lstStyle>
          <a:p>
            <a:pPr marL="0" marR="0" lvl="0" indent="0" algn="ctr" defTabSz="731520" rtl="0" eaLnBrk="1" fontAlgn="base" latinLnBrk="0" hangingPunct="1">
              <a:lnSpc>
                <a:spcPct val="100000"/>
              </a:lnSpc>
              <a:spcBef>
                <a:spcPts val="0"/>
              </a:spcBef>
              <a:spcAft>
                <a:spcPts val="0"/>
              </a:spcAft>
              <a:buClrTx/>
              <a:buSzTx/>
              <a:buFont typeface="Arial"/>
              <a:buNone/>
              <a:tabLst/>
              <a:defRPr/>
            </a:pPr>
            <a:r>
              <a:rPr kumimoji="0" lang="en-US" sz="1400" b="0" i="0" u="none" strike="noStrike" kern="1200" cap="none" spc="130" normalizeH="0" baseline="0" noProof="0" dirty="0">
                <a:ln>
                  <a:noFill/>
                </a:ln>
                <a:solidFill>
                  <a:prstClr val="white"/>
                </a:solidFill>
                <a:effectLst/>
                <a:uLnTx/>
                <a:uFillTx/>
                <a:latin typeface="Franklin Gothic Medium Cond" panose="020B0606030402020204" pitchFamily="34" charset="0"/>
                <a:ea typeface="+mn-ea"/>
                <a:cs typeface="Calibri Light" panose="020F0302020204030204" pitchFamily="34" charset="0"/>
              </a:rPr>
              <a:t>Observe + Assess (29 weeks)</a:t>
            </a:r>
            <a:endParaRPr kumimoji="0" lang="en-US" sz="1050" b="0" i="0" u="none" strike="noStrike" kern="1200" cap="none" spc="0" normalizeH="0" baseline="0" noProof="0" dirty="0">
              <a:ln>
                <a:noFill/>
              </a:ln>
              <a:solidFill>
                <a:prstClr val="white"/>
              </a:solidFill>
              <a:effectLst/>
              <a:uLnTx/>
              <a:uFillTx/>
              <a:latin typeface="Franklin Gothic Medium Cond" panose="020B0606030402020204" pitchFamily="34" charset="0"/>
              <a:ea typeface="+mn-ea"/>
              <a:cs typeface="Calibri Light" panose="020F0302020204030204" pitchFamily="34" charset="0"/>
            </a:endParaRPr>
          </a:p>
        </p:txBody>
      </p:sp>
      <p:pic>
        <p:nvPicPr>
          <p:cNvPr id="5" name="Picture 4">
            <a:extLst>
              <a:ext uri="{FF2B5EF4-FFF2-40B4-BE49-F238E27FC236}">
                <a16:creationId xmlns:a16="http://schemas.microsoft.com/office/drawing/2014/main" id="{127C637A-542D-4FC7-ABB4-3F6D95EA2B48}"/>
              </a:ext>
            </a:extLst>
          </p:cNvPr>
          <p:cNvPicPr>
            <a:picLocks noChangeAspect="1"/>
          </p:cNvPicPr>
          <p:nvPr/>
        </p:nvPicPr>
        <p:blipFill rotWithShape="1">
          <a:blip r:embed="rId3" cstate="print">
            <a:duotone>
              <a:schemeClr val="accent1">
                <a:shade val="45000"/>
                <a:satMod val="135000"/>
              </a:schemeClr>
              <a:prstClr val="white"/>
            </a:duotone>
            <a:extLst>
              <a:ext uri="{28A0092B-C50C-407E-A947-70E740481C1C}">
                <a14:useLocalDpi xmlns:a14="http://schemas.microsoft.com/office/drawing/2010/main"/>
              </a:ext>
            </a:extLst>
          </a:blip>
          <a:srcRect l="8755" t="1917" r="8656" b="15238"/>
          <a:stretch/>
        </p:blipFill>
        <p:spPr>
          <a:xfrm>
            <a:off x="3781414" y="2732463"/>
            <a:ext cx="488090" cy="489601"/>
          </a:xfrm>
          <a:prstGeom prst="rect">
            <a:avLst/>
          </a:prstGeom>
        </p:spPr>
      </p:pic>
      <p:pic>
        <p:nvPicPr>
          <p:cNvPr id="12" name="Picture 11">
            <a:extLst>
              <a:ext uri="{FF2B5EF4-FFF2-40B4-BE49-F238E27FC236}">
                <a16:creationId xmlns:a16="http://schemas.microsoft.com/office/drawing/2014/main" id="{9CB81F60-9184-434F-92B9-6C9331313F12}"/>
              </a:ext>
            </a:extLst>
          </p:cNvPr>
          <p:cNvPicPr>
            <a:picLocks noChangeAspect="1"/>
          </p:cNvPicPr>
          <p:nvPr/>
        </p:nvPicPr>
        <p:blipFill rotWithShape="1">
          <a:blip r:embed="rId4" cstate="print">
            <a:duotone>
              <a:prstClr val="black"/>
              <a:schemeClr val="accent1">
                <a:tint val="45000"/>
                <a:satMod val="400000"/>
              </a:schemeClr>
            </a:duotone>
            <a:extLst>
              <a:ext uri="{28A0092B-C50C-407E-A947-70E740481C1C}">
                <a14:useLocalDpi xmlns:a14="http://schemas.microsoft.com/office/drawing/2010/main"/>
              </a:ext>
            </a:extLst>
          </a:blip>
          <a:srcRect l="5651" t="9387" r="6519" b="22813"/>
          <a:stretch/>
        </p:blipFill>
        <p:spPr>
          <a:xfrm>
            <a:off x="10863087" y="2841171"/>
            <a:ext cx="493413" cy="380890"/>
          </a:xfrm>
          <a:prstGeom prst="rect">
            <a:avLst/>
          </a:prstGeom>
        </p:spPr>
      </p:pic>
      <p:pic>
        <p:nvPicPr>
          <p:cNvPr id="35" name="Picture 34">
            <a:extLst>
              <a:ext uri="{FF2B5EF4-FFF2-40B4-BE49-F238E27FC236}">
                <a16:creationId xmlns:a16="http://schemas.microsoft.com/office/drawing/2014/main" id="{FC57462C-7A61-482E-822B-63D6B2A562AA}"/>
              </a:ext>
            </a:extLst>
          </p:cNvPr>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a:ext>
            </a:extLst>
          </a:blip>
          <a:srcRect l="8837" r="8054" b="16326"/>
          <a:stretch/>
        </p:blipFill>
        <p:spPr>
          <a:xfrm>
            <a:off x="1443494" y="2732460"/>
            <a:ext cx="486297" cy="489601"/>
          </a:xfrm>
          <a:prstGeom prst="rect">
            <a:avLst/>
          </a:prstGeom>
        </p:spPr>
      </p:pic>
      <p:pic>
        <p:nvPicPr>
          <p:cNvPr id="37" name="Picture 36">
            <a:extLst>
              <a:ext uri="{FF2B5EF4-FFF2-40B4-BE49-F238E27FC236}">
                <a16:creationId xmlns:a16="http://schemas.microsoft.com/office/drawing/2014/main" id="{6120638D-C275-47D0-983D-EE1C491CB2E9}"/>
              </a:ext>
            </a:extLst>
          </p:cNvPr>
          <p:cNvPicPr>
            <a:picLocks noChangeAspect="1"/>
          </p:cNvPicPr>
          <p:nvPr/>
        </p:nvPicPr>
        <p:blipFill rotWithShape="1">
          <a:blip r:embed="rId3" cstate="print">
            <a:duotone>
              <a:schemeClr val="accent1">
                <a:shade val="45000"/>
                <a:satMod val="135000"/>
              </a:schemeClr>
              <a:prstClr val="white"/>
            </a:duotone>
            <a:extLst>
              <a:ext uri="{28A0092B-C50C-407E-A947-70E740481C1C}">
                <a14:useLocalDpi xmlns:a14="http://schemas.microsoft.com/office/drawing/2010/main"/>
              </a:ext>
            </a:extLst>
          </a:blip>
          <a:srcRect l="8755" t="1917" r="8656" b="15238"/>
          <a:stretch/>
        </p:blipFill>
        <p:spPr>
          <a:xfrm>
            <a:off x="6254010" y="2732460"/>
            <a:ext cx="488090" cy="489601"/>
          </a:xfrm>
          <a:prstGeom prst="rect">
            <a:avLst/>
          </a:prstGeom>
        </p:spPr>
      </p:pic>
      <p:grpSp>
        <p:nvGrpSpPr>
          <p:cNvPr id="41" name="Group 40">
            <a:extLst>
              <a:ext uri="{FF2B5EF4-FFF2-40B4-BE49-F238E27FC236}">
                <a16:creationId xmlns:a16="http://schemas.microsoft.com/office/drawing/2014/main" id="{ACAD1946-4CD6-4219-8341-5ACE93C77741}"/>
              </a:ext>
            </a:extLst>
          </p:cNvPr>
          <p:cNvGrpSpPr/>
          <p:nvPr/>
        </p:nvGrpSpPr>
        <p:grpSpPr>
          <a:xfrm>
            <a:off x="12394544" y="224831"/>
            <a:ext cx="706120" cy="1032074"/>
            <a:chOff x="11155680" y="264160"/>
            <a:chExt cx="706120" cy="1032074"/>
          </a:xfrm>
        </p:grpSpPr>
        <p:sp>
          <p:nvSpPr>
            <p:cNvPr id="42" name="Rectangle 41">
              <a:extLst>
                <a:ext uri="{FF2B5EF4-FFF2-40B4-BE49-F238E27FC236}">
                  <a16:creationId xmlns:a16="http://schemas.microsoft.com/office/drawing/2014/main" id="{61A75DFF-EA51-4044-8D29-CA29638DD25C}"/>
                </a:ext>
              </a:extLst>
            </p:cNvPr>
            <p:cNvSpPr/>
            <p:nvPr/>
          </p:nvSpPr>
          <p:spPr>
            <a:xfrm>
              <a:off x="11155680" y="264160"/>
              <a:ext cx="294640" cy="294640"/>
            </a:xfrm>
            <a:prstGeom prst="rect">
              <a:avLst/>
            </a:prstGeom>
            <a:solidFill>
              <a:srgbClr val="00685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164"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Book"/>
                <a:ea typeface="+mn-ea"/>
                <a:cs typeface="+mn-cs"/>
              </a:endParaRPr>
            </a:p>
          </p:txBody>
        </p:sp>
        <p:sp>
          <p:nvSpPr>
            <p:cNvPr id="43" name="Rectangle 42">
              <a:extLst>
                <a:ext uri="{FF2B5EF4-FFF2-40B4-BE49-F238E27FC236}">
                  <a16:creationId xmlns:a16="http://schemas.microsoft.com/office/drawing/2014/main" id="{B558D62F-E547-4EBC-A330-B078E04C9DA8}"/>
                </a:ext>
              </a:extLst>
            </p:cNvPr>
            <p:cNvSpPr/>
            <p:nvPr/>
          </p:nvSpPr>
          <p:spPr>
            <a:xfrm>
              <a:off x="11567160" y="264160"/>
              <a:ext cx="294640" cy="294640"/>
            </a:xfrm>
            <a:prstGeom prst="rect">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164"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Book"/>
                <a:ea typeface="+mn-ea"/>
                <a:cs typeface="+mn-cs"/>
              </a:endParaRPr>
            </a:p>
          </p:txBody>
        </p:sp>
        <p:sp>
          <p:nvSpPr>
            <p:cNvPr id="44" name="Rectangle 43">
              <a:extLst>
                <a:ext uri="{FF2B5EF4-FFF2-40B4-BE49-F238E27FC236}">
                  <a16:creationId xmlns:a16="http://schemas.microsoft.com/office/drawing/2014/main" id="{0D531DFE-2736-4B9A-996F-540317622292}"/>
                </a:ext>
              </a:extLst>
            </p:cNvPr>
            <p:cNvSpPr/>
            <p:nvPr/>
          </p:nvSpPr>
          <p:spPr>
            <a:xfrm>
              <a:off x="11155680" y="641076"/>
              <a:ext cx="294640" cy="294640"/>
            </a:xfrm>
            <a:prstGeom prst="rect">
              <a:avLst/>
            </a:prstGeom>
            <a:solidFill>
              <a:srgbClr val="3CD5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164"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Book"/>
                <a:ea typeface="+mn-ea"/>
                <a:cs typeface="+mn-cs"/>
              </a:endParaRPr>
            </a:p>
          </p:txBody>
        </p:sp>
        <p:sp>
          <p:nvSpPr>
            <p:cNvPr id="45" name="Rectangle 44">
              <a:extLst>
                <a:ext uri="{FF2B5EF4-FFF2-40B4-BE49-F238E27FC236}">
                  <a16:creationId xmlns:a16="http://schemas.microsoft.com/office/drawing/2014/main" id="{06894F7C-881E-4984-ABCB-76C293BCA4B7}"/>
                </a:ext>
              </a:extLst>
            </p:cNvPr>
            <p:cNvSpPr/>
            <p:nvPr/>
          </p:nvSpPr>
          <p:spPr>
            <a:xfrm>
              <a:off x="11567160" y="641076"/>
              <a:ext cx="294640" cy="294640"/>
            </a:xfrm>
            <a:prstGeom prst="rect">
              <a:avLst/>
            </a:prstGeom>
            <a:solidFill>
              <a:srgbClr val="00B5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164"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Book"/>
                <a:ea typeface="+mn-ea"/>
                <a:cs typeface="+mn-cs"/>
              </a:endParaRPr>
            </a:p>
          </p:txBody>
        </p:sp>
        <p:sp>
          <p:nvSpPr>
            <p:cNvPr id="46" name="Rectangle 45">
              <a:extLst>
                <a:ext uri="{FF2B5EF4-FFF2-40B4-BE49-F238E27FC236}">
                  <a16:creationId xmlns:a16="http://schemas.microsoft.com/office/drawing/2014/main" id="{E89187BC-199D-4F88-9DF6-48E070A8895E}"/>
                </a:ext>
              </a:extLst>
            </p:cNvPr>
            <p:cNvSpPr/>
            <p:nvPr/>
          </p:nvSpPr>
          <p:spPr>
            <a:xfrm>
              <a:off x="11155680" y="1001594"/>
              <a:ext cx="294640" cy="294640"/>
            </a:xfrm>
            <a:prstGeom prst="rect">
              <a:avLst/>
            </a:prstGeom>
            <a:solidFill>
              <a:srgbClr val="DDE1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164"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Book"/>
                <a:ea typeface="+mn-ea"/>
                <a:cs typeface="+mn-cs"/>
              </a:endParaRPr>
            </a:p>
          </p:txBody>
        </p:sp>
        <p:sp>
          <p:nvSpPr>
            <p:cNvPr id="47" name="Rectangle 46">
              <a:extLst>
                <a:ext uri="{FF2B5EF4-FFF2-40B4-BE49-F238E27FC236}">
                  <a16:creationId xmlns:a16="http://schemas.microsoft.com/office/drawing/2014/main" id="{F3EE6A8B-D3FC-44B7-A3A8-10D48237DF07}"/>
                </a:ext>
              </a:extLst>
            </p:cNvPr>
            <p:cNvSpPr/>
            <p:nvPr/>
          </p:nvSpPr>
          <p:spPr>
            <a:xfrm>
              <a:off x="11567160" y="1001594"/>
              <a:ext cx="294640" cy="294640"/>
            </a:xfrm>
            <a:prstGeom prst="rect">
              <a:avLst/>
            </a:prstGeom>
            <a:solidFill>
              <a:srgbClr val="2336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164"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Book"/>
                <a:ea typeface="+mn-ea"/>
                <a:cs typeface="+mn-cs"/>
              </a:endParaRPr>
            </a:p>
          </p:txBody>
        </p:sp>
      </p:grpSp>
      <p:pic>
        <p:nvPicPr>
          <p:cNvPr id="48" name="Picture 47">
            <a:extLst>
              <a:ext uri="{FF2B5EF4-FFF2-40B4-BE49-F238E27FC236}">
                <a16:creationId xmlns:a16="http://schemas.microsoft.com/office/drawing/2014/main" id="{81CA5069-AD71-4B0D-9083-8BD6599AB576}"/>
              </a:ext>
            </a:extLst>
          </p:cNvPr>
          <p:cNvPicPr>
            <a:picLocks noChangeAspect="1"/>
          </p:cNvPicPr>
          <p:nvPr/>
        </p:nvPicPr>
        <p:blipFill rotWithShape="1">
          <a:blip r:embed="rId3" cstate="print">
            <a:duotone>
              <a:schemeClr val="accent1">
                <a:shade val="45000"/>
                <a:satMod val="135000"/>
              </a:schemeClr>
              <a:prstClr val="white"/>
            </a:duotone>
            <a:extLst>
              <a:ext uri="{28A0092B-C50C-407E-A947-70E740481C1C}">
                <a14:useLocalDpi xmlns:a14="http://schemas.microsoft.com/office/drawing/2010/main"/>
              </a:ext>
            </a:extLst>
          </a:blip>
          <a:srcRect l="8755" t="1917" r="8656" b="15238"/>
          <a:stretch/>
        </p:blipFill>
        <p:spPr>
          <a:xfrm>
            <a:off x="8827953" y="2732462"/>
            <a:ext cx="488090" cy="489601"/>
          </a:xfrm>
          <a:prstGeom prst="rect">
            <a:avLst/>
          </a:prstGeom>
        </p:spPr>
      </p:pic>
    </p:spTree>
    <p:extLst>
      <p:ext uri="{BB962C8B-B14F-4D97-AF65-F5344CB8AC3E}">
        <p14:creationId xmlns:p14="http://schemas.microsoft.com/office/powerpoint/2010/main" val="24521804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611B7EE-E535-4B20-899A-B1F13C924756}"/>
              </a:ext>
            </a:extLst>
          </p:cNvPr>
          <p:cNvPicPr>
            <a:picLocks noChangeAspect="1"/>
          </p:cNvPicPr>
          <p:nvPr/>
        </p:nvPicPr>
        <p:blipFill>
          <a:blip r:embed="rId3"/>
          <a:stretch>
            <a:fillRect/>
          </a:stretch>
        </p:blipFill>
        <p:spPr>
          <a:xfrm>
            <a:off x="304760" y="5112242"/>
            <a:ext cx="11582480" cy="1468880"/>
          </a:xfrm>
          <a:prstGeom prst="rect">
            <a:avLst/>
          </a:prstGeom>
        </p:spPr>
      </p:pic>
      <p:grpSp>
        <p:nvGrpSpPr>
          <p:cNvPr id="41" name="Group 40">
            <a:extLst>
              <a:ext uri="{FF2B5EF4-FFF2-40B4-BE49-F238E27FC236}">
                <a16:creationId xmlns:a16="http://schemas.microsoft.com/office/drawing/2014/main" id="{ACAD1946-4CD6-4219-8341-5ACE93C77741}"/>
              </a:ext>
            </a:extLst>
          </p:cNvPr>
          <p:cNvGrpSpPr/>
          <p:nvPr/>
        </p:nvGrpSpPr>
        <p:grpSpPr>
          <a:xfrm>
            <a:off x="12394544" y="224831"/>
            <a:ext cx="706120" cy="1032074"/>
            <a:chOff x="11155680" y="264160"/>
            <a:chExt cx="706120" cy="1032074"/>
          </a:xfrm>
        </p:grpSpPr>
        <p:sp>
          <p:nvSpPr>
            <p:cNvPr id="42" name="Rectangle 41">
              <a:extLst>
                <a:ext uri="{FF2B5EF4-FFF2-40B4-BE49-F238E27FC236}">
                  <a16:creationId xmlns:a16="http://schemas.microsoft.com/office/drawing/2014/main" id="{61A75DFF-EA51-4044-8D29-CA29638DD25C}"/>
                </a:ext>
              </a:extLst>
            </p:cNvPr>
            <p:cNvSpPr/>
            <p:nvPr/>
          </p:nvSpPr>
          <p:spPr>
            <a:xfrm>
              <a:off x="11155680" y="264160"/>
              <a:ext cx="294640" cy="294640"/>
            </a:xfrm>
            <a:prstGeom prst="rect">
              <a:avLst/>
            </a:prstGeom>
            <a:solidFill>
              <a:srgbClr val="00685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164"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Book"/>
                <a:ea typeface="+mn-ea"/>
                <a:cs typeface="+mn-cs"/>
              </a:endParaRPr>
            </a:p>
          </p:txBody>
        </p:sp>
        <p:sp>
          <p:nvSpPr>
            <p:cNvPr id="43" name="Rectangle 42">
              <a:extLst>
                <a:ext uri="{FF2B5EF4-FFF2-40B4-BE49-F238E27FC236}">
                  <a16:creationId xmlns:a16="http://schemas.microsoft.com/office/drawing/2014/main" id="{B558D62F-E547-4EBC-A330-B078E04C9DA8}"/>
                </a:ext>
              </a:extLst>
            </p:cNvPr>
            <p:cNvSpPr/>
            <p:nvPr/>
          </p:nvSpPr>
          <p:spPr>
            <a:xfrm>
              <a:off x="11567160" y="264160"/>
              <a:ext cx="294640" cy="294640"/>
            </a:xfrm>
            <a:prstGeom prst="rect">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164"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Book"/>
                <a:ea typeface="+mn-ea"/>
                <a:cs typeface="+mn-cs"/>
              </a:endParaRPr>
            </a:p>
          </p:txBody>
        </p:sp>
        <p:sp>
          <p:nvSpPr>
            <p:cNvPr id="44" name="Rectangle 43">
              <a:extLst>
                <a:ext uri="{FF2B5EF4-FFF2-40B4-BE49-F238E27FC236}">
                  <a16:creationId xmlns:a16="http://schemas.microsoft.com/office/drawing/2014/main" id="{0D531DFE-2736-4B9A-996F-540317622292}"/>
                </a:ext>
              </a:extLst>
            </p:cNvPr>
            <p:cNvSpPr/>
            <p:nvPr/>
          </p:nvSpPr>
          <p:spPr>
            <a:xfrm>
              <a:off x="11155680" y="641076"/>
              <a:ext cx="294640" cy="294640"/>
            </a:xfrm>
            <a:prstGeom prst="rect">
              <a:avLst/>
            </a:prstGeom>
            <a:solidFill>
              <a:srgbClr val="3CD5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164"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Book"/>
                <a:ea typeface="+mn-ea"/>
                <a:cs typeface="+mn-cs"/>
              </a:endParaRPr>
            </a:p>
          </p:txBody>
        </p:sp>
        <p:sp>
          <p:nvSpPr>
            <p:cNvPr id="45" name="Rectangle 44">
              <a:extLst>
                <a:ext uri="{FF2B5EF4-FFF2-40B4-BE49-F238E27FC236}">
                  <a16:creationId xmlns:a16="http://schemas.microsoft.com/office/drawing/2014/main" id="{06894F7C-881E-4984-ABCB-76C293BCA4B7}"/>
                </a:ext>
              </a:extLst>
            </p:cNvPr>
            <p:cNvSpPr/>
            <p:nvPr/>
          </p:nvSpPr>
          <p:spPr>
            <a:xfrm>
              <a:off x="11567160" y="641076"/>
              <a:ext cx="294640" cy="294640"/>
            </a:xfrm>
            <a:prstGeom prst="rect">
              <a:avLst/>
            </a:prstGeom>
            <a:solidFill>
              <a:srgbClr val="00B5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164"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Book"/>
                <a:ea typeface="+mn-ea"/>
                <a:cs typeface="+mn-cs"/>
              </a:endParaRPr>
            </a:p>
          </p:txBody>
        </p:sp>
        <p:sp>
          <p:nvSpPr>
            <p:cNvPr id="46" name="Rectangle 45">
              <a:extLst>
                <a:ext uri="{FF2B5EF4-FFF2-40B4-BE49-F238E27FC236}">
                  <a16:creationId xmlns:a16="http://schemas.microsoft.com/office/drawing/2014/main" id="{E89187BC-199D-4F88-9DF6-48E070A8895E}"/>
                </a:ext>
              </a:extLst>
            </p:cNvPr>
            <p:cNvSpPr/>
            <p:nvPr/>
          </p:nvSpPr>
          <p:spPr>
            <a:xfrm>
              <a:off x="11155680" y="1001594"/>
              <a:ext cx="294640" cy="294640"/>
            </a:xfrm>
            <a:prstGeom prst="rect">
              <a:avLst/>
            </a:prstGeom>
            <a:solidFill>
              <a:srgbClr val="DDE1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164"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Book"/>
                <a:ea typeface="+mn-ea"/>
                <a:cs typeface="+mn-cs"/>
              </a:endParaRPr>
            </a:p>
          </p:txBody>
        </p:sp>
        <p:sp>
          <p:nvSpPr>
            <p:cNvPr id="47" name="Rectangle 46">
              <a:extLst>
                <a:ext uri="{FF2B5EF4-FFF2-40B4-BE49-F238E27FC236}">
                  <a16:creationId xmlns:a16="http://schemas.microsoft.com/office/drawing/2014/main" id="{F3EE6A8B-D3FC-44B7-A3A8-10D48237DF07}"/>
                </a:ext>
              </a:extLst>
            </p:cNvPr>
            <p:cNvSpPr/>
            <p:nvPr/>
          </p:nvSpPr>
          <p:spPr>
            <a:xfrm>
              <a:off x="11567160" y="1001594"/>
              <a:ext cx="294640" cy="294640"/>
            </a:xfrm>
            <a:prstGeom prst="rect">
              <a:avLst/>
            </a:prstGeom>
            <a:solidFill>
              <a:srgbClr val="2336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164"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Book"/>
                <a:ea typeface="+mn-ea"/>
                <a:cs typeface="+mn-cs"/>
              </a:endParaRPr>
            </a:p>
          </p:txBody>
        </p:sp>
      </p:grpSp>
      <p:pic>
        <p:nvPicPr>
          <p:cNvPr id="8" name="Picture 7">
            <a:extLst>
              <a:ext uri="{FF2B5EF4-FFF2-40B4-BE49-F238E27FC236}">
                <a16:creationId xmlns:a16="http://schemas.microsoft.com/office/drawing/2014/main" id="{6CEDA8CD-E8C0-41B1-A073-B1FEBDBC898A}"/>
              </a:ext>
            </a:extLst>
          </p:cNvPr>
          <p:cNvPicPr>
            <a:picLocks noChangeAspect="1"/>
          </p:cNvPicPr>
          <p:nvPr/>
        </p:nvPicPr>
        <p:blipFill>
          <a:blip r:embed="rId4"/>
          <a:stretch>
            <a:fillRect/>
          </a:stretch>
        </p:blipFill>
        <p:spPr>
          <a:xfrm>
            <a:off x="304760" y="1636100"/>
            <a:ext cx="11582480" cy="3250800"/>
          </a:xfrm>
          <a:prstGeom prst="rect">
            <a:avLst/>
          </a:prstGeom>
        </p:spPr>
      </p:pic>
      <p:sp>
        <p:nvSpPr>
          <p:cNvPr id="12" name="Rectangle 11">
            <a:extLst>
              <a:ext uri="{FF2B5EF4-FFF2-40B4-BE49-F238E27FC236}">
                <a16:creationId xmlns:a16="http://schemas.microsoft.com/office/drawing/2014/main" id="{7043C745-4334-48A0-A6DF-F2EF28F4BBF2}"/>
              </a:ext>
            </a:extLst>
          </p:cNvPr>
          <p:cNvSpPr/>
          <p:nvPr/>
        </p:nvSpPr>
        <p:spPr>
          <a:xfrm>
            <a:off x="12394544" y="1636100"/>
            <a:ext cx="294640" cy="294640"/>
          </a:xfrm>
          <a:prstGeom prst="rect">
            <a:avLst/>
          </a:prstGeom>
          <a:solidFill>
            <a:srgbClr val="F15A2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164"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Book"/>
              <a:ea typeface="+mn-ea"/>
              <a:cs typeface="+mn-cs"/>
            </a:endParaRPr>
          </a:p>
        </p:txBody>
      </p:sp>
      <p:sp>
        <p:nvSpPr>
          <p:cNvPr id="13" name="Rectangle 12">
            <a:extLst>
              <a:ext uri="{FF2B5EF4-FFF2-40B4-BE49-F238E27FC236}">
                <a16:creationId xmlns:a16="http://schemas.microsoft.com/office/drawing/2014/main" id="{E6D85CA7-67EF-491B-A1C9-C2274258473E}"/>
              </a:ext>
            </a:extLst>
          </p:cNvPr>
          <p:cNvSpPr/>
          <p:nvPr/>
        </p:nvSpPr>
        <p:spPr>
          <a:xfrm>
            <a:off x="12773995" y="1636100"/>
            <a:ext cx="294640" cy="294640"/>
          </a:xfrm>
          <a:prstGeom prst="rect">
            <a:avLst/>
          </a:prstGeom>
          <a:solidFill>
            <a:srgbClr val="4A92C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164"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Book"/>
              <a:ea typeface="+mn-ea"/>
              <a:cs typeface="+mn-cs"/>
            </a:endParaRPr>
          </a:p>
        </p:txBody>
      </p:sp>
      <p:sp>
        <p:nvSpPr>
          <p:cNvPr id="14" name="Rectangle 13">
            <a:extLst>
              <a:ext uri="{FF2B5EF4-FFF2-40B4-BE49-F238E27FC236}">
                <a16:creationId xmlns:a16="http://schemas.microsoft.com/office/drawing/2014/main" id="{D1F0D628-1C33-4DF5-82E9-7E13A86487C2}"/>
              </a:ext>
            </a:extLst>
          </p:cNvPr>
          <p:cNvSpPr/>
          <p:nvPr/>
        </p:nvSpPr>
        <p:spPr>
          <a:xfrm>
            <a:off x="13161610" y="1636100"/>
            <a:ext cx="294640" cy="294640"/>
          </a:xfrm>
          <a:prstGeom prst="rect">
            <a:avLst/>
          </a:prstGeom>
          <a:solidFill>
            <a:srgbClr val="86AC5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164"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Book"/>
              <a:ea typeface="+mn-ea"/>
              <a:cs typeface="+mn-cs"/>
            </a:endParaRPr>
          </a:p>
        </p:txBody>
      </p:sp>
      <p:grpSp>
        <p:nvGrpSpPr>
          <p:cNvPr id="7" name="Group 6">
            <a:extLst>
              <a:ext uri="{FF2B5EF4-FFF2-40B4-BE49-F238E27FC236}">
                <a16:creationId xmlns:a16="http://schemas.microsoft.com/office/drawing/2014/main" id="{9B63F515-E1B1-4359-9DDE-09BC8313BEF2}"/>
              </a:ext>
            </a:extLst>
          </p:cNvPr>
          <p:cNvGrpSpPr/>
          <p:nvPr/>
        </p:nvGrpSpPr>
        <p:grpSpPr>
          <a:xfrm>
            <a:off x="8409904" y="233384"/>
            <a:ext cx="3578608" cy="1022331"/>
            <a:chOff x="8409904" y="233384"/>
            <a:chExt cx="3578608" cy="1022331"/>
          </a:xfrm>
        </p:grpSpPr>
        <p:sp>
          <p:nvSpPr>
            <p:cNvPr id="5" name="TextBox 4">
              <a:extLst>
                <a:ext uri="{FF2B5EF4-FFF2-40B4-BE49-F238E27FC236}">
                  <a16:creationId xmlns:a16="http://schemas.microsoft.com/office/drawing/2014/main" id="{8AF2911F-CBFB-4715-87A0-A7E61F5ED520}"/>
                </a:ext>
              </a:extLst>
            </p:cNvPr>
            <p:cNvSpPr txBox="1"/>
            <p:nvPr/>
          </p:nvSpPr>
          <p:spPr>
            <a:xfrm>
              <a:off x="8618615" y="233384"/>
              <a:ext cx="3369897" cy="1022331"/>
            </a:xfrm>
            <a:prstGeom prst="rect">
              <a:avLst/>
            </a:prstGeom>
            <a:noFill/>
          </p:spPr>
          <p:txBody>
            <a:bodyPr wrap="none" rtlCol="0">
              <a:spAutoFit/>
            </a:bodyPr>
            <a:lstStyle/>
            <a:p>
              <a:pPr>
                <a:lnSpc>
                  <a:spcPct val="150000"/>
                </a:lnSpc>
              </a:pPr>
              <a:r>
                <a:rPr lang="en-US" sz="1400" dirty="0">
                  <a:latin typeface="Franklin Gothic Book" panose="020B0503020102020204" pitchFamily="34" charset="0"/>
                </a:rPr>
                <a:t>Anticipated In-person Meeting / Workshop</a:t>
              </a:r>
            </a:p>
            <a:p>
              <a:pPr>
                <a:lnSpc>
                  <a:spcPct val="150000"/>
                </a:lnSpc>
              </a:pPr>
              <a:r>
                <a:rPr lang="en-US" sz="1400" dirty="0">
                  <a:latin typeface="Franklin Gothic Book" panose="020B0503020102020204" pitchFamily="34" charset="0"/>
                </a:rPr>
                <a:t>Virtual Meeting / Workshop</a:t>
              </a:r>
            </a:p>
            <a:p>
              <a:pPr>
                <a:lnSpc>
                  <a:spcPct val="150000"/>
                </a:lnSpc>
              </a:pPr>
              <a:r>
                <a:rPr lang="en-US" sz="1400" dirty="0">
                  <a:latin typeface="Franklin Gothic Book" panose="020B0503020102020204" pitchFamily="34" charset="0"/>
                </a:rPr>
                <a:t>Touch point / check-in / scheduling</a:t>
              </a:r>
            </a:p>
          </p:txBody>
        </p:sp>
        <p:sp>
          <p:nvSpPr>
            <p:cNvPr id="6" name="Oval 5">
              <a:extLst>
                <a:ext uri="{FF2B5EF4-FFF2-40B4-BE49-F238E27FC236}">
                  <a16:creationId xmlns:a16="http://schemas.microsoft.com/office/drawing/2014/main" id="{650D0490-636E-4E3F-9F0B-592C95B85B5E}"/>
                </a:ext>
              </a:extLst>
            </p:cNvPr>
            <p:cNvSpPr/>
            <p:nvPr/>
          </p:nvSpPr>
          <p:spPr>
            <a:xfrm>
              <a:off x="8409904" y="372151"/>
              <a:ext cx="183742" cy="183742"/>
            </a:xfrm>
            <a:prstGeom prst="ellipse">
              <a:avLst/>
            </a:prstGeom>
            <a:solidFill>
              <a:srgbClr val="005789"/>
            </a:solidFill>
          </p:spPr>
          <p:txBody>
            <a:bodyPr lIns="0" tIns="0" rIns="0" bIns="0" rtlCol="0" anchor="ctr">
              <a:noAutofit/>
            </a:bodyPr>
            <a:lstStyle/>
            <a:p>
              <a:pPr algn="l" defTabSz="914400" eaLnBrk="1" fontAlgn="auto" hangingPunct="1">
                <a:lnSpc>
                  <a:spcPct val="90000"/>
                </a:lnSpc>
                <a:spcBef>
                  <a:spcPts val="1000"/>
                </a:spcBef>
                <a:spcAft>
                  <a:spcPts val="0"/>
                </a:spcAft>
              </a:pPr>
              <a:endParaRPr lang="en-US" sz="2000" dirty="0">
                <a:solidFill>
                  <a:srgbClr val="3B3838"/>
                </a:solidFill>
                <a:latin typeface="Franklin Gothic Medium" panose="020B0603020102020204" pitchFamily="34" charset="0"/>
              </a:endParaRPr>
            </a:p>
          </p:txBody>
        </p:sp>
        <p:sp>
          <p:nvSpPr>
            <p:cNvPr id="29" name="Oval 28">
              <a:extLst>
                <a:ext uri="{FF2B5EF4-FFF2-40B4-BE49-F238E27FC236}">
                  <a16:creationId xmlns:a16="http://schemas.microsoft.com/office/drawing/2014/main" id="{A688AE25-C649-4EFD-91BF-75CA117C5650}"/>
                </a:ext>
              </a:extLst>
            </p:cNvPr>
            <p:cNvSpPr/>
            <p:nvPr/>
          </p:nvSpPr>
          <p:spPr>
            <a:xfrm>
              <a:off x="8409904" y="692490"/>
              <a:ext cx="183742" cy="183742"/>
            </a:xfrm>
            <a:prstGeom prst="ellipse">
              <a:avLst/>
            </a:prstGeom>
            <a:solidFill>
              <a:srgbClr val="8C99A1"/>
            </a:solidFill>
          </p:spPr>
          <p:txBody>
            <a:bodyPr lIns="0" tIns="0" rIns="0" bIns="0" rtlCol="0" anchor="ctr">
              <a:noAutofit/>
            </a:bodyPr>
            <a:lstStyle/>
            <a:p>
              <a:pPr algn="l" defTabSz="914400" eaLnBrk="1" fontAlgn="auto" hangingPunct="1">
                <a:lnSpc>
                  <a:spcPct val="90000"/>
                </a:lnSpc>
                <a:spcBef>
                  <a:spcPts val="1000"/>
                </a:spcBef>
                <a:spcAft>
                  <a:spcPts val="0"/>
                </a:spcAft>
              </a:pPr>
              <a:endParaRPr lang="en-US" sz="2000" dirty="0">
                <a:solidFill>
                  <a:srgbClr val="3B3838"/>
                </a:solidFill>
                <a:latin typeface="Franklin Gothic Medium" panose="020B0603020102020204" pitchFamily="34" charset="0"/>
              </a:endParaRPr>
            </a:p>
          </p:txBody>
        </p:sp>
        <p:sp>
          <p:nvSpPr>
            <p:cNvPr id="31" name="Oval 30">
              <a:extLst>
                <a:ext uri="{FF2B5EF4-FFF2-40B4-BE49-F238E27FC236}">
                  <a16:creationId xmlns:a16="http://schemas.microsoft.com/office/drawing/2014/main" id="{36A98C6D-EEAC-4B7A-A5A7-15B9A17F28C9}"/>
                </a:ext>
              </a:extLst>
            </p:cNvPr>
            <p:cNvSpPr/>
            <p:nvPr/>
          </p:nvSpPr>
          <p:spPr>
            <a:xfrm>
              <a:off x="8409904" y="1001987"/>
              <a:ext cx="183742" cy="183742"/>
            </a:xfrm>
            <a:prstGeom prst="ellipse">
              <a:avLst/>
            </a:prstGeom>
            <a:solidFill>
              <a:srgbClr val="D9D9D9"/>
            </a:solidFill>
          </p:spPr>
          <p:txBody>
            <a:bodyPr lIns="0" tIns="0" rIns="0" bIns="0" rtlCol="0" anchor="ctr">
              <a:noAutofit/>
            </a:bodyPr>
            <a:lstStyle/>
            <a:p>
              <a:pPr algn="l" defTabSz="914400" eaLnBrk="1" fontAlgn="auto" hangingPunct="1">
                <a:lnSpc>
                  <a:spcPct val="90000"/>
                </a:lnSpc>
                <a:spcBef>
                  <a:spcPts val="1000"/>
                </a:spcBef>
                <a:spcAft>
                  <a:spcPts val="0"/>
                </a:spcAft>
              </a:pPr>
              <a:endParaRPr lang="en-US" sz="2000" dirty="0">
                <a:solidFill>
                  <a:srgbClr val="3B3838"/>
                </a:solidFill>
                <a:latin typeface="Franklin Gothic Medium" panose="020B0603020102020204" pitchFamily="34" charset="0"/>
              </a:endParaRPr>
            </a:p>
          </p:txBody>
        </p:sp>
      </p:grpSp>
      <p:sp>
        <p:nvSpPr>
          <p:cNvPr id="11" name="Rectangle 10">
            <a:extLst>
              <a:ext uri="{FF2B5EF4-FFF2-40B4-BE49-F238E27FC236}">
                <a16:creationId xmlns:a16="http://schemas.microsoft.com/office/drawing/2014/main" id="{0BA670EE-F06B-47A2-92CF-05E9B632F3E3}"/>
              </a:ext>
            </a:extLst>
          </p:cNvPr>
          <p:cNvSpPr/>
          <p:nvPr/>
        </p:nvSpPr>
        <p:spPr>
          <a:xfrm>
            <a:off x="4043593" y="2773303"/>
            <a:ext cx="167951" cy="3800939"/>
          </a:xfrm>
          <a:prstGeom prst="rect">
            <a:avLst/>
          </a:prstGeom>
          <a:ln w="38100">
            <a:solidFill>
              <a:schemeClr val="tx1"/>
            </a:solidFill>
          </a:ln>
        </p:spPr>
        <p:txBody>
          <a:bodyPr lIns="0" tIns="0" rIns="0" bIns="0" rtlCol="0" anchor="ctr">
            <a:noAutofit/>
          </a:bodyPr>
          <a:lstStyle/>
          <a:p>
            <a:pPr algn="l" defTabSz="914400" eaLnBrk="1" fontAlgn="auto" hangingPunct="1">
              <a:lnSpc>
                <a:spcPct val="90000"/>
              </a:lnSpc>
              <a:spcBef>
                <a:spcPts val="1000"/>
              </a:spcBef>
              <a:spcAft>
                <a:spcPts val="0"/>
              </a:spcAft>
            </a:pPr>
            <a:endParaRPr lang="en-US" sz="2000" dirty="0">
              <a:solidFill>
                <a:srgbClr val="3B3838"/>
              </a:solidFill>
              <a:latin typeface="Franklin Gothic Medium" panose="020B0603020102020204" pitchFamily="34" charset="0"/>
            </a:endParaRPr>
          </a:p>
        </p:txBody>
      </p:sp>
      <p:sp>
        <p:nvSpPr>
          <p:cNvPr id="33" name="Rectangle 32">
            <a:extLst>
              <a:ext uri="{FF2B5EF4-FFF2-40B4-BE49-F238E27FC236}">
                <a16:creationId xmlns:a16="http://schemas.microsoft.com/office/drawing/2014/main" id="{A358EA0C-DAE5-48D6-838F-71759C95634A}"/>
              </a:ext>
            </a:extLst>
          </p:cNvPr>
          <p:cNvSpPr/>
          <p:nvPr/>
        </p:nvSpPr>
        <p:spPr>
          <a:xfrm>
            <a:off x="6743067" y="3071290"/>
            <a:ext cx="167951" cy="3502952"/>
          </a:xfrm>
          <a:prstGeom prst="rect">
            <a:avLst/>
          </a:prstGeom>
          <a:ln w="38100">
            <a:solidFill>
              <a:schemeClr val="tx1"/>
            </a:solidFill>
          </a:ln>
        </p:spPr>
        <p:txBody>
          <a:bodyPr lIns="0" tIns="0" rIns="0" bIns="0" rtlCol="0" anchor="ctr">
            <a:noAutofit/>
          </a:bodyPr>
          <a:lstStyle/>
          <a:p>
            <a:pPr algn="l" defTabSz="914400" eaLnBrk="1" fontAlgn="auto" hangingPunct="1">
              <a:lnSpc>
                <a:spcPct val="90000"/>
              </a:lnSpc>
              <a:spcBef>
                <a:spcPts val="1000"/>
              </a:spcBef>
              <a:spcAft>
                <a:spcPts val="0"/>
              </a:spcAft>
            </a:pPr>
            <a:endParaRPr lang="en-US" sz="2000" dirty="0">
              <a:solidFill>
                <a:srgbClr val="3B3838"/>
              </a:solidFill>
              <a:latin typeface="Franklin Gothic Medium" panose="020B0603020102020204" pitchFamily="34" charset="0"/>
            </a:endParaRPr>
          </a:p>
        </p:txBody>
      </p:sp>
      <p:sp>
        <p:nvSpPr>
          <p:cNvPr id="34" name="Rectangle 33">
            <a:extLst>
              <a:ext uri="{FF2B5EF4-FFF2-40B4-BE49-F238E27FC236}">
                <a16:creationId xmlns:a16="http://schemas.microsoft.com/office/drawing/2014/main" id="{74758A2F-EF70-49B0-850F-F67A2533B0E6}"/>
              </a:ext>
            </a:extLst>
          </p:cNvPr>
          <p:cNvSpPr/>
          <p:nvPr/>
        </p:nvSpPr>
        <p:spPr>
          <a:xfrm>
            <a:off x="9031354" y="3848793"/>
            <a:ext cx="167951" cy="2725448"/>
          </a:xfrm>
          <a:prstGeom prst="rect">
            <a:avLst/>
          </a:prstGeom>
          <a:ln w="38100">
            <a:solidFill>
              <a:schemeClr val="tx1"/>
            </a:solidFill>
          </a:ln>
        </p:spPr>
        <p:txBody>
          <a:bodyPr lIns="0" tIns="0" rIns="0" bIns="0" rtlCol="0" anchor="ctr">
            <a:noAutofit/>
          </a:bodyPr>
          <a:lstStyle/>
          <a:p>
            <a:pPr algn="l" defTabSz="914400" eaLnBrk="1" fontAlgn="auto" hangingPunct="1">
              <a:lnSpc>
                <a:spcPct val="90000"/>
              </a:lnSpc>
              <a:spcBef>
                <a:spcPts val="1000"/>
              </a:spcBef>
              <a:spcAft>
                <a:spcPts val="0"/>
              </a:spcAft>
            </a:pPr>
            <a:endParaRPr lang="en-US" sz="2000" dirty="0">
              <a:solidFill>
                <a:srgbClr val="3B3838"/>
              </a:solidFill>
              <a:latin typeface="Franklin Gothic Medium" panose="020B0603020102020204" pitchFamily="34" charset="0"/>
            </a:endParaRPr>
          </a:p>
        </p:txBody>
      </p:sp>
      <p:sp>
        <p:nvSpPr>
          <p:cNvPr id="35" name="Rectangle 34">
            <a:extLst>
              <a:ext uri="{FF2B5EF4-FFF2-40B4-BE49-F238E27FC236}">
                <a16:creationId xmlns:a16="http://schemas.microsoft.com/office/drawing/2014/main" id="{FB78E0E4-DD27-4F87-83BC-CB5CF6388ADF}"/>
              </a:ext>
            </a:extLst>
          </p:cNvPr>
          <p:cNvSpPr/>
          <p:nvPr/>
        </p:nvSpPr>
        <p:spPr>
          <a:xfrm>
            <a:off x="11454544" y="4725865"/>
            <a:ext cx="167951" cy="1848377"/>
          </a:xfrm>
          <a:prstGeom prst="rect">
            <a:avLst/>
          </a:prstGeom>
          <a:ln w="38100">
            <a:solidFill>
              <a:schemeClr val="tx1"/>
            </a:solidFill>
          </a:ln>
        </p:spPr>
        <p:txBody>
          <a:bodyPr lIns="0" tIns="0" rIns="0" bIns="0" rtlCol="0" anchor="ctr">
            <a:noAutofit/>
          </a:bodyPr>
          <a:lstStyle/>
          <a:p>
            <a:pPr algn="l" defTabSz="914400" eaLnBrk="1" fontAlgn="auto" hangingPunct="1">
              <a:lnSpc>
                <a:spcPct val="90000"/>
              </a:lnSpc>
              <a:spcBef>
                <a:spcPts val="1000"/>
              </a:spcBef>
              <a:spcAft>
                <a:spcPts val="0"/>
              </a:spcAft>
            </a:pPr>
            <a:endParaRPr lang="en-US" sz="2000" dirty="0">
              <a:solidFill>
                <a:srgbClr val="3B3838"/>
              </a:solidFill>
              <a:latin typeface="Franklin Gothic Medium" panose="020B0603020102020204" pitchFamily="34" charset="0"/>
            </a:endParaRPr>
          </a:p>
        </p:txBody>
      </p:sp>
      <p:sp>
        <p:nvSpPr>
          <p:cNvPr id="28" name="Rectangle 27">
            <a:extLst>
              <a:ext uri="{FF2B5EF4-FFF2-40B4-BE49-F238E27FC236}">
                <a16:creationId xmlns:a16="http://schemas.microsoft.com/office/drawing/2014/main" id="{027B31A3-F03A-4243-BDE8-2E810454F0E6}"/>
              </a:ext>
            </a:extLst>
          </p:cNvPr>
          <p:cNvSpPr/>
          <p:nvPr/>
        </p:nvSpPr>
        <p:spPr>
          <a:xfrm>
            <a:off x="4715499" y="2924537"/>
            <a:ext cx="167951" cy="3656585"/>
          </a:xfrm>
          <a:prstGeom prst="rect">
            <a:avLst/>
          </a:prstGeom>
          <a:ln w="38100">
            <a:solidFill>
              <a:schemeClr val="tx1"/>
            </a:solidFill>
          </a:ln>
        </p:spPr>
        <p:txBody>
          <a:bodyPr lIns="0" tIns="0" rIns="0" bIns="0" rtlCol="0" anchor="ctr">
            <a:noAutofit/>
          </a:bodyPr>
          <a:lstStyle/>
          <a:p>
            <a:pPr algn="l" defTabSz="914400" eaLnBrk="1" fontAlgn="auto" hangingPunct="1">
              <a:lnSpc>
                <a:spcPct val="90000"/>
              </a:lnSpc>
              <a:spcBef>
                <a:spcPts val="1000"/>
              </a:spcBef>
              <a:spcAft>
                <a:spcPts val="0"/>
              </a:spcAft>
            </a:pPr>
            <a:endParaRPr lang="en-US" sz="2000" dirty="0">
              <a:solidFill>
                <a:srgbClr val="3B3838"/>
              </a:solidFill>
              <a:latin typeface="Franklin Gothic Medium" panose="020B0603020102020204" pitchFamily="34" charset="0"/>
            </a:endParaRPr>
          </a:p>
        </p:txBody>
      </p:sp>
      <p:sp>
        <p:nvSpPr>
          <p:cNvPr id="30" name="Rectangle 29">
            <a:extLst>
              <a:ext uri="{FF2B5EF4-FFF2-40B4-BE49-F238E27FC236}">
                <a16:creationId xmlns:a16="http://schemas.microsoft.com/office/drawing/2014/main" id="{E602423F-3C0D-4848-BD57-2264D314E4DA}"/>
              </a:ext>
            </a:extLst>
          </p:cNvPr>
          <p:cNvSpPr/>
          <p:nvPr/>
        </p:nvSpPr>
        <p:spPr>
          <a:xfrm>
            <a:off x="7545487" y="3696182"/>
            <a:ext cx="167951" cy="2878059"/>
          </a:xfrm>
          <a:prstGeom prst="rect">
            <a:avLst/>
          </a:prstGeom>
          <a:ln w="38100">
            <a:solidFill>
              <a:schemeClr val="tx1"/>
            </a:solidFill>
          </a:ln>
        </p:spPr>
        <p:txBody>
          <a:bodyPr lIns="0" tIns="0" rIns="0" bIns="0" rtlCol="0" anchor="ctr">
            <a:noAutofit/>
          </a:bodyPr>
          <a:lstStyle/>
          <a:p>
            <a:pPr algn="l" defTabSz="914400" eaLnBrk="1" fontAlgn="auto" hangingPunct="1">
              <a:lnSpc>
                <a:spcPct val="90000"/>
              </a:lnSpc>
              <a:spcBef>
                <a:spcPts val="1000"/>
              </a:spcBef>
              <a:spcAft>
                <a:spcPts val="0"/>
              </a:spcAft>
            </a:pPr>
            <a:endParaRPr lang="en-US" sz="2000" dirty="0">
              <a:solidFill>
                <a:srgbClr val="3B3838"/>
              </a:solidFill>
              <a:latin typeface="Franklin Gothic Medium" panose="020B0603020102020204" pitchFamily="34" charset="0"/>
            </a:endParaRPr>
          </a:p>
        </p:txBody>
      </p:sp>
      <p:sp>
        <p:nvSpPr>
          <p:cNvPr id="32" name="Rectangle 31">
            <a:extLst>
              <a:ext uri="{FF2B5EF4-FFF2-40B4-BE49-F238E27FC236}">
                <a16:creationId xmlns:a16="http://schemas.microsoft.com/office/drawing/2014/main" id="{D326ACED-5203-4A84-8B00-3BBA2FFC8E8A}"/>
              </a:ext>
            </a:extLst>
          </p:cNvPr>
          <p:cNvSpPr/>
          <p:nvPr/>
        </p:nvSpPr>
        <p:spPr>
          <a:xfrm>
            <a:off x="9974048" y="4430710"/>
            <a:ext cx="167951" cy="2143531"/>
          </a:xfrm>
          <a:prstGeom prst="rect">
            <a:avLst/>
          </a:prstGeom>
          <a:ln w="38100">
            <a:solidFill>
              <a:schemeClr val="tx1"/>
            </a:solidFill>
          </a:ln>
        </p:spPr>
        <p:txBody>
          <a:bodyPr lIns="0" tIns="0" rIns="0" bIns="0" rtlCol="0" anchor="ctr">
            <a:noAutofit/>
          </a:bodyPr>
          <a:lstStyle/>
          <a:p>
            <a:pPr algn="l" defTabSz="914400" eaLnBrk="1" fontAlgn="auto" hangingPunct="1">
              <a:lnSpc>
                <a:spcPct val="90000"/>
              </a:lnSpc>
              <a:spcBef>
                <a:spcPts val="1000"/>
              </a:spcBef>
              <a:spcAft>
                <a:spcPts val="0"/>
              </a:spcAft>
            </a:pPr>
            <a:endParaRPr lang="en-US" sz="2000" dirty="0">
              <a:solidFill>
                <a:srgbClr val="3B3838"/>
              </a:solidFill>
              <a:latin typeface="Franklin Gothic Medium" panose="020B0603020102020204" pitchFamily="34" charset="0"/>
            </a:endParaRPr>
          </a:p>
        </p:txBody>
      </p:sp>
      <p:sp>
        <p:nvSpPr>
          <p:cNvPr id="3" name="Title 2">
            <a:extLst>
              <a:ext uri="{FF2B5EF4-FFF2-40B4-BE49-F238E27FC236}">
                <a16:creationId xmlns:a16="http://schemas.microsoft.com/office/drawing/2014/main" id="{8373FE82-F2E7-4881-BC82-5A0216DBF132}"/>
              </a:ext>
            </a:extLst>
          </p:cNvPr>
          <p:cNvSpPr>
            <a:spLocks noGrp="1"/>
          </p:cNvSpPr>
          <p:nvPr>
            <p:ph type="title"/>
          </p:nvPr>
        </p:nvSpPr>
        <p:spPr/>
        <p:txBody>
          <a:bodyPr/>
          <a:lstStyle/>
          <a:p>
            <a:r>
              <a:rPr lang="en-US" dirty="0"/>
              <a:t>Engagement</a:t>
            </a:r>
          </a:p>
        </p:txBody>
      </p:sp>
    </p:spTree>
    <p:extLst>
      <p:ext uri="{BB962C8B-B14F-4D97-AF65-F5344CB8AC3E}">
        <p14:creationId xmlns:p14="http://schemas.microsoft.com/office/powerpoint/2010/main" val="41192126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3902CE7-3CD5-487D-B71B-402AD2028846}"/>
              </a:ext>
            </a:extLst>
          </p:cNvPr>
          <p:cNvSpPr>
            <a:spLocks noGrp="1"/>
          </p:cNvSpPr>
          <p:nvPr>
            <p:ph type="ctrTitle"/>
          </p:nvPr>
        </p:nvSpPr>
        <p:spPr>
          <a:xfrm>
            <a:off x="8387534" y="1600200"/>
            <a:ext cx="3193358" cy="2981131"/>
          </a:xfrm>
        </p:spPr>
        <p:txBody>
          <a:bodyPr/>
          <a:lstStyle/>
          <a:p>
            <a:r>
              <a:rPr lang="en-US" dirty="0">
                <a:solidFill>
                  <a:srgbClr val="006852"/>
                </a:solidFill>
              </a:rPr>
              <a:t>Focu</a:t>
            </a:r>
            <a:r>
              <a:rPr lang="en-US" dirty="0"/>
              <a:t>s Group Structure</a:t>
            </a:r>
            <a:endParaRPr lang="en-US" dirty="0">
              <a:solidFill>
                <a:srgbClr val="006852"/>
              </a:solidFill>
            </a:endParaRPr>
          </a:p>
        </p:txBody>
      </p:sp>
      <p:pic>
        <p:nvPicPr>
          <p:cNvPr id="7" name="Picture 6" descr="A picture containing outdoor, tree, sky, building&#10;&#10;Description automatically generated">
            <a:extLst>
              <a:ext uri="{FF2B5EF4-FFF2-40B4-BE49-F238E27FC236}">
                <a16:creationId xmlns:a16="http://schemas.microsoft.com/office/drawing/2014/main" id="{F84B414B-E5B9-42BF-9A71-1843FBC335D9}"/>
              </a:ext>
            </a:extLst>
          </p:cNvPr>
          <p:cNvPicPr>
            <a:picLocks noChangeAspect="1"/>
          </p:cNvPicPr>
          <p:nvPr/>
        </p:nvPicPr>
        <p:blipFill rotWithShape="1">
          <a:blip r:embed="rId2">
            <a:duotone>
              <a:schemeClr val="bg2">
                <a:shade val="45000"/>
                <a:satMod val="135000"/>
              </a:schemeClr>
              <a:prstClr val="white"/>
            </a:duotone>
            <a:alphaModFix amt="35000"/>
            <a:extLst>
              <a:ext uri="{28A0092B-C50C-407E-A947-70E740481C1C}">
                <a14:useLocalDpi xmlns:a14="http://schemas.microsoft.com/office/drawing/2010/main"/>
              </a:ext>
            </a:extLst>
          </a:blip>
          <a:srcRect l="5610" r="17571"/>
          <a:stretch/>
        </p:blipFill>
        <p:spPr>
          <a:xfrm>
            <a:off x="0" y="0"/>
            <a:ext cx="7920889" cy="6858000"/>
          </a:xfrm>
          <a:prstGeom prst="rect">
            <a:avLst/>
          </a:prstGeom>
        </p:spPr>
      </p:pic>
      <p:sp>
        <p:nvSpPr>
          <p:cNvPr id="6" name="Title 3">
            <a:extLst>
              <a:ext uri="{FF2B5EF4-FFF2-40B4-BE49-F238E27FC236}">
                <a16:creationId xmlns:a16="http://schemas.microsoft.com/office/drawing/2014/main" id="{17D879CF-7528-4702-8A05-14032EE139B6}"/>
              </a:ext>
            </a:extLst>
          </p:cNvPr>
          <p:cNvSpPr txBox="1">
            <a:spLocks/>
          </p:cNvSpPr>
          <p:nvPr/>
        </p:nvSpPr>
        <p:spPr>
          <a:xfrm>
            <a:off x="4421589" y="1408888"/>
            <a:ext cx="3193358" cy="1909514"/>
          </a:xfrm>
          <a:prstGeom prst="rect">
            <a:avLst/>
          </a:prstGeom>
        </p:spPr>
        <p:txBody>
          <a:bodyPr vert="horz" lIns="0" tIns="0" rIns="0" bIns="91428" rtlCol="0" anchor="t" anchorCtr="0">
            <a:noAutofit/>
          </a:bodyPr>
          <a:lstStyle>
            <a:lvl1pPr algn="l" defTabSz="914400" rtl="0" eaLnBrk="1" latinLnBrk="0" hangingPunct="1">
              <a:lnSpc>
                <a:spcPct val="90000"/>
              </a:lnSpc>
              <a:spcBef>
                <a:spcPct val="0"/>
              </a:spcBef>
              <a:buNone/>
              <a:defRPr kumimoji="0" lang="en-US" sz="4000" b="0" i="0" u="none" strike="noStrike" kern="1200" cap="none" spc="0" normalizeH="0" baseline="0">
                <a:ln>
                  <a:noFill/>
                </a:ln>
                <a:solidFill>
                  <a:srgbClr val="0066A4"/>
                </a:solidFill>
                <a:effectLst/>
                <a:uLnTx/>
                <a:uFillTx/>
                <a:latin typeface="Franklin Gothic Medium"/>
                <a:ea typeface="+mj-ea"/>
                <a:cs typeface="+mj-cs"/>
              </a:defRPr>
            </a:lvl1pPr>
          </a:lstStyle>
          <a:p>
            <a:pPr marL="0" marR="0" lvl="0" indent="0" algn="r" defTabSz="914309" rtl="0" eaLnBrk="1" fontAlgn="auto" latinLnBrk="0" hangingPunct="1">
              <a:lnSpc>
                <a:spcPct val="90000"/>
              </a:lnSpc>
              <a:spcBef>
                <a:spcPct val="0"/>
              </a:spcBef>
              <a:spcAft>
                <a:spcPts val="0"/>
              </a:spcAft>
              <a:buClrTx/>
              <a:buSzTx/>
              <a:buFontTx/>
              <a:buNone/>
              <a:tabLst/>
              <a:defRPr/>
            </a:pPr>
            <a:r>
              <a:rPr kumimoji="0" lang="en-US" sz="14999" b="0" i="0" u="none" strike="noStrike" kern="1200" cap="none" spc="0" normalizeH="0" baseline="0" noProof="0" dirty="0">
                <a:ln>
                  <a:noFill/>
                </a:ln>
                <a:solidFill>
                  <a:prstClr val="white"/>
                </a:solidFill>
                <a:effectLst/>
                <a:uLnTx/>
                <a:uFillTx/>
                <a:latin typeface="Arial Nova Cond Light" panose="020B0306020202020204" pitchFamily="34" charset="0"/>
                <a:ea typeface="+mj-ea"/>
                <a:cs typeface="+mj-cs"/>
              </a:rPr>
              <a:t>02</a:t>
            </a:r>
          </a:p>
        </p:txBody>
      </p:sp>
    </p:spTree>
    <p:extLst>
      <p:ext uri="{BB962C8B-B14F-4D97-AF65-F5344CB8AC3E}">
        <p14:creationId xmlns:p14="http://schemas.microsoft.com/office/powerpoint/2010/main" val="27321104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91A8FE-C5A9-4E96-B51F-9F11D424AD4A}"/>
              </a:ext>
            </a:extLst>
          </p:cNvPr>
          <p:cNvSpPr>
            <a:spLocks noGrp="1"/>
          </p:cNvSpPr>
          <p:nvPr>
            <p:ph type="title"/>
          </p:nvPr>
        </p:nvSpPr>
        <p:spPr>
          <a:xfrm>
            <a:off x="611108" y="457201"/>
            <a:ext cx="11675587" cy="914399"/>
          </a:xfrm>
        </p:spPr>
        <p:txBody>
          <a:bodyPr/>
          <a:lstStyle/>
          <a:p>
            <a:r>
              <a:rPr lang="en-US" sz="4000" dirty="0"/>
              <a:t>Initial List of Stakeholders </a:t>
            </a:r>
            <a:r>
              <a:rPr lang="en-US" sz="2400" dirty="0"/>
              <a:t>(provided by the Task Force)</a:t>
            </a:r>
            <a:endParaRPr lang="en-US" sz="4000" dirty="0"/>
          </a:p>
        </p:txBody>
      </p:sp>
      <p:sp>
        <p:nvSpPr>
          <p:cNvPr id="6" name="TextBox 5">
            <a:extLst>
              <a:ext uri="{FF2B5EF4-FFF2-40B4-BE49-F238E27FC236}">
                <a16:creationId xmlns:a16="http://schemas.microsoft.com/office/drawing/2014/main" id="{62E90247-2E49-442B-9441-D01AFB9460B3}"/>
              </a:ext>
            </a:extLst>
          </p:cNvPr>
          <p:cNvSpPr txBox="1"/>
          <p:nvPr/>
        </p:nvSpPr>
        <p:spPr>
          <a:xfrm>
            <a:off x="611108" y="1066650"/>
            <a:ext cx="1360565" cy="400110"/>
          </a:xfrm>
          <a:prstGeom prst="rect">
            <a:avLst/>
          </a:prstGeom>
          <a:noFill/>
        </p:spPr>
        <p:txBody>
          <a:bodyPr wrap="none" lIns="0" rtlCol="0">
            <a:spAutoFit/>
          </a:bodyPr>
          <a:lstStyle/>
          <a:p>
            <a:pPr defTabSz="457118" eaLnBrk="0" fontAlgn="base" hangingPunct="0">
              <a:spcBef>
                <a:spcPct val="0"/>
              </a:spcBef>
              <a:spcAft>
                <a:spcPct val="0"/>
              </a:spcAft>
            </a:pPr>
            <a:r>
              <a:rPr lang="en-US" sz="2000" spc="50" dirty="0">
                <a:solidFill>
                  <a:srgbClr val="3B3838"/>
                </a:solidFill>
                <a:latin typeface="Franklin Gothic Medium Cond" panose="020B0606030402020204" pitchFamily="34" charset="0"/>
                <a:ea typeface="MS Gothic" panose="020B0609070205080204" pitchFamily="49" charset="-128"/>
              </a:rPr>
              <a:t>Staff Groups</a:t>
            </a:r>
          </a:p>
        </p:txBody>
      </p:sp>
      <p:cxnSp>
        <p:nvCxnSpPr>
          <p:cNvPr id="7" name="Straight Connector 6">
            <a:extLst>
              <a:ext uri="{FF2B5EF4-FFF2-40B4-BE49-F238E27FC236}">
                <a16:creationId xmlns:a16="http://schemas.microsoft.com/office/drawing/2014/main" id="{66E802C9-A0EF-42BE-9828-B64E41BFF500}"/>
              </a:ext>
            </a:extLst>
          </p:cNvPr>
          <p:cNvCxnSpPr>
            <a:cxnSpLocks/>
          </p:cNvCxnSpPr>
          <p:nvPr/>
        </p:nvCxnSpPr>
        <p:spPr>
          <a:xfrm flipH="1">
            <a:off x="611110" y="1466220"/>
            <a:ext cx="3307852" cy="0"/>
          </a:xfrm>
          <a:prstGeom prst="line">
            <a:avLst/>
          </a:prstGeom>
          <a:ln w="28575">
            <a:solidFill>
              <a:srgbClr val="FFDE05"/>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47D7744E-6A81-492D-994E-7036752F53DD}"/>
              </a:ext>
            </a:extLst>
          </p:cNvPr>
          <p:cNvSpPr txBox="1"/>
          <p:nvPr/>
        </p:nvSpPr>
        <p:spPr>
          <a:xfrm>
            <a:off x="4442074" y="1066650"/>
            <a:ext cx="1653338" cy="400110"/>
          </a:xfrm>
          <a:prstGeom prst="rect">
            <a:avLst/>
          </a:prstGeom>
          <a:noFill/>
        </p:spPr>
        <p:txBody>
          <a:bodyPr wrap="none" lIns="0" rtlCol="0">
            <a:spAutoFit/>
          </a:bodyPr>
          <a:lstStyle/>
          <a:p>
            <a:pPr defTabSz="457118" eaLnBrk="0" fontAlgn="base" hangingPunct="0">
              <a:spcBef>
                <a:spcPct val="0"/>
              </a:spcBef>
              <a:spcAft>
                <a:spcPct val="0"/>
              </a:spcAft>
            </a:pPr>
            <a:r>
              <a:rPr lang="en-US" sz="2000" spc="50" dirty="0">
                <a:solidFill>
                  <a:srgbClr val="3B3838"/>
                </a:solidFill>
                <a:latin typeface="Franklin Gothic Medium Cond" panose="020B0606030402020204" pitchFamily="34" charset="0"/>
                <a:ea typeface="MS Gothic" panose="020B0609070205080204" pitchFamily="49" charset="-128"/>
              </a:rPr>
              <a:t>Student Groups</a:t>
            </a:r>
          </a:p>
        </p:txBody>
      </p:sp>
      <p:sp>
        <p:nvSpPr>
          <p:cNvPr id="9" name="TextBox 8">
            <a:extLst>
              <a:ext uri="{FF2B5EF4-FFF2-40B4-BE49-F238E27FC236}">
                <a16:creationId xmlns:a16="http://schemas.microsoft.com/office/drawing/2014/main" id="{F75D2468-FD06-4517-BF16-8710695F214A}"/>
              </a:ext>
            </a:extLst>
          </p:cNvPr>
          <p:cNvSpPr txBox="1"/>
          <p:nvPr/>
        </p:nvSpPr>
        <p:spPr>
          <a:xfrm>
            <a:off x="8273040" y="1076857"/>
            <a:ext cx="1574918" cy="400110"/>
          </a:xfrm>
          <a:prstGeom prst="rect">
            <a:avLst/>
          </a:prstGeom>
          <a:noFill/>
        </p:spPr>
        <p:txBody>
          <a:bodyPr wrap="none" lIns="0" rtlCol="0">
            <a:spAutoFit/>
          </a:bodyPr>
          <a:lstStyle/>
          <a:p>
            <a:pPr defTabSz="457118" eaLnBrk="0" fontAlgn="base" hangingPunct="0">
              <a:spcBef>
                <a:spcPct val="0"/>
              </a:spcBef>
              <a:spcAft>
                <a:spcPct val="0"/>
              </a:spcAft>
            </a:pPr>
            <a:r>
              <a:rPr lang="en-US" sz="2000" spc="50" dirty="0">
                <a:solidFill>
                  <a:srgbClr val="3B3838"/>
                </a:solidFill>
                <a:latin typeface="Franklin Gothic Medium Cond" panose="020B0606030402020204" pitchFamily="34" charset="0"/>
                <a:ea typeface="MS Gothic" panose="020B0609070205080204" pitchFamily="49" charset="-128"/>
              </a:rPr>
              <a:t>Faculty Groups</a:t>
            </a:r>
          </a:p>
        </p:txBody>
      </p:sp>
      <p:sp>
        <p:nvSpPr>
          <p:cNvPr id="10" name="Content Placeholder 4">
            <a:extLst>
              <a:ext uri="{FF2B5EF4-FFF2-40B4-BE49-F238E27FC236}">
                <a16:creationId xmlns:a16="http://schemas.microsoft.com/office/drawing/2014/main" id="{80710D5E-23AF-4ED1-80A1-8354EDA462AC}"/>
              </a:ext>
            </a:extLst>
          </p:cNvPr>
          <p:cNvSpPr txBox="1">
            <a:spLocks/>
          </p:cNvSpPr>
          <p:nvPr/>
        </p:nvSpPr>
        <p:spPr>
          <a:xfrm>
            <a:off x="4688771" y="1563926"/>
            <a:ext cx="3307853" cy="2864161"/>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500" kern="1200">
                <a:solidFill>
                  <a:srgbClr val="3B3838"/>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500" kern="1200">
                <a:solidFill>
                  <a:srgbClr val="3B3838"/>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500" kern="1200">
                <a:solidFill>
                  <a:srgbClr val="3B3838"/>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500" kern="1200">
                <a:solidFill>
                  <a:srgbClr val="3B3838"/>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500" kern="1200">
                <a:solidFill>
                  <a:srgbClr val="3B3838"/>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577" indent="-228577" defTabSz="914309">
              <a:lnSpc>
                <a:spcPct val="100000"/>
              </a:lnSpc>
              <a:spcBef>
                <a:spcPts val="200"/>
              </a:spcBef>
            </a:pPr>
            <a:r>
              <a:rPr lang="en-US" sz="1200" dirty="0">
                <a:latin typeface="Franklin Gothic Book" panose="020B0503020102020204" pitchFamily="34" charset="0"/>
              </a:rPr>
              <a:t>SGA</a:t>
            </a:r>
          </a:p>
          <a:p>
            <a:pPr marL="228577" indent="-228577" defTabSz="914309">
              <a:lnSpc>
                <a:spcPct val="100000"/>
              </a:lnSpc>
              <a:spcBef>
                <a:spcPts val="200"/>
              </a:spcBef>
            </a:pPr>
            <a:r>
              <a:rPr lang="en-US" sz="1200" dirty="0">
                <a:latin typeface="Franklin Gothic Book" panose="020B0503020102020204" pitchFamily="34" charset="0"/>
              </a:rPr>
              <a:t>Office of Student Diversity Programs (OSDP) Leaders</a:t>
            </a:r>
          </a:p>
          <a:p>
            <a:pPr marL="228577" indent="-228577" defTabSz="914309">
              <a:lnSpc>
                <a:spcPct val="100000"/>
              </a:lnSpc>
              <a:spcBef>
                <a:spcPts val="200"/>
              </a:spcBef>
            </a:pPr>
            <a:r>
              <a:rPr lang="en-US" sz="1200" dirty="0">
                <a:latin typeface="Franklin Gothic Book" panose="020B0503020102020204" pitchFamily="34" charset="0"/>
              </a:rPr>
              <a:t>Student Athlete Advisory Committee (SAAC)</a:t>
            </a:r>
          </a:p>
          <a:p>
            <a:pPr marL="228577" indent="-228577" defTabSz="914309">
              <a:lnSpc>
                <a:spcPct val="100000"/>
              </a:lnSpc>
              <a:spcBef>
                <a:spcPts val="200"/>
              </a:spcBef>
            </a:pPr>
            <a:r>
              <a:rPr lang="en-US" sz="1200" dirty="0">
                <a:latin typeface="Franklin Gothic Book" panose="020B0503020102020204" pitchFamily="34" charset="0"/>
              </a:rPr>
              <a:t>Peer Academic Coaches (PAC)</a:t>
            </a:r>
          </a:p>
          <a:p>
            <a:pPr marL="228577" indent="-228577" defTabSz="914309">
              <a:lnSpc>
                <a:spcPct val="100000"/>
              </a:lnSpc>
              <a:spcBef>
                <a:spcPts val="200"/>
              </a:spcBef>
            </a:pPr>
            <a:r>
              <a:rPr lang="en-US" sz="1200" dirty="0">
                <a:latin typeface="Franklin Gothic Book" panose="020B0503020102020204" pitchFamily="34" charset="0"/>
              </a:rPr>
              <a:t>Peer Health Educators (PHE)</a:t>
            </a:r>
          </a:p>
          <a:p>
            <a:pPr marL="228577" indent="-228577" defTabSz="914309">
              <a:lnSpc>
                <a:spcPct val="100000"/>
              </a:lnSpc>
              <a:spcBef>
                <a:spcPts val="200"/>
              </a:spcBef>
            </a:pPr>
            <a:r>
              <a:rPr lang="en-US" sz="1200" dirty="0">
                <a:latin typeface="Franklin Gothic Book" panose="020B0503020102020204" pitchFamily="34" charset="0"/>
              </a:rPr>
              <a:t>Students with Disabilities</a:t>
            </a:r>
          </a:p>
          <a:p>
            <a:pPr marL="228577" indent="-228577" defTabSz="914309">
              <a:lnSpc>
                <a:spcPct val="100000"/>
              </a:lnSpc>
              <a:spcBef>
                <a:spcPts val="200"/>
              </a:spcBef>
            </a:pPr>
            <a:r>
              <a:rPr lang="en-US" sz="1200" dirty="0">
                <a:latin typeface="Franklin Gothic Book" panose="020B0503020102020204" pitchFamily="34" charset="0"/>
              </a:rPr>
              <a:t>Res. Life Student Staff</a:t>
            </a:r>
          </a:p>
          <a:p>
            <a:pPr marL="228577" indent="-228577" defTabSz="914309">
              <a:lnSpc>
                <a:spcPct val="100000"/>
              </a:lnSpc>
              <a:spcBef>
                <a:spcPts val="200"/>
              </a:spcBef>
            </a:pPr>
            <a:r>
              <a:rPr lang="en-US" sz="1200" dirty="0">
                <a:latin typeface="Franklin Gothic Book" panose="020B0503020102020204" pitchFamily="34" charset="0"/>
              </a:rPr>
              <a:t>CDC Career Corps</a:t>
            </a:r>
          </a:p>
          <a:p>
            <a:pPr marL="228577" indent="-228577" defTabSz="914309">
              <a:lnSpc>
                <a:spcPct val="100000"/>
              </a:lnSpc>
              <a:spcBef>
                <a:spcPts val="200"/>
              </a:spcBef>
            </a:pPr>
            <a:r>
              <a:rPr lang="en-US" sz="1200" dirty="0">
                <a:latin typeface="Franklin Gothic Book" panose="020B0503020102020204" pitchFamily="34" charset="0"/>
              </a:rPr>
              <a:t>Sustainability Office Student Leaders</a:t>
            </a:r>
          </a:p>
          <a:p>
            <a:pPr marL="228577" indent="-228577" defTabSz="914309">
              <a:lnSpc>
                <a:spcPct val="100000"/>
              </a:lnSpc>
              <a:spcBef>
                <a:spcPts val="200"/>
              </a:spcBef>
            </a:pPr>
            <a:r>
              <a:rPr lang="en-US" sz="1200" dirty="0">
                <a:latin typeface="Franklin Gothic Book" panose="020B0503020102020204" pitchFamily="34" charset="0"/>
              </a:rPr>
              <a:t>Environmental Action Coalition (Club)</a:t>
            </a:r>
          </a:p>
          <a:p>
            <a:pPr marL="228577" indent="-228577" defTabSz="914309">
              <a:lnSpc>
                <a:spcPct val="100000"/>
              </a:lnSpc>
              <a:spcBef>
                <a:spcPts val="200"/>
              </a:spcBef>
            </a:pPr>
            <a:r>
              <a:rPr lang="en-US" sz="1200" dirty="0">
                <a:latin typeface="Franklin Gothic Book" panose="020B0503020102020204" pitchFamily="34" charset="0"/>
              </a:rPr>
              <a:t>Sustainability Commission (SGA)</a:t>
            </a:r>
          </a:p>
          <a:p>
            <a:pPr marL="228577" indent="-228577" defTabSz="914309">
              <a:lnSpc>
                <a:spcPct val="100000"/>
              </a:lnSpc>
              <a:spcBef>
                <a:spcPts val="200"/>
              </a:spcBef>
            </a:pPr>
            <a:r>
              <a:rPr lang="en-US" sz="1200" dirty="0">
                <a:latin typeface="Franklin Gothic Book" panose="020B0503020102020204" pitchFamily="34" charset="0"/>
              </a:rPr>
              <a:t>Apartment/Residence Hall residents</a:t>
            </a:r>
          </a:p>
        </p:txBody>
      </p:sp>
      <p:sp>
        <p:nvSpPr>
          <p:cNvPr id="11" name="Content Placeholder 4">
            <a:extLst>
              <a:ext uri="{FF2B5EF4-FFF2-40B4-BE49-F238E27FC236}">
                <a16:creationId xmlns:a16="http://schemas.microsoft.com/office/drawing/2014/main" id="{339B4288-5FC8-4DE2-8416-A0547663BAC7}"/>
              </a:ext>
            </a:extLst>
          </p:cNvPr>
          <p:cNvSpPr txBox="1">
            <a:spLocks/>
          </p:cNvSpPr>
          <p:nvPr/>
        </p:nvSpPr>
        <p:spPr>
          <a:xfrm>
            <a:off x="8425119" y="1579046"/>
            <a:ext cx="3587217" cy="914400"/>
          </a:xfrm>
          <a:prstGeom prst="rect">
            <a:avLst/>
          </a:prstGeom>
        </p:spPr>
        <p:txBody>
          <a:bodyPr vert="horz"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500" kern="1200">
                <a:solidFill>
                  <a:srgbClr val="3B3838"/>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500" kern="1200">
                <a:solidFill>
                  <a:srgbClr val="3B3838"/>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500" kern="1200">
                <a:solidFill>
                  <a:srgbClr val="3B3838"/>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500" kern="1200">
                <a:solidFill>
                  <a:srgbClr val="3B3838"/>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500" kern="1200">
                <a:solidFill>
                  <a:srgbClr val="3B3838"/>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577" indent="-228577" defTabSz="914309">
              <a:lnSpc>
                <a:spcPct val="100000"/>
              </a:lnSpc>
              <a:spcBef>
                <a:spcPts val="200"/>
              </a:spcBef>
            </a:pPr>
            <a:r>
              <a:rPr lang="en-US" sz="1200" dirty="0">
                <a:latin typeface="Franklin Gothic Book" panose="020B0503020102020204" pitchFamily="34" charset="0"/>
              </a:rPr>
              <a:t>By division</a:t>
            </a:r>
          </a:p>
          <a:p>
            <a:pPr marL="228577" indent="-228577" defTabSz="914309">
              <a:lnSpc>
                <a:spcPct val="100000"/>
              </a:lnSpc>
              <a:spcBef>
                <a:spcPts val="200"/>
              </a:spcBef>
            </a:pPr>
            <a:r>
              <a:rPr lang="en-US" sz="1200" dirty="0">
                <a:latin typeface="Franklin Gothic Book" panose="020B0503020102020204" pitchFamily="34" charset="0"/>
              </a:rPr>
              <a:t>By department/program</a:t>
            </a:r>
          </a:p>
          <a:p>
            <a:pPr marL="228577" indent="-228577" defTabSz="914309">
              <a:lnSpc>
                <a:spcPct val="100000"/>
              </a:lnSpc>
              <a:spcBef>
                <a:spcPts val="200"/>
              </a:spcBef>
            </a:pPr>
            <a:r>
              <a:rPr lang="en-US" sz="1200" dirty="0">
                <a:latin typeface="Franklin Gothic Book" panose="020B0503020102020204" pitchFamily="34" charset="0"/>
              </a:rPr>
              <a:t>By building</a:t>
            </a:r>
          </a:p>
          <a:p>
            <a:pPr marL="228577" indent="-228577" defTabSz="914309">
              <a:lnSpc>
                <a:spcPct val="100000"/>
              </a:lnSpc>
              <a:spcBef>
                <a:spcPts val="200"/>
              </a:spcBef>
            </a:pPr>
            <a:r>
              <a:rPr lang="en-US" sz="1200" dirty="0">
                <a:latin typeface="Franklin Gothic Book" panose="020B0503020102020204" pitchFamily="34" charset="0"/>
              </a:rPr>
              <a:t>By interest groups</a:t>
            </a:r>
          </a:p>
        </p:txBody>
      </p:sp>
      <p:cxnSp>
        <p:nvCxnSpPr>
          <p:cNvPr id="12" name="Straight Connector 11">
            <a:extLst>
              <a:ext uri="{FF2B5EF4-FFF2-40B4-BE49-F238E27FC236}">
                <a16:creationId xmlns:a16="http://schemas.microsoft.com/office/drawing/2014/main" id="{84427297-822E-42D8-843E-B800440A854E}"/>
              </a:ext>
            </a:extLst>
          </p:cNvPr>
          <p:cNvCxnSpPr>
            <a:cxnSpLocks/>
          </p:cNvCxnSpPr>
          <p:nvPr/>
        </p:nvCxnSpPr>
        <p:spPr>
          <a:xfrm flipH="1">
            <a:off x="4442074" y="1466220"/>
            <a:ext cx="3307852" cy="0"/>
          </a:xfrm>
          <a:prstGeom prst="line">
            <a:avLst/>
          </a:prstGeom>
          <a:ln w="28575">
            <a:solidFill>
              <a:srgbClr val="FFDE05"/>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65AD6E7C-C7A6-41E7-BE09-802A3C2336B5}"/>
              </a:ext>
            </a:extLst>
          </p:cNvPr>
          <p:cNvCxnSpPr>
            <a:cxnSpLocks/>
          </p:cNvCxnSpPr>
          <p:nvPr/>
        </p:nvCxnSpPr>
        <p:spPr>
          <a:xfrm flipH="1">
            <a:off x="8273040" y="1476427"/>
            <a:ext cx="3307852" cy="0"/>
          </a:xfrm>
          <a:prstGeom prst="line">
            <a:avLst/>
          </a:prstGeom>
          <a:ln w="28575">
            <a:solidFill>
              <a:srgbClr val="FFDE05"/>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14" name="Content Placeholder 4">
            <a:extLst>
              <a:ext uri="{FF2B5EF4-FFF2-40B4-BE49-F238E27FC236}">
                <a16:creationId xmlns:a16="http://schemas.microsoft.com/office/drawing/2014/main" id="{64A466FC-407E-4DAD-9BFE-8988EFC0F8A4}"/>
              </a:ext>
            </a:extLst>
          </p:cNvPr>
          <p:cNvSpPr txBox="1">
            <a:spLocks/>
          </p:cNvSpPr>
          <p:nvPr/>
        </p:nvSpPr>
        <p:spPr>
          <a:xfrm>
            <a:off x="763894" y="1561920"/>
            <a:ext cx="3307853" cy="1834971"/>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500" kern="1200">
                <a:solidFill>
                  <a:srgbClr val="3B3838"/>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500" kern="1200">
                <a:solidFill>
                  <a:srgbClr val="3B3838"/>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500" kern="1200">
                <a:solidFill>
                  <a:srgbClr val="3B3838"/>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500" kern="1200">
                <a:solidFill>
                  <a:srgbClr val="3B3838"/>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500" kern="1200">
                <a:solidFill>
                  <a:srgbClr val="3B3838"/>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577" indent="-228577" defTabSz="914309">
              <a:lnSpc>
                <a:spcPct val="100000"/>
              </a:lnSpc>
              <a:spcBef>
                <a:spcPts val="200"/>
              </a:spcBef>
            </a:pPr>
            <a:r>
              <a:rPr lang="en-US" sz="1200" dirty="0">
                <a:latin typeface="Franklin Gothic Book" panose="020B0503020102020204" pitchFamily="34" charset="0"/>
              </a:rPr>
              <a:t>Student Affairs Leadership Team</a:t>
            </a:r>
          </a:p>
          <a:p>
            <a:pPr marL="228577" indent="-228577" defTabSz="914309">
              <a:lnSpc>
                <a:spcPct val="100000"/>
              </a:lnSpc>
              <a:spcBef>
                <a:spcPts val="200"/>
              </a:spcBef>
            </a:pPr>
            <a:r>
              <a:rPr lang="en-US" sz="1200" dirty="0">
                <a:latin typeface="Franklin Gothic Book" panose="020B0503020102020204" pitchFamily="34" charset="0"/>
              </a:rPr>
              <a:t>Athletic Team Coaches</a:t>
            </a:r>
          </a:p>
          <a:p>
            <a:pPr marL="228577" indent="-228577" defTabSz="914309">
              <a:lnSpc>
                <a:spcPct val="100000"/>
              </a:lnSpc>
              <a:spcBef>
                <a:spcPts val="200"/>
              </a:spcBef>
            </a:pPr>
            <a:r>
              <a:rPr lang="en-US" sz="1200" dirty="0">
                <a:latin typeface="Franklin Gothic Book" panose="020B0503020102020204" pitchFamily="34" charset="0"/>
              </a:rPr>
              <a:t>Athletic Department Staff</a:t>
            </a:r>
          </a:p>
          <a:p>
            <a:pPr marL="228577" indent="-228577" defTabSz="914309">
              <a:lnSpc>
                <a:spcPct val="100000"/>
              </a:lnSpc>
              <a:spcBef>
                <a:spcPts val="200"/>
              </a:spcBef>
            </a:pPr>
            <a:r>
              <a:rPr lang="en-US" sz="1200" dirty="0">
                <a:latin typeface="Franklin Gothic Book" panose="020B0503020102020204" pitchFamily="34" charset="0"/>
              </a:rPr>
              <a:t>Student Academic Support Staff</a:t>
            </a:r>
          </a:p>
          <a:p>
            <a:pPr marL="228577" indent="-228577" defTabSz="914309">
              <a:lnSpc>
                <a:spcPct val="100000"/>
              </a:lnSpc>
              <a:spcBef>
                <a:spcPts val="200"/>
              </a:spcBef>
            </a:pPr>
            <a:r>
              <a:rPr lang="en-US" sz="1200" dirty="0">
                <a:latin typeface="Franklin Gothic Book" panose="020B0503020102020204" pitchFamily="34" charset="0"/>
              </a:rPr>
              <a:t>Starbuck Center Staff</a:t>
            </a:r>
          </a:p>
          <a:p>
            <a:pPr marL="228577" indent="-228577" defTabSz="914309">
              <a:lnSpc>
                <a:spcPct val="100000"/>
              </a:lnSpc>
              <a:spcBef>
                <a:spcPts val="200"/>
              </a:spcBef>
            </a:pPr>
            <a:r>
              <a:rPr lang="en-US" sz="1200" dirty="0">
                <a:latin typeface="Franklin Gothic Book" panose="020B0503020102020204" pitchFamily="34" charset="0"/>
              </a:rPr>
              <a:t>Area Coordinators</a:t>
            </a:r>
          </a:p>
          <a:p>
            <a:pPr marL="228577" indent="-228577" defTabSz="914309">
              <a:lnSpc>
                <a:spcPct val="100000"/>
              </a:lnSpc>
              <a:spcBef>
                <a:spcPts val="200"/>
              </a:spcBef>
            </a:pPr>
            <a:r>
              <a:rPr lang="en-US" sz="1200" dirty="0">
                <a:latin typeface="Franklin Gothic Book" panose="020B0503020102020204" pitchFamily="34" charset="0"/>
              </a:rPr>
              <a:t>Dining Staff</a:t>
            </a:r>
          </a:p>
          <a:p>
            <a:pPr marL="228577" indent="-228577" defTabSz="914309">
              <a:lnSpc>
                <a:spcPct val="100000"/>
              </a:lnSpc>
              <a:spcBef>
                <a:spcPts val="200"/>
              </a:spcBef>
            </a:pPr>
            <a:r>
              <a:rPr lang="en-US" sz="1200" dirty="0">
                <a:latin typeface="Franklin Gothic Book" panose="020B0503020102020204" pitchFamily="34" charset="0"/>
              </a:rPr>
              <a:t>Administrative Support Staff</a:t>
            </a:r>
          </a:p>
        </p:txBody>
      </p:sp>
      <p:sp>
        <p:nvSpPr>
          <p:cNvPr id="15" name="TextBox 14">
            <a:extLst>
              <a:ext uri="{FF2B5EF4-FFF2-40B4-BE49-F238E27FC236}">
                <a16:creationId xmlns:a16="http://schemas.microsoft.com/office/drawing/2014/main" id="{8767CCD5-C4A3-4FC4-86F6-79CCA13944AA}"/>
              </a:ext>
            </a:extLst>
          </p:cNvPr>
          <p:cNvSpPr txBox="1"/>
          <p:nvPr/>
        </p:nvSpPr>
        <p:spPr>
          <a:xfrm>
            <a:off x="8285594" y="2547703"/>
            <a:ext cx="1852430" cy="400110"/>
          </a:xfrm>
          <a:prstGeom prst="rect">
            <a:avLst/>
          </a:prstGeom>
          <a:noFill/>
        </p:spPr>
        <p:txBody>
          <a:bodyPr wrap="none" lIns="0" rtlCol="0">
            <a:spAutoFit/>
          </a:bodyPr>
          <a:lstStyle/>
          <a:p>
            <a:pPr defTabSz="457118" eaLnBrk="0" fontAlgn="base" hangingPunct="0">
              <a:spcBef>
                <a:spcPct val="0"/>
              </a:spcBef>
              <a:spcAft>
                <a:spcPct val="0"/>
              </a:spcAft>
            </a:pPr>
            <a:r>
              <a:rPr lang="en-US" sz="2000" spc="50" dirty="0">
                <a:solidFill>
                  <a:srgbClr val="3B3838"/>
                </a:solidFill>
                <a:latin typeface="Franklin Gothic Medium Cond" panose="020B0606030402020204" pitchFamily="34" charset="0"/>
                <a:ea typeface="MS Gothic" panose="020B0609070205080204" pitchFamily="49" charset="-128"/>
              </a:rPr>
              <a:t>Academic Spaces</a:t>
            </a:r>
          </a:p>
        </p:txBody>
      </p:sp>
      <p:sp>
        <p:nvSpPr>
          <p:cNvPr id="16" name="Content Placeholder 4">
            <a:extLst>
              <a:ext uri="{FF2B5EF4-FFF2-40B4-BE49-F238E27FC236}">
                <a16:creationId xmlns:a16="http://schemas.microsoft.com/office/drawing/2014/main" id="{6BF83B61-90CF-4CF2-85AA-5B325D94089E}"/>
              </a:ext>
            </a:extLst>
          </p:cNvPr>
          <p:cNvSpPr txBox="1">
            <a:spLocks/>
          </p:cNvSpPr>
          <p:nvPr/>
        </p:nvSpPr>
        <p:spPr>
          <a:xfrm>
            <a:off x="8437673" y="3025175"/>
            <a:ext cx="3587217" cy="706048"/>
          </a:xfrm>
          <a:prstGeom prst="rect">
            <a:avLst/>
          </a:prstGeom>
        </p:spPr>
        <p:txBody>
          <a:bodyPr vert="horz"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500" kern="1200">
                <a:solidFill>
                  <a:srgbClr val="3B3838"/>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500" kern="1200">
                <a:solidFill>
                  <a:srgbClr val="3B3838"/>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500" kern="1200">
                <a:solidFill>
                  <a:srgbClr val="3B3838"/>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500" kern="1200">
                <a:solidFill>
                  <a:srgbClr val="3B3838"/>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500" kern="1200">
                <a:solidFill>
                  <a:srgbClr val="3B3838"/>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577" indent="-228577" defTabSz="914309">
              <a:lnSpc>
                <a:spcPct val="100000"/>
              </a:lnSpc>
              <a:spcBef>
                <a:spcPts val="200"/>
              </a:spcBef>
            </a:pPr>
            <a:r>
              <a:rPr lang="en-US" sz="1200" dirty="0">
                <a:latin typeface="Franklin Gothic Book" panose="020B0503020102020204" pitchFamily="34" charset="0"/>
              </a:rPr>
              <a:t>Teaching Spaces</a:t>
            </a:r>
          </a:p>
          <a:p>
            <a:pPr marL="228577" indent="-228577" defTabSz="914309">
              <a:lnSpc>
                <a:spcPct val="100000"/>
              </a:lnSpc>
              <a:spcBef>
                <a:spcPts val="200"/>
              </a:spcBef>
            </a:pPr>
            <a:r>
              <a:rPr lang="en-US" sz="1200" dirty="0">
                <a:latin typeface="Franklin Gothic Book" panose="020B0503020102020204" pitchFamily="34" charset="0"/>
              </a:rPr>
              <a:t>Research Spaces</a:t>
            </a:r>
          </a:p>
          <a:p>
            <a:pPr marL="228577" indent="-228577" defTabSz="914309">
              <a:lnSpc>
                <a:spcPct val="100000"/>
              </a:lnSpc>
              <a:spcBef>
                <a:spcPts val="200"/>
              </a:spcBef>
            </a:pPr>
            <a:r>
              <a:rPr lang="en-US" sz="1200" dirty="0">
                <a:latin typeface="Franklin Gothic Book" panose="020B0503020102020204" pitchFamily="34" charset="0"/>
              </a:rPr>
              <a:t>Faculty Offices and Gathering Spaces</a:t>
            </a:r>
          </a:p>
        </p:txBody>
      </p:sp>
      <p:cxnSp>
        <p:nvCxnSpPr>
          <p:cNvPr id="17" name="Straight Connector 16">
            <a:extLst>
              <a:ext uri="{FF2B5EF4-FFF2-40B4-BE49-F238E27FC236}">
                <a16:creationId xmlns:a16="http://schemas.microsoft.com/office/drawing/2014/main" id="{24E0F851-A196-4C35-8369-F127FBA6185D}"/>
              </a:ext>
            </a:extLst>
          </p:cNvPr>
          <p:cNvCxnSpPr>
            <a:cxnSpLocks/>
          </p:cNvCxnSpPr>
          <p:nvPr/>
        </p:nvCxnSpPr>
        <p:spPr>
          <a:xfrm flipH="1">
            <a:off x="8285594" y="2934046"/>
            <a:ext cx="3307852" cy="0"/>
          </a:xfrm>
          <a:prstGeom prst="line">
            <a:avLst/>
          </a:prstGeom>
          <a:ln w="28575">
            <a:solidFill>
              <a:srgbClr val="FFDE05"/>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3FD8F4C5-7A2D-47E9-AA5A-1FB9DB1985C2}"/>
              </a:ext>
            </a:extLst>
          </p:cNvPr>
          <p:cNvSpPr txBox="1"/>
          <p:nvPr/>
        </p:nvSpPr>
        <p:spPr>
          <a:xfrm>
            <a:off x="8273038" y="3729330"/>
            <a:ext cx="1744901" cy="400110"/>
          </a:xfrm>
          <a:prstGeom prst="rect">
            <a:avLst/>
          </a:prstGeom>
          <a:noFill/>
        </p:spPr>
        <p:txBody>
          <a:bodyPr wrap="none" lIns="0" rtlCol="0">
            <a:spAutoFit/>
          </a:bodyPr>
          <a:lstStyle/>
          <a:p>
            <a:pPr defTabSz="457118" eaLnBrk="0" fontAlgn="base" hangingPunct="0">
              <a:spcBef>
                <a:spcPct val="0"/>
              </a:spcBef>
              <a:spcAft>
                <a:spcPct val="0"/>
              </a:spcAft>
            </a:pPr>
            <a:r>
              <a:rPr lang="en-US" sz="2000" spc="50" dirty="0">
                <a:solidFill>
                  <a:srgbClr val="3B3838"/>
                </a:solidFill>
                <a:latin typeface="Franklin Gothic Medium Cond" panose="020B0606030402020204" pitchFamily="34" charset="0"/>
                <a:ea typeface="MS Gothic" panose="020B0609070205080204" pitchFamily="49" charset="-128"/>
              </a:rPr>
              <a:t>Student Support</a:t>
            </a:r>
          </a:p>
        </p:txBody>
      </p:sp>
      <p:sp>
        <p:nvSpPr>
          <p:cNvPr id="22" name="Content Placeholder 4">
            <a:extLst>
              <a:ext uri="{FF2B5EF4-FFF2-40B4-BE49-F238E27FC236}">
                <a16:creationId xmlns:a16="http://schemas.microsoft.com/office/drawing/2014/main" id="{CB350360-A7A5-4B9A-9814-AE32C46E9F63}"/>
              </a:ext>
            </a:extLst>
          </p:cNvPr>
          <p:cNvSpPr txBox="1">
            <a:spLocks/>
          </p:cNvSpPr>
          <p:nvPr/>
        </p:nvSpPr>
        <p:spPr>
          <a:xfrm>
            <a:off x="8425117" y="4181673"/>
            <a:ext cx="3587217" cy="1017637"/>
          </a:xfrm>
          <a:prstGeom prst="rect">
            <a:avLst/>
          </a:prstGeom>
        </p:spPr>
        <p:txBody>
          <a:bodyPr vert="horz"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500" kern="1200">
                <a:solidFill>
                  <a:srgbClr val="3B3838"/>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500" kern="1200">
                <a:solidFill>
                  <a:srgbClr val="3B3838"/>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500" kern="1200">
                <a:solidFill>
                  <a:srgbClr val="3B3838"/>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500" kern="1200">
                <a:solidFill>
                  <a:srgbClr val="3B3838"/>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500" kern="1200">
                <a:solidFill>
                  <a:srgbClr val="3B3838"/>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577" indent="-228577" defTabSz="914309">
              <a:lnSpc>
                <a:spcPct val="100000"/>
              </a:lnSpc>
              <a:spcBef>
                <a:spcPts val="200"/>
              </a:spcBef>
            </a:pPr>
            <a:r>
              <a:rPr lang="en-US" sz="1200" dirty="0">
                <a:latin typeface="Franklin Gothic Book" panose="020B0503020102020204" pitchFamily="34" charset="0"/>
              </a:rPr>
              <a:t>Academic Advising</a:t>
            </a:r>
          </a:p>
          <a:p>
            <a:pPr marL="228577" indent="-228577" defTabSz="914309">
              <a:lnSpc>
                <a:spcPct val="100000"/>
              </a:lnSpc>
              <a:spcBef>
                <a:spcPts val="200"/>
              </a:spcBef>
            </a:pPr>
            <a:r>
              <a:rPr lang="en-US" sz="1200" dirty="0">
                <a:latin typeface="Franklin Gothic Book" panose="020B0503020102020204" pitchFamily="34" charset="0"/>
              </a:rPr>
              <a:t>Registrar</a:t>
            </a:r>
          </a:p>
          <a:p>
            <a:pPr marL="228577" indent="-228577" defTabSz="914309">
              <a:lnSpc>
                <a:spcPct val="100000"/>
              </a:lnSpc>
              <a:spcBef>
                <a:spcPts val="200"/>
              </a:spcBef>
            </a:pPr>
            <a:r>
              <a:rPr lang="en-US" sz="1200" dirty="0">
                <a:latin typeface="Franklin Gothic Book" panose="020B0503020102020204" pitchFamily="34" charset="0"/>
              </a:rPr>
              <a:t>Off-Campus Study and Exchange (OCSE)</a:t>
            </a:r>
          </a:p>
          <a:p>
            <a:pPr marL="228577" indent="-228577" defTabSz="914309">
              <a:lnSpc>
                <a:spcPct val="100000"/>
              </a:lnSpc>
              <a:spcBef>
                <a:spcPts val="200"/>
              </a:spcBef>
            </a:pPr>
            <a:r>
              <a:rPr lang="en-US" sz="1200" dirty="0">
                <a:latin typeface="Franklin Gothic Book" panose="020B0503020102020204" pitchFamily="34" charset="0"/>
              </a:rPr>
              <a:t>Opportunity Program (OP)</a:t>
            </a:r>
          </a:p>
        </p:txBody>
      </p:sp>
      <p:cxnSp>
        <p:nvCxnSpPr>
          <p:cNvPr id="23" name="Straight Connector 22">
            <a:extLst>
              <a:ext uri="{FF2B5EF4-FFF2-40B4-BE49-F238E27FC236}">
                <a16:creationId xmlns:a16="http://schemas.microsoft.com/office/drawing/2014/main" id="{F891D8E0-40B7-42B6-ABF9-4FE46D39AAA2}"/>
              </a:ext>
            </a:extLst>
          </p:cNvPr>
          <p:cNvCxnSpPr>
            <a:cxnSpLocks/>
          </p:cNvCxnSpPr>
          <p:nvPr/>
        </p:nvCxnSpPr>
        <p:spPr>
          <a:xfrm flipH="1">
            <a:off x="8273038" y="4106225"/>
            <a:ext cx="3307852" cy="0"/>
          </a:xfrm>
          <a:prstGeom prst="line">
            <a:avLst/>
          </a:prstGeom>
          <a:ln w="28575">
            <a:solidFill>
              <a:srgbClr val="FFDE05"/>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FC41C55F-C954-412B-BFC7-D93356068939}"/>
              </a:ext>
            </a:extLst>
          </p:cNvPr>
          <p:cNvSpPr txBox="1"/>
          <p:nvPr/>
        </p:nvSpPr>
        <p:spPr>
          <a:xfrm>
            <a:off x="8273038" y="5165579"/>
            <a:ext cx="1666482" cy="400110"/>
          </a:xfrm>
          <a:prstGeom prst="rect">
            <a:avLst/>
          </a:prstGeom>
          <a:noFill/>
        </p:spPr>
        <p:txBody>
          <a:bodyPr wrap="none" lIns="0" rtlCol="0">
            <a:spAutoFit/>
          </a:bodyPr>
          <a:lstStyle/>
          <a:p>
            <a:pPr defTabSz="457118" eaLnBrk="0" fontAlgn="base" hangingPunct="0">
              <a:spcBef>
                <a:spcPct val="0"/>
              </a:spcBef>
              <a:spcAft>
                <a:spcPct val="0"/>
              </a:spcAft>
            </a:pPr>
            <a:r>
              <a:rPr lang="en-US" sz="2000" spc="50" dirty="0">
                <a:solidFill>
                  <a:srgbClr val="3B3838"/>
                </a:solidFill>
                <a:latin typeface="Franklin Gothic Medium Cond" panose="020B0606030402020204" pitchFamily="34" charset="0"/>
                <a:ea typeface="MS Gothic" panose="020B0609070205080204" pitchFamily="49" charset="-128"/>
              </a:rPr>
              <a:t>Faculty Support</a:t>
            </a:r>
          </a:p>
        </p:txBody>
      </p:sp>
      <p:sp>
        <p:nvSpPr>
          <p:cNvPr id="25" name="Content Placeholder 4">
            <a:extLst>
              <a:ext uri="{FF2B5EF4-FFF2-40B4-BE49-F238E27FC236}">
                <a16:creationId xmlns:a16="http://schemas.microsoft.com/office/drawing/2014/main" id="{919EE320-7421-4BCC-9D53-5C22B321BC4C}"/>
              </a:ext>
            </a:extLst>
          </p:cNvPr>
          <p:cNvSpPr txBox="1">
            <a:spLocks/>
          </p:cNvSpPr>
          <p:nvPr/>
        </p:nvSpPr>
        <p:spPr>
          <a:xfrm>
            <a:off x="8425117" y="5676937"/>
            <a:ext cx="3766883" cy="1211910"/>
          </a:xfrm>
          <a:prstGeom prst="rect">
            <a:avLst/>
          </a:prstGeom>
        </p:spPr>
        <p:txBody>
          <a:bodyPr vert="horz"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500" kern="1200">
                <a:solidFill>
                  <a:srgbClr val="3B3838"/>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500" kern="1200">
                <a:solidFill>
                  <a:srgbClr val="3B3838"/>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500" kern="1200">
                <a:solidFill>
                  <a:srgbClr val="3B3838"/>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500" kern="1200">
                <a:solidFill>
                  <a:srgbClr val="3B3838"/>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500" kern="1200">
                <a:solidFill>
                  <a:srgbClr val="3B3838"/>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577" indent="-228577" defTabSz="914309">
              <a:lnSpc>
                <a:spcPct val="100000"/>
              </a:lnSpc>
              <a:spcBef>
                <a:spcPts val="200"/>
              </a:spcBef>
            </a:pPr>
            <a:r>
              <a:rPr lang="en-US" sz="1200" dirty="0">
                <a:latin typeface="Franklin Gothic Book" panose="020B0503020102020204" pitchFamily="34" charset="0"/>
              </a:rPr>
              <a:t>Sponsored Research Office (SRO)</a:t>
            </a:r>
          </a:p>
          <a:p>
            <a:pPr marL="228577" indent="-228577" defTabSz="914309">
              <a:lnSpc>
                <a:spcPct val="100000"/>
              </a:lnSpc>
              <a:spcBef>
                <a:spcPts val="200"/>
              </a:spcBef>
            </a:pPr>
            <a:r>
              <a:rPr lang="en-US" sz="1200" dirty="0">
                <a:solidFill>
                  <a:prstClr val="black"/>
                </a:solidFill>
                <a:latin typeface="Franklin Gothic Book" panose="020B0503020102020204" pitchFamily="34" charset="0"/>
                <a:cs typeface="Calibri"/>
              </a:rPr>
              <a:t>Academic Safety</a:t>
            </a:r>
          </a:p>
          <a:p>
            <a:pPr marL="228577" indent="-228577" defTabSz="914309">
              <a:lnSpc>
                <a:spcPct val="100000"/>
              </a:lnSpc>
              <a:spcBef>
                <a:spcPts val="200"/>
              </a:spcBef>
            </a:pPr>
            <a:r>
              <a:rPr lang="en-US" sz="1200" dirty="0">
                <a:solidFill>
                  <a:prstClr val="black"/>
                </a:solidFill>
                <a:latin typeface="Franklin Gothic Book" panose="020B0503020102020204" pitchFamily="34" charset="0"/>
                <a:cs typeface="Calibri"/>
              </a:rPr>
              <a:t>Center for Leadership in Teaching and Learning (CLTL)</a:t>
            </a:r>
          </a:p>
          <a:p>
            <a:pPr marL="228577" indent="-228577" defTabSz="914309">
              <a:lnSpc>
                <a:spcPct val="100000"/>
              </a:lnSpc>
              <a:spcBef>
                <a:spcPts val="200"/>
              </a:spcBef>
            </a:pPr>
            <a:r>
              <a:rPr lang="en-US" sz="1200" dirty="0">
                <a:solidFill>
                  <a:prstClr val="black"/>
                </a:solidFill>
                <a:latin typeface="Franklin Gothic Book" panose="020B0503020102020204" pitchFamily="34" charset="0"/>
                <a:cs typeface="Calibri"/>
              </a:rPr>
              <a:t>Greenberg Child Care</a:t>
            </a:r>
          </a:p>
          <a:p>
            <a:pPr marL="228577" indent="-228577" defTabSz="914309">
              <a:lnSpc>
                <a:spcPct val="100000"/>
              </a:lnSpc>
              <a:spcBef>
                <a:spcPts val="200"/>
              </a:spcBef>
            </a:pPr>
            <a:r>
              <a:rPr lang="en-US" sz="1200" dirty="0">
                <a:solidFill>
                  <a:prstClr val="black"/>
                </a:solidFill>
                <a:latin typeface="Franklin Gothic Book" panose="020B0503020102020204" pitchFamily="34" charset="0"/>
                <a:cs typeface="Calibri"/>
              </a:rPr>
              <a:t>Early Childhood Center</a:t>
            </a:r>
          </a:p>
        </p:txBody>
      </p:sp>
      <p:cxnSp>
        <p:nvCxnSpPr>
          <p:cNvPr id="26" name="Straight Connector 25">
            <a:extLst>
              <a:ext uri="{FF2B5EF4-FFF2-40B4-BE49-F238E27FC236}">
                <a16:creationId xmlns:a16="http://schemas.microsoft.com/office/drawing/2014/main" id="{67D1554B-33BA-43B6-9729-DEDFC5663AA5}"/>
              </a:ext>
            </a:extLst>
          </p:cNvPr>
          <p:cNvCxnSpPr>
            <a:cxnSpLocks/>
          </p:cNvCxnSpPr>
          <p:nvPr/>
        </p:nvCxnSpPr>
        <p:spPr>
          <a:xfrm flipH="1">
            <a:off x="8273038" y="5551570"/>
            <a:ext cx="3307852" cy="0"/>
          </a:xfrm>
          <a:prstGeom prst="line">
            <a:avLst/>
          </a:prstGeom>
          <a:ln w="28575">
            <a:solidFill>
              <a:srgbClr val="FFDE05"/>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CA2E5082-1233-45BE-AE71-CEB0A47F6A58}"/>
              </a:ext>
            </a:extLst>
          </p:cNvPr>
          <p:cNvSpPr txBox="1"/>
          <p:nvPr/>
        </p:nvSpPr>
        <p:spPr>
          <a:xfrm>
            <a:off x="4485376" y="4499510"/>
            <a:ext cx="1793120" cy="400110"/>
          </a:xfrm>
          <a:prstGeom prst="rect">
            <a:avLst/>
          </a:prstGeom>
          <a:noFill/>
        </p:spPr>
        <p:txBody>
          <a:bodyPr wrap="none" lIns="0" rtlCol="0">
            <a:spAutoFit/>
          </a:bodyPr>
          <a:lstStyle/>
          <a:p>
            <a:pPr defTabSz="457118" eaLnBrk="0" fontAlgn="base" hangingPunct="0">
              <a:spcBef>
                <a:spcPct val="0"/>
              </a:spcBef>
              <a:spcAft>
                <a:spcPct val="0"/>
              </a:spcAft>
            </a:pPr>
            <a:r>
              <a:rPr lang="en-US" sz="2000" spc="50" dirty="0">
                <a:solidFill>
                  <a:srgbClr val="3B3838"/>
                </a:solidFill>
                <a:latin typeface="Franklin Gothic Medium Cond" panose="020B0606030402020204" pitchFamily="34" charset="0"/>
                <a:ea typeface="MS Gothic" panose="020B0609070205080204" pitchFamily="49" charset="-128"/>
              </a:rPr>
              <a:t>Unique Buildings</a:t>
            </a:r>
          </a:p>
        </p:txBody>
      </p:sp>
      <p:cxnSp>
        <p:nvCxnSpPr>
          <p:cNvPr id="28" name="Straight Connector 27">
            <a:extLst>
              <a:ext uri="{FF2B5EF4-FFF2-40B4-BE49-F238E27FC236}">
                <a16:creationId xmlns:a16="http://schemas.microsoft.com/office/drawing/2014/main" id="{C3577B7B-4058-428D-B655-5DF6AE58C86E}"/>
              </a:ext>
            </a:extLst>
          </p:cNvPr>
          <p:cNvCxnSpPr>
            <a:cxnSpLocks/>
          </p:cNvCxnSpPr>
          <p:nvPr/>
        </p:nvCxnSpPr>
        <p:spPr>
          <a:xfrm flipH="1">
            <a:off x="4485378" y="4899080"/>
            <a:ext cx="3307852" cy="0"/>
          </a:xfrm>
          <a:prstGeom prst="line">
            <a:avLst/>
          </a:prstGeom>
          <a:ln w="28575">
            <a:solidFill>
              <a:srgbClr val="FFDE05"/>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29" name="Content Placeholder 4">
            <a:extLst>
              <a:ext uri="{FF2B5EF4-FFF2-40B4-BE49-F238E27FC236}">
                <a16:creationId xmlns:a16="http://schemas.microsoft.com/office/drawing/2014/main" id="{F2CF5F64-E739-4CF8-8FC5-D58DBD3B25F9}"/>
              </a:ext>
            </a:extLst>
          </p:cNvPr>
          <p:cNvSpPr txBox="1">
            <a:spLocks/>
          </p:cNvSpPr>
          <p:nvPr/>
        </p:nvSpPr>
        <p:spPr>
          <a:xfrm>
            <a:off x="4659059" y="4994780"/>
            <a:ext cx="3307853" cy="1834971"/>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500" kern="1200">
                <a:solidFill>
                  <a:srgbClr val="3B3838"/>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500" kern="1200">
                <a:solidFill>
                  <a:srgbClr val="3B3838"/>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500" kern="1200">
                <a:solidFill>
                  <a:srgbClr val="3B3838"/>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500" kern="1200">
                <a:solidFill>
                  <a:srgbClr val="3B3838"/>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500" kern="1200">
                <a:solidFill>
                  <a:srgbClr val="3B3838"/>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577" indent="-228577" defTabSz="914309">
              <a:lnSpc>
                <a:spcPct val="100000"/>
              </a:lnSpc>
              <a:spcBef>
                <a:spcPts val="200"/>
              </a:spcBef>
            </a:pPr>
            <a:r>
              <a:rPr lang="en-US" sz="1200" dirty="0">
                <a:latin typeface="Franklin Gothic Book" panose="020B0503020102020204" pitchFamily="34" charset="0"/>
              </a:rPr>
              <a:t>Library</a:t>
            </a:r>
          </a:p>
          <a:p>
            <a:pPr marL="228577" indent="-228577" defTabSz="914309">
              <a:lnSpc>
                <a:spcPct val="100000"/>
              </a:lnSpc>
              <a:spcBef>
                <a:spcPts val="200"/>
              </a:spcBef>
            </a:pPr>
            <a:r>
              <a:rPr lang="en-US" sz="1200" dirty="0">
                <a:latin typeface="Franklin Gothic Book" panose="020B0503020102020204" pitchFamily="34" charset="0"/>
              </a:rPr>
              <a:t>Tang</a:t>
            </a:r>
          </a:p>
          <a:p>
            <a:pPr marL="228577" indent="-228577" defTabSz="914309">
              <a:lnSpc>
                <a:spcPct val="100000"/>
              </a:lnSpc>
              <a:spcBef>
                <a:spcPts val="200"/>
              </a:spcBef>
            </a:pPr>
            <a:r>
              <a:rPr lang="en-US" sz="1200" dirty="0">
                <a:latin typeface="Franklin Gothic Book" panose="020B0503020102020204" pitchFamily="34" charset="0"/>
              </a:rPr>
              <a:t>Case Center</a:t>
            </a:r>
          </a:p>
          <a:p>
            <a:pPr marL="228577" indent="-228577" defTabSz="914309">
              <a:lnSpc>
                <a:spcPct val="100000"/>
              </a:lnSpc>
              <a:spcBef>
                <a:spcPts val="200"/>
              </a:spcBef>
            </a:pPr>
            <a:r>
              <a:rPr lang="en-US" sz="1200" dirty="0">
                <a:latin typeface="Franklin Gothic Book" panose="020B0503020102020204" pitchFamily="34" charset="0"/>
              </a:rPr>
              <a:t>Dining Hall</a:t>
            </a:r>
          </a:p>
          <a:p>
            <a:pPr marL="228577" indent="-228577" defTabSz="914309">
              <a:lnSpc>
                <a:spcPct val="100000"/>
              </a:lnSpc>
              <a:spcBef>
                <a:spcPts val="200"/>
              </a:spcBef>
            </a:pPr>
            <a:r>
              <a:rPr lang="en-US" sz="1200" dirty="0">
                <a:latin typeface="Franklin Gothic Book" panose="020B0503020102020204" pitchFamily="34" charset="0"/>
              </a:rPr>
              <a:t>Jonsson Tower</a:t>
            </a:r>
          </a:p>
          <a:p>
            <a:pPr marL="228577" indent="-228577" defTabSz="914309">
              <a:lnSpc>
                <a:spcPct val="100000"/>
              </a:lnSpc>
              <a:spcBef>
                <a:spcPts val="200"/>
              </a:spcBef>
            </a:pPr>
            <a:r>
              <a:rPr lang="en-US" sz="1200" dirty="0">
                <a:latin typeface="Franklin Gothic Book" panose="020B0503020102020204" pitchFamily="34" charset="0"/>
              </a:rPr>
              <a:t>White Hollow Farm</a:t>
            </a:r>
          </a:p>
          <a:p>
            <a:pPr marL="228577" indent="-228577" defTabSz="914309">
              <a:lnSpc>
                <a:spcPct val="100000"/>
              </a:lnSpc>
              <a:spcBef>
                <a:spcPts val="200"/>
              </a:spcBef>
            </a:pPr>
            <a:r>
              <a:rPr lang="en-US" sz="1200" dirty="0">
                <a:latin typeface="Franklin Gothic Book" panose="020B0503020102020204" pitchFamily="34" charset="0"/>
              </a:rPr>
              <a:t>Boat House</a:t>
            </a:r>
          </a:p>
          <a:p>
            <a:pPr marL="228577" indent="-228577" defTabSz="914309">
              <a:lnSpc>
                <a:spcPct val="100000"/>
              </a:lnSpc>
              <a:spcBef>
                <a:spcPts val="200"/>
              </a:spcBef>
            </a:pPr>
            <a:r>
              <a:rPr lang="en-US" sz="1200" dirty="0">
                <a:latin typeface="Franklin Gothic Book" panose="020B0503020102020204" pitchFamily="34" charset="0"/>
              </a:rPr>
              <a:t>Starbuck Center</a:t>
            </a:r>
          </a:p>
        </p:txBody>
      </p:sp>
      <p:sp>
        <p:nvSpPr>
          <p:cNvPr id="30" name="TextBox 29">
            <a:extLst>
              <a:ext uri="{FF2B5EF4-FFF2-40B4-BE49-F238E27FC236}">
                <a16:creationId xmlns:a16="http://schemas.microsoft.com/office/drawing/2014/main" id="{597B5469-1346-4961-81CF-F04AE7FBB3C3}"/>
              </a:ext>
            </a:extLst>
          </p:cNvPr>
          <p:cNvSpPr txBox="1"/>
          <p:nvPr/>
        </p:nvSpPr>
        <p:spPr>
          <a:xfrm>
            <a:off x="611108" y="3518713"/>
            <a:ext cx="1413913" cy="400110"/>
          </a:xfrm>
          <a:prstGeom prst="rect">
            <a:avLst/>
          </a:prstGeom>
          <a:noFill/>
        </p:spPr>
        <p:txBody>
          <a:bodyPr wrap="none" lIns="0" rtlCol="0">
            <a:spAutoFit/>
          </a:bodyPr>
          <a:lstStyle/>
          <a:p>
            <a:pPr defTabSz="457118" eaLnBrk="0" fontAlgn="base" hangingPunct="0">
              <a:spcBef>
                <a:spcPct val="0"/>
              </a:spcBef>
              <a:spcAft>
                <a:spcPct val="0"/>
              </a:spcAft>
            </a:pPr>
            <a:r>
              <a:rPr lang="en-US" sz="2000" spc="50" dirty="0">
                <a:solidFill>
                  <a:srgbClr val="3B3838"/>
                </a:solidFill>
                <a:latin typeface="Franklin Gothic Medium Cond" panose="020B0606030402020204" pitchFamily="34" charset="0"/>
                <a:ea typeface="MS Gothic" panose="020B0609070205080204" pitchFamily="49" charset="-128"/>
              </a:rPr>
              <a:t>Other Groups</a:t>
            </a:r>
          </a:p>
        </p:txBody>
      </p:sp>
      <p:cxnSp>
        <p:nvCxnSpPr>
          <p:cNvPr id="31" name="Straight Connector 30">
            <a:extLst>
              <a:ext uri="{FF2B5EF4-FFF2-40B4-BE49-F238E27FC236}">
                <a16:creationId xmlns:a16="http://schemas.microsoft.com/office/drawing/2014/main" id="{83D65BE9-B974-4BC9-871C-1225CFDEFB60}"/>
              </a:ext>
            </a:extLst>
          </p:cNvPr>
          <p:cNvCxnSpPr>
            <a:cxnSpLocks/>
          </p:cNvCxnSpPr>
          <p:nvPr/>
        </p:nvCxnSpPr>
        <p:spPr>
          <a:xfrm flipH="1">
            <a:off x="611110" y="3918283"/>
            <a:ext cx="3307852" cy="0"/>
          </a:xfrm>
          <a:prstGeom prst="line">
            <a:avLst/>
          </a:prstGeom>
          <a:ln w="28575">
            <a:solidFill>
              <a:srgbClr val="FFDE05"/>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32" name="Content Placeholder 4">
            <a:extLst>
              <a:ext uri="{FF2B5EF4-FFF2-40B4-BE49-F238E27FC236}">
                <a16:creationId xmlns:a16="http://schemas.microsoft.com/office/drawing/2014/main" id="{992E4210-1004-49CC-8BD4-7DF35A59AAE9}"/>
              </a:ext>
            </a:extLst>
          </p:cNvPr>
          <p:cNvSpPr txBox="1">
            <a:spLocks/>
          </p:cNvSpPr>
          <p:nvPr/>
        </p:nvSpPr>
        <p:spPr>
          <a:xfrm>
            <a:off x="763894" y="4013983"/>
            <a:ext cx="3307853" cy="2865905"/>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500" kern="1200">
                <a:solidFill>
                  <a:srgbClr val="3B3838"/>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500" kern="1200">
                <a:solidFill>
                  <a:srgbClr val="3B3838"/>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500" kern="1200">
                <a:solidFill>
                  <a:srgbClr val="3B3838"/>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500" kern="1200">
                <a:solidFill>
                  <a:srgbClr val="3B3838"/>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500" kern="1200">
                <a:solidFill>
                  <a:srgbClr val="3B3838"/>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577" indent="-228577" defTabSz="914309">
              <a:lnSpc>
                <a:spcPct val="100000"/>
              </a:lnSpc>
              <a:spcBef>
                <a:spcPts val="200"/>
              </a:spcBef>
            </a:pPr>
            <a:r>
              <a:rPr lang="en-US" sz="1200" dirty="0">
                <a:latin typeface="Franklin Gothic Book" panose="020B0503020102020204" pitchFamily="34" charset="0"/>
              </a:rPr>
              <a:t>Campus Safety</a:t>
            </a:r>
          </a:p>
          <a:p>
            <a:pPr marL="228577" indent="-228577" defTabSz="914309">
              <a:lnSpc>
                <a:spcPct val="100000"/>
              </a:lnSpc>
              <a:spcBef>
                <a:spcPts val="200"/>
              </a:spcBef>
            </a:pPr>
            <a:r>
              <a:rPr lang="en-US" sz="1200" dirty="0">
                <a:latin typeface="Franklin Gothic Book" panose="020B0503020102020204" pitchFamily="34" charset="0"/>
              </a:rPr>
              <a:t>Alumni</a:t>
            </a:r>
          </a:p>
          <a:p>
            <a:pPr marL="228577" indent="-228577" defTabSz="914309">
              <a:lnSpc>
                <a:spcPct val="100000"/>
              </a:lnSpc>
              <a:spcBef>
                <a:spcPts val="200"/>
              </a:spcBef>
            </a:pPr>
            <a:r>
              <a:rPr lang="en-US" sz="1200" dirty="0">
                <a:latin typeface="Franklin Gothic Book" panose="020B0503020102020204" pitchFamily="34" charset="0"/>
              </a:rPr>
              <a:t>Advancement</a:t>
            </a:r>
          </a:p>
          <a:p>
            <a:pPr marL="228577" indent="-228577" defTabSz="914309">
              <a:lnSpc>
                <a:spcPct val="100000"/>
              </a:lnSpc>
              <a:spcBef>
                <a:spcPts val="200"/>
              </a:spcBef>
            </a:pPr>
            <a:r>
              <a:rPr lang="en-US" sz="1200" dirty="0">
                <a:latin typeface="Franklin Gothic Book" panose="020B0503020102020204" pitchFamily="34" charset="0"/>
              </a:rPr>
              <a:t>Marketing and Communication / Neighbors / Bookstore</a:t>
            </a:r>
          </a:p>
          <a:p>
            <a:pPr marL="228577" indent="-228577" defTabSz="914309">
              <a:lnSpc>
                <a:spcPct val="100000"/>
              </a:lnSpc>
              <a:spcBef>
                <a:spcPts val="200"/>
              </a:spcBef>
            </a:pPr>
            <a:r>
              <a:rPr lang="en-US" sz="1200" dirty="0">
                <a:latin typeface="Franklin Gothic Book" panose="020B0503020102020204" pitchFamily="34" charset="0"/>
              </a:rPr>
              <a:t>Alumni Affairs</a:t>
            </a:r>
          </a:p>
          <a:p>
            <a:pPr marL="228577" indent="-228577" defTabSz="914309">
              <a:lnSpc>
                <a:spcPct val="100000"/>
              </a:lnSpc>
              <a:spcBef>
                <a:spcPts val="200"/>
              </a:spcBef>
            </a:pPr>
            <a:r>
              <a:rPr lang="en-US" sz="1200" dirty="0">
                <a:latin typeface="Franklin Gothic Book" panose="020B0503020102020204" pitchFamily="34" charset="0"/>
              </a:rPr>
              <a:t>Financial Services</a:t>
            </a:r>
          </a:p>
          <a:p>
            <a:pPr marL="228577" indent="-228577" defTabSz="914309">
              <a:lnSpc>
                <a:spcPct val="100000"/>
              </a:lnSpc>
              <a:spcBef>
                <a:spcPts val="200"/>
              </a:spcBef>
            </a:pPr>
            <a:r>
              <a:rPr lang="en-US" sz="1200" dirty="0">
                <a:latin typeface="Franklin Gothic Book" panose="020B0503020102020204" pitchFamily="34" charset="0"/>
              </a:rPr>
              <a:t>Human Resources / Retirees</a:t>
            </a:r>
          </a:p>
          <a:p>
            <a:pPr marL="228577" indent="-228577" defTabSz="914309">
              <a:lnSpc>
                <a:spcPct val="100000"/>
              </a:lnSpc>
              <a:spcBef>
                <a:spcPts val="200"/>
              </a:spcBef>
            </a:pPr>
            <a:r>
              <a:rPr lang="en-US" sz="1200" dirty="0">
                <a:latin typeface="Franklin Gothic Book" panose="020B0503020102020204" pitchFamily="34" charset="0"/>
              </a:rPr>
              <a:t>Facilities</a:t>
            </a:r>
          </a:p>
          <a:p>
            <a:pPr marL="228577" indent="-228577" defTabSz="914309">
              <a:lnSpc>
                <a:spcPct val="100000"/>
              </a:lnSpc>
              <a:spcBef>
                <a:spcPts val="200"/>
              </a:spcBef>
            </a:pPr>
            <a:r>
              <a:rPr lang="en-US" sz="1200" dirty="0">
                <a:latin typeface="Franklin Gothic Book" panose="020B0503020102020204" pitchFamily="34" charset="0"/>
              </a:rPr>
              <a:t>Town Officials</a:t>
            </a:r>
          </a:p>
          <a:p>
            <a:pPr marL="228577" indent="-228577" defTabSz="914309">
              <a:lnSpc>
                <a:spcPct val="100000"/>
              </a:lnSpc>
              <a:spcBef>
                <a:spcPts val="200"/>
              </a:spcBef>
            </a:pPr>
            <a:r>
              <a:rPr lang="en-US" sz="1200" dirty="0">
                <a:latin typeface="Franklin Gothic Book" panose="020B0503020102020204" pitchFamily="34" charset="0"/>
              </a:rPr>
              <a:t>Dining Services</a:t>
            </a:r>
          </a:p>
          <a:p>
            <a:pPr marL="228577" indent="-228577" defTabSz="914309">
              <a:lnSpc>
                <a:spcPct val="100000"/>
              </a:lnSpc>
              <a:spcBef>
                <a:spcPts val="200"/>
              </a:spcBef>
            </a:pPr>
            <a:r>
              <a:rPr lang="en-US" sz="1200" dirty="0">
                <a:latin typeface="Franklin Gothic Book" panose="020B0503020102020204" pitchFamily="34" charset="0"/>
              </a:rPr>
              <a:t>Conference and Events</a:t>
            </a:r>
          </a:p>
          <a:p>
            <a:pPr marL="228577" indent="-228577" defTabSz="914309">
              <a:lnSpc>
                <a:spcPct val="100000"/>
              </a:lnSpc>
              <a:spcBef>
                <a:spcPts val="200"/>
              </a:spcBef>
            </a:pPr>
            <a:r>
              <a:rPr lang="en-US" sz="1200" dirty="0">
                <a:latin typeface="Franklin Gothic Book" panose="020B0503020102020204" pitchFamily="34" charset="0"/>
              </a:rPr>
              <a:t>Board of Trustees</a:t>
            </a:r>
          </a:p>
        </p:txBody>
      </p:sp>
    </p:spTree>
    <p:extLst>
      <p:ext uri="{BB962C8B-B14F-4D97-AF65-F5344CB8AC3E}">
        <p14:creationId xmlns:p14="http://schemas.microsoft.com/office/powerpoint/2010/main" val="24771114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857C07B-C6BA-4727-AB8B-040264961E15}"/>
              </a:ext>
            </a:extLst>
          </p:cNvPr>
          <p:cNvSpPr txBox="1"/>
          <p:nvPr/>
        </p:nvSpPr>
        <p:spPr>
          <a:xfrm>
            <a:off x="611108" y="2216491"/>
            <a:ext cx="1696747" cy="400110"/>
          </a:xfrm>
          <a:prstGeom prst="rect">
            <a:avLst/>
          </a:prstGeom>
          <a:noFill/>
        </p:spPr>
        <p:txBody>
          <a:bodyPr wrap="none" lIns="0" rtlCol="0">
            <a:spAutoFit/>
          </a:bodyPr>
          <a:lstStyle/>
          <a:p>
            <a:pPr defTabSz="457118" eaLnBrk="0" fontAlgn="base" hangingPunct="0">
              <a:spcBef>
                <a:spcPct val="0"/>
              </a:spcBef>
              <a:spcAft>
                <a:spcPct val="0"/>
              </a:spcAft>
            </a:pPr>
            <a:r>
              <a:rPr lang="en-US" sz="2000" spc="50" dirty="0">
                <a:solidFill>
                  <a:srgbClr val="3B3838"/>
                </a:solidFill>
                <a:latin typeface="Franklin Gothic Medium Cond" panose="020B0606030402020204" pitchFamily="34" charset="0"/>
                <a:ea typeface="MS Gothic" panose="020B0609070205080204" pitchFamily="49" charset="-128"/>
              </a:rPr>
              <a:t>Program Drivers</a:t>
            </a:r>
          </a:p>
        </p:txBody>
      </p:sp>
      <p:cxnSp>
        <p:nvCxnSpPr>
          <p:cNvPr id="8" name="Straight Connector 7">
            <a:extLst>
              <a:ext uri="{FF2B5EF4-FFF2-40B4-BE49-F238E27FC236}">
                <a16:creationId xmlns:a16="http://schemas.microsoft.com/office/drawing/2014/main" id="{DA8F4849-FC47-4E4C-AADA-7C5D4D1481E7}"/>
              </a:ext>
            </a:extLst>
          </p:cNvPr>
          <p:cNvCxnSpPr>
            <a:cxnSpLocks/>
          </p:cNvCxnSpPr>
          <p:nvPr/>
        </p:nvCxnSpPr>
        <p:spPr>
          <a:xfrm flipH="1">
            <a:off x="611110" y="2697984"/>
            <a:ext cx="3307852" cy="0"/>
          </a:xfrm>
          <a:prstGeom prst="line">
            <a:avLst/>
          </a:prstGeom>
          <a:ln w="28575">
            <a:solidFill>
              <a:srgbClr val="FFDE05"/>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21ABEF27-0296-4461-BBC4-CBE72E7A9233}"/>
              </a:ext>
            </a:extLst>
          </p:cNvPr>
          <p:cNvSpPr txBox="1"/>
          <p:nvPr/>
        </p:nvSpPr>
        <p:spPr>
          <a:xfrm>
            <a:off x="4442074" y="2216491"/>
            <a:ext cx="1669688" cy="400110"/>
          </a:xfrm>
          <a:prstGeom prst="rect">
            <a:avLst/>
          </a:prstGeom>
          <a:noFill/>
        </p:spPr>
        <p:txBody>
          <a:bodyPr wrap="none" lIns="0" rtlCol="0">
            <a:spAutoFit/>
          </a:bodyPr>
          <a:lstStyle/>
          <a:p>
            <a:pPr defTabSz="457118" eaLnBrk="0" fontAlgn="base" hangingPunct="0">
              <a:spcBef>
                <a:spcPct val="0"/>
              </a:spcBef>
              <a:spcAft>
                <a:spcPct val="0"/>
              </a:spcAft>
            </a:pPr>
            <a:r>
              <a:rPr lang="en-US" sz="2000" spc="50" dirty="0">
                <a:solidFill>
                  <a:srgbClr val="3B3838"/>
                </a:solidFill>
                <a:latin typeface="Franklin Gothic Medium Cond" panose="020B0606030402020204" pitchFamily="34" charset="0"/>
                <a:ea typeface="MS Gothic" panose="020B0609070205080204" pitchFamily="49" charset="-128"/>
              </a:rPr>
              <a:t>Physical Drivers</a:t>
            </a:r>
          </a:p>
        </p:txBody>
      </p:sp>
      <p:sp>
        <p:nvSpPr>
          <p:cNvPr id="10" name="TextBox 9">
            <a:extLst>
              <a:ext uri="{FF2B5EF4-FFF2-40B4-BE49-F238E27FC236}">
                <a16:creationId xmlns:a16="http://schemas.microsoft.com/office/drawing/2014/main" id="{52827D41-18DE-480A-95DA-AC2D412AD0C4}"/>
              </a:ext>
            </a:extLst>
          </p:cNvPr>
          <p:cNvSpPr txBox="1"/>
          <p:nvPr/>
        </p:nvSpPr>
        <p:spPr>
          <a:xfrm>
            <a:off x="8273039" y="2216491"/>
            <a:ext cx="2215415" cy="400110"/>
          </a:xfrm>
          <a:prstGeom prst="rect">
            <a:avLst/>
          </a:prstGeom>
          <a:noFill/>
        </p:spPr>
        <p:txBody>
          <a:bodyPr wrap="none" lIns="0" rtlCol="0">
            <a:spAutoFit/>
          </a:bodyPr>
          <a:lstStyle/>
          <a:p>
            <a:pPr defTabSz="457118" eaLnBrk="0" fontAlgn="base" hangingPunct="0">
              <a:spcBef>
                <a:spcPct val="0"/>
              </a:spcBef>
              <a:spcAft>
                <a:spcPct val="0"/>
              </a:spcAft>
            </a:pPr>
            <a:r>
              <a:rPr lang="en-US" sz="2000" spc="50" dirty="0">
                <a:solidFill>
                  <a:srgbClr val="3B3838"/>
                </a:solidFill>
                <a:latin typeface="Franklin Gothic Medium Cond" panose="020B0606030402020204" pitchFamily="34" charset="0"/>
                <a:ea typeface="MS Gothic" panose="020B0609070205080204" pitchFamily="49" charset="-128"/>
              </a:rPr>
              <a:t>Cross-Cutting Drivers</a:t>
            </a:r>
          </a:p>
        </p:txBody>
      </p:sp>
      <p:sp>
        <p:nvSpPr>
          <p:cNvPr id="2" name="Title 1">
            <a:extLst>
              <a:ext uri="{FF2B5EF4-FFF2-40B4-BE49-F238E27FC236}">
                <a16:creationId xmlns:a16="http://schemas.microsoft.com/office/drawing/2014/main" id="{D3225B65-A88A-483F-BF76-AFE1501FAD21}"/>
              </a:ext>
            </a:extLst>
          </p:cNvPr>
          <p:cNvSpPr>
            <a:spLocks noGrp="1"/>
          </p:cNvSpPr>
          <p:nvPr>
            <p:ph type="title"/>
          </p:nvPr>
        </p:nvSpPr>
        <p:spPr/>
        <p:txBody>
          <a:bodyPr/>
          <a:lstStyle/>
          <a:p>
            <a:r>
              <a:rPr lang="en-US" dirty="0"/>
              <a:t>Proposed Focus Groups </a:t>
            </a:r>
            <a:r>
              <a:rPr lang="en-US" sz="4000" dirty="0"/>
              <a:t>- </a:t>
            </a:r>
            <a:r>
              <a:rPr lang="en-US" sz="2800" dirty="0"/>
              <a:t>DRAFT</a:t>
            </a:r>
            <a:endParaRPr lang="en-US" dirty="0"/>
          </a:p>
        </p:txBody>
      </p:sp>
      <p:sp>
        <p:nvSpPr>
          <p:cNvPr id="21" name="Content Placeholder 4">
            <a:extLst>
              <a:ext uri="{FF2B5EF4-FFF2-40B4-BE49-F238E27FC236}">
                <a16:creationId xmlns:a16="http://schemas.microsoft.com/office/drawing/2014/main" id="{DA7ED9C2-8820-4301-8022-BBC679095774}"/>
              </a:ext>
            </a:extLst>
          </p:cNvPr>
          <p:cNvSpPr txBox="1">
            <a:spLocks/>
          </p:cNvSpPr>
          <p:nvPr/>
        </p:nvSpPr>
        <p:spPr>
          <a:xfrm>
            <a:off x="4442074" y="2892689"/>
            <a:ext cx="3307853" cy="2487967"/>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500" kern="1200">
                <a:solidFill>
                  <a:srgbClr val="3B3838"/>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500" kern="1200">
                <a:solidFill>
                  <a:srgbClr val="3B3838"/>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500" kern="1200">
                <a:solidFill>
                  <a:srgbClr val="3B3838"/>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500" kern="1200">
                <a:solidFill>
                  <a:srgbClr val="3B3838"/>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500" kern="1200">
                <a:solidFill>
                  <a:srgbClr val="3B3838"/>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577" indent="-228577" defTabSz="914309">
              <a:lnSpc>
                <a:spcPct val="100000"/>
              </a:lnSpc>
            </a:pPr>
            <a:r>
              <a:rPr lang="en-US" sz="1600" dirty="0">
                <a:latin typeface="Franklin Gothic Book" panose="020B0503020102020204" pitchFamily="34" charset="0"/>
              </a:rPr>
              <a:t>Campus Mobility</a:t>
            </a:r>
            <a:br>
              <a:rPr lang="en-US" sz="1600" dirty="0">
                <a:latin typeface="Franklin Gothic Book" panose="020B0503020102020204" pitchFamily="34" charset="0"/>
              </a:rPr>
            </a:br>
            <a:r>
              <a:rPr lang="en-US" sz="1200" i="1" dirty="0">
                <a:latin typeface="Franklin Gothic Book" panose="020B0503020102020204" pitchFamily="34" charset="0"/>
              </a:rPr>
              <a:t>Pedestrian, bicycle, vehicular, service, bus, wayfinding, parking, safety</a:t>
            </a:r>
            <a:endParaRPr lang="en-US" sz="1600" i="1" dirty="0">
              <a:latin typeface="Franklin Gothic Book" panose="020B0503020102020204" pitchFamily="34" charset="0"/>
            </a:endParaRPr>
          </a:p>
          <a:p>
            <a:pPr marL="228577" indent="-228577" defTabSz="914309">
              <a:lnSpc>
                <a:spcPct val="100000"/>
              </a:lnSpc>
            </a:pPr>
            <a:r>
              <a:rPr lang="en-US" sz="1600" dirty="0">
                <a:latin typeface="Franklin Gothic Book" panose="020B0503020102020204" pitchFamily="34" charset="0"/>
              </a:rPr>
              <a:t>Facilities &amp; Infrastructure </a:t>
            </a:r>
            <a:br>
              <a:rPr lang="en-US" sz="1600" dirty="0">
                <a:latin typeface="Franklin Gothic Book" panose="020B0503020102020204" pitchFamily="34" charset="0"/>
              </a:rPr>
            </a:br>
            <a:r>
              <a:rPr lang="en-US" sz="1200" i="1" dirty="0">
                <a:latin typeface="Franklin Gothic Book" panose="020B0503020102020204" pitchFamily="34" charset="0"/>
              </a:rPr>
              <a:t>Building conditions, infrastructure needs</a:t>
            </a:r>
            <a:endParaRPr lang="en-US" sz="1600" i="1" dirty="0">
              <a:latin typeface="Franklin Gothic Book" panose="020B0503020102020204" pitchFamily="34" charset="0"/>
            </a:endParaRPr>
          </a:p>
          <a:p>
            <a:pPr marL="228577" indent="-228577" defTabSz="914309">
              <a:lnSpc>
                <a:spcPct val="100000"/>
              </a:lnSpc>
            </a:pPr>
            <a:r>
              <a:rPr lang="en-US" sz="1600" dirty="0">
                <a:latin typeface="Franklin Gothic Book" panose="020B0503020102020204" pitchFamily="34" charset="0"/>
              </a:rPr>
              <a:t>Real Estate</a:t>
            </a:r>
            <a:br>
              <a:rPr lang="en-US" sz="1600" dirty="0">
                <a:latin typeface="Franklin Gothic Book" panose="020B0503020102020204" pitchFamily="34" charset="0"/>
              </a:rPr>
            </a:br>
            <a:r>
              <a:rPr lang="en-US" sz="1200" i="1" dirty="0">
                <a:latin typeface="Franklin Gothic Book" panose="020B0503020102020204" pitchFamily="34" charset="0"/>
              </a:rPr>
              <a:t>Relationship with town, off-campus properties, future growth</a:t>
            </a:r>
            <a:endParaRPr lang="en-US" sz="1600" i="1" dirty="0">
              <a:latin typeface="Franklin Gothic Book" panose="020B0503020102020204" pitchFamily="34" charset="0"/>
            </a:endParaRPr>
          </a:p>
        </p:txBody>
      </p:sp>
      <p:sp>
        <p:nvSpPr>
          <p:cNvPr id="22" name="Content Placeholder 4">
            <a:extLst>
              <a:ext uri="{FF2B5EF4-FFF2-40B4-BE49-F238E27FC236}">
                <a16:creationId xmlns:a16="http://schemas.microsoft.com/office/drawing/2014/main" id="{BF620949-4E20-4920-9F65-51823110B680}"/>
              </a:ext>
            </a:extLst>
          </p:cNvPr>
          <p:cNvSpPr txBox="1">
            <a:spLocks/>
          </p:cNvSpPr>
          <p:nvPr/>
        </p:nvSpPr>
        <p:spPr>
          <a:xfrm>
            <a:off x="8273038" y="2892689"/>
            <a:ext cx="3587217" cy="2825517"/>
          </a:xfrm>
          <a:prstGeom prst="rect">
            <a:avLst/>
          </a:prstGeom>
        </p:spPr>
        <p:txBody>
          <a:bodyPr vert="horz"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500" kern="1200">
                <a:solidFill>
                  <a:srgbClr val="3B3838"/>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500" kern="1200">
                <a:solidFill>
                  <a:srgbClr val="3B3838"/>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500" kern="1200">
                <a:solidFill>
                  <a:srgbClr val="3B3838"/>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500" kern="1200">
                <a:solidFill>
                  <a:srgbClr val="3B3838"/>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500" kern="1200">
                <a:solidFill>
                  <a:srgbClr val="3B3838"/>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577" indent="-228577" defTabSz="914309">
              <a:lnSpc>
                <a:spcPct val="100000"/>
              </a:lnSpc>
            </a:pPr>
            <a:r>
              <a:rPr lang="en-US" sz="1600" dirty="0">
                <a:latin typeface="Franklin Gothic Book" panose="020B0503020102020204" pitchFamily="34" charset="0"/>
              </a:rPr>
              <a:t>Diversity, Equity, &amp; Inclusion</a:t>
            </a:r>
            <a:br>
              <a:rPr lang="en-US" sz="1600" dirty="0">
                <a:latin typeface="Franklin Gothic Book" panose="020B0503020102020204" pitchFamily="34" charset="0"/>
              </a:rPr>
            </a:br>
            <a:r>
              <a:rPr lang="en-US" sz="1200" i="1" dirty="0">
                <a:latin typeface="Franklin Gothic Book" panose="020B0503020102020204" pitchFamily="34" charset="0"/>
              </a:rPr>
              <a:t>Welcoming spaces, non-traditional students, </a:t>
            </a:r>
            <a:br>
              <a:rPr lang="en-US" sz="1200" i="1" dirty="0">
                <a:latin typeface="Franklin Gothic Book" panose="020B0503020102020204" pitchFamily="34" charset="0"/>
              </a:rPr>
            </a:br>
            <a:r>
              <a:rPr lang="en-US" sz="1200" i="1" dirty="0">
                <a:latin typeface="Franklin Gothic Book" panose="020B0503020102020204" pitchFamily="34" charset="0"/>
              </a:rPr>
              <a:t>student services</a:t>
            </a:r>
            <a:endParaRPr lang="en-US" sz="1600" i="1" dirty="0">
              <a:latin typeface="Franklin Gothic Book" panose="020B0503020102020204" pitchFamily="34" charset="0"/>
            </a:endParaRPr>
          </a:p>
          <a:p>
            <a:pPr marL="228577" indent="-228577" defTabSz="914309">
              <a:lnSpc>
                <a:spcPct val="100000"/>
              </a:lnSpc>
            </a:pPr>
            <a:r>
              <a:rPr lang="en-US" sz="1600" dirty="0">
                <a:solidFill>
                  <a:prstClr val="black"/>
                </a:solidFill>
                <a:latin typeface="Franklin Gothic Book" panose="020B0503020102020204" pitchFamily="34" charset="0"/>
                <a:cs typeface="Calibri"/>
              </a:rPr>
              <a:t>Sustainability</a:t>
            </a:r>
            <a:br>
              <a:rPr lang="en-US" sz="1600" dirty="0">
                <a:solidFill>
                  <a:prstClr val="black"/>
                </a:solidFill>
                <a:latin typeface="Franklin Gothic Book" panose="020B0503020102020204" pitchFamily="34" charset="0"/>
                <a:cs typeface="Calibri"/>
              </a:rPr>
            </a:br>
            <a:r>
              <a:rPr lang="en-US" sz="1200" i="1" dirty="0">
                <a:solidFill>
                  <a:prstClr val="black"/>
                </a:solidFill>
                <a:latin typeface="Franklin Gothic Book" panose="020B0503020102020204" pitchFamily="34" charset="0"/>
                <a:cs typeface="Calibri"/>
              </a:rPr>
              <a:t>Culture, campus practices, technologies used</a:t>
            </a:r>
            <a:endParaRPr lang="en-US" sz="1600" i="1" dirty="0">
              <a:solidFill>
                <a:prstClr val="black"/>
              </a:solidFill>
              <a:latin typeface="Franklin Gothic Book" panose="020B0503020102020204" pitchFamily="34" charset="0"/>
              <a:cs typeface="Calibri"/>
            </a:endParaRPr>
          </a:p>
          <a:p>
            <a:pPr marL="228577" indent="-228577" defTabSz="914309">
              <a:lnSpc>
                <a:spcPct val="100000"/>
              </a:lnSpc>
            </a:pPr>
            <a:r>
              <a:rPr lang="en-US" sz="1600" dirty="0">
                <a:solidFill>
                  <a:prstClr val="black"/>
                </a:solidFill>
                <a:latin typeface="Franklin Gothic Book" panose="020B0503020102020204" pitchFamily="34" charset="0"/>
                <a:cs typeface="Calibri"/>
              </a:rPr>
              <a:t>Health &amp; Wellness</a:t>
            </a:r>
            <a:br>
              <a:rPr lang="en-US" sz="1600" dirty="0">
                <a:solidFill>
                  <a:prstClr val="black"/>
                </a:solidFill>
                <a:latin typeface="Franklin Gothic Book" panose="020B0503020102020204" pitchFamily="34" charset="0"/>
                <a:cs typeface="Calibri"/>
              </a:rPr>
            </a:br>
            <a:r>
              <a:rPr lang="en-US" sz="1200" i="1" dirty="0">
                <a:solidFill>
                  <a:prstClr val="black"/>
                </a:solidFill>
                <a:latin typeface="Franklin Gothic Book" panose="020B0503020102020204" pitchFamily="34" charset="0"/>
                <a:cs typeface="Calibri"/>
              </a:rPr>
              <a:t>Accessible services, impact of recreation, </a:t>
            </a:r>
            <a:br>
              <a:rPr lang="en-US" sz="1200" i="1" dirty="0">
                <a:solidFill>
                  <a:prstClr val="black"/>
                </a:solidFill>
                <a:latin typeface="Franklin Gothic Book" panose="020B0503020102020204" pitchFamily="34" charset="0"/>
                <a:cs typeface="Calibri"/>
              </a:rPr>
            </a:br>
            <a:r>
              <a:rPr lang="en-US" sz="1200" i="1" dirty="0">
                <a:solidFill>
                  <a:prstClr val="black"/>
                </a:solidFill>
                <a:latin typeface="Franklin Gothic Book" panose="020B0503020102020204" pitchFamily="34" charset="0"/>
                <a:cs typeface="Calibri"/>
              </a:rPr>
              <a:t>campus open spaces, safety</a:t>
            </a:r>
            <a:endParaRPr lang="en-US" sz="1600" i="1" dirty="0">
              <a:solidFill>
                <a:prstClr val="black"/>
              </a:solidFill>
              <a:latin typeface="Franklin Gothic Book" panose="020B0503020102020204" pitchFamily="34" charset="0"/>
              <a:cs typeface="Calibri"/>
            </a:endParaRPr>
          </a:p>
        </p:txBody>
      </p:sp>
      <p:cxnSp>
        <p:nvCxnSpPr>
          <p:cNvPr id="24" name="Straight Connector 23">
            <a:extLst>
              <a:ext uri="{FF2B5EF4-FFF2-40B4-BE49-F238E27FC236}">
                <a16:creationId xmlns:a16="http://schemas.microsoft.com/office/drawing/2014/main" id="{7EB7B062-5D31-4EB4-958B-71CD1AB08C70}"/>
              </a:ext>
            </a:extLst>
          </p:cNvPr>
          <p:cNvCxnSpPr>
            <a:cxnSpLocks/>
          </p:cNvCxnSpPr>
          <p:nvPr/>
        </p:nvCxnSpPr>
        <p:spPr>
          <a:xfrm flipH="1">
            <a:off x="4442074" y="2697984"/>
            <a:ext cx="3307852" cy="0"/>
          </a:xfrm>
          <a:prstGeom prst="line">
            <a:avLst/>
          </a:prstGeom>
          <a:ln w="28575">
            <a:solidFill>
              <a:srgbClr val="FFDE05"/>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AE991326-AE86-46D0-9482-B889CFCC2EFE}"/>
              </a:ext>
            </a:extLst>
          </p:cNvPr>
          <p:cNvCxnSpPr>
            <a:cxnSpLocks/>
          </p:cNvCxnSpPr>
          <p:nvPr/>
        </p:nvCxnSpPr>
        <p:spPr>
          <a:xfrm flipH="1">
            <a:off x="8273039" y="2697984"/>
            <a:ext cx="3307852" cy="0"/>
          </a:xfrm>
          <a:prstGeom prst="line">
            <a:avLst/>
          </a:prstGeom>
          <a:ln w="28575">
            <a:solidFill>
              <a:srgbClr val="FFDE05"/>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16" name="Content Placeholder 4">
            <a:extLst>
              <a:ext uri="{FF2B5EF4-FFF2-40B4-BE49-F238E27FC236}">
                <a16:creationId xmlns:a16="http://schemas.microsoft.com/office/drawing/2014/main" id="{8A475375-696F-471A-831D-D2E5CC6B1DD4}"/>
              </a:ext>
            </a:extLst>
          </p:cNvPr>
          <p:cNvSpPr txBox="1">
            <a:spLocks/>
          </p:cNvSpPr>
          <p:nvPr/>
        </p:nvSpPr>
        <p:spPr>
          <a:xfrm>
            <a:off x="538094" y="2892689"/>
            <a:ext cx="3483490" cy="3823993"/>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500" kern="1200">
                <a:solidFill>
                  <a:srgbClr val="3B3838"/>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500" kern="1200">
                <a:solidFill>
                  <a:srgbClr val="3B3838"/>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500" kern="1200">
                <a:solidFill>
                  <a:srgbClr val="3B3838"/>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500" kern="1200">
                <a:solidFill>
                  <a:srgbClr val="3B3838"/>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500" kern="1200">
                <a:solidFill>
                  <a:srgbClr val="3B3838"/>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577" indent="-228577" defTabSz="914309">
              <a:lnSpc>
                <a:spcPct val="100000"/>
              </a:lnSpc>
            </a:pPr>
            <a:r>
              <a:rPr lang="en-US" sz="1600" dirty="0">
                <a:latin typeface="Franklin Gothic Book" panose="020B0503020102020204" pitchFamily="34" charset="0"/>
              </a:rPr>
              <a:t>Academics </a:t>
            </a:r>
            <a:r>
              <a:rPr lang="en-US" sz="1400" dirty="0">
                <a:latin typeface="Franklin Gothic Book" panose="020B0503020102020204" pitchFamily="34" charset="0"/>
              </a:rPr>
              <a:t>(could be multiple subgroups)</a:t>
            </a:r>
            <a:br>
              <a:rPr lang="en-US" sz="1600" dirty="0">
                <a:latin typeface="Franklin Gothic Book" panose="020B0503020102020204" pitchFamily="34" charset="0"/>
              </a:rPr>
            </a:br>
            <a:r>
              <a:rPr lang="en-US" sz="1200" i="1" dirty="0">
                <a:latin typeface="Franklin Gothic Book" panose="020B0503020102020204" pitchFamily="34" charset="0"/>
              </a:rPr>
              <a:t>Spaces used and adequacy for teaching, collaboration</a:t>
            </a:r>
            <a:endParaRPr lang="en-US" sz="1600" dirty="0">
              <a:latin typeface="Franklin Gothic Book" panose="020B0503020102020204" pitchFamily="34" charset="0"/>
            </a:endParaRPr>
          </a:p>
          <a:p>
            <a:pPr marL="228577" indent="-228577" defTabSz="914309">
              <a:lnSpc>
                <a:spcPct val="100000"/>
              </a:lnSpc>
            </a:pPr>
            <a:r>
              <a:rPr lang="en-US" sz="1600" dirty="0">
                <a:latin typeface="Franklin Gothic Book" panose="020B0503020102020204" pitchFamily="34" charset="0"/>
              </a:rPr>
              <a:t>Student Life</a:t>
            </a:r>
            <a:br>
              <a:rPr lang="en-US" sz="1600" dirty="0">
                <a:latin typeface="Franklin Gothic Book" panose="020B0503020102020204" pitchFamily="34" charset="0"/>
              </a:rPr>
            </a:br>
            <a:r>
              <a:rPr lang="en-US" sz="1200" i="1" dirty="0">
                <a:latin typeface="Franklin Gothic Book" panose="020B0503020102020204" pitchFamily="34" charset="0"/>
              </a:rPr>
              <a:t>Dining, student services, student organizations, academic support</a:t>
            </a:r>
            <a:endParaRPr lang="en-US" sz="1600" i="1" dirty="0">
              <a:latin typeface="Franklin Gothic Book" panose="020B0503020102020204" pitchFamily="34" charset="0"/>
            </a:endParaRPr>
          </a:p>
          <a:p>
            <a:pPr marL="228577" indent="-228577" defTabSz="914309">
              <a:lnSpc>
                <a:spcPct val="100000"/>
              </a:lnSpc>
            </a:pPr>
            <a:r>
              <a:rPr lang="en-US" sz="1600" dirty="0">
                <a:latin typeface="Franklin Gothic Book" panose="020B0503020102020204" pitchFamily="34" charset="0"/>
              </a:rPr>
              <a:t>Residential Life</a:t>
            </a:r>
            <a:br>
              <a:rPr lang="en-US" sz="1600" dirty="0">
                <a:latin typeface="Franklin Gothic Book" panose="020B0503020102020204" pitchFamily="34" charset="0"/>
              </a:rPr>
            </a:br>
            <a:r>
              <a:rPr lang="en-US" sz="1200" i="1" dirty="0">
                <a:latin typeface="Franklin Gothic Book" panose="020B0503020102020204" pitchFamily="34" charset="0"/>
              </a:rPr>
              <a:t>Housing inventory, goals for cohort living and types of offerings, common spaces</a:t>
            </a:r>
            <a:endParaRPr lang="en-US" sz="1600" i="1" dirty="0">
              <a:latin typeface="Franklin Gothic Book" panose="020B0503020102020204" pitchFamily="34" charset="0"/>
            </a:endParaRPr>
          </a:p>
          <a:p>
            <a:pPr marL="228577" indent="-228577" defTabSz="914309">
              <a:lnSpc>
                <a:spcPct val="100000"/>
              </a:lnSpc>
            </a:pPr>
            <a:r>
              <a:rPr lang="en-US" sz="1600" dirty="0">
                <a:latin typeface="Franklin Gothic Book" panose="020B0503020102020204" pitchFamily="34" charset="0"/>
              </a:rPr>
              <a:t>Athletics &amp; Recreation</a:t>
            </a:r>
            <a:br>
              <a:rPr lang="en-US" sz="1600" i="1" dirty="0">
                <a:latin typeface="Franklin Gothic Book" panose="020B0503020102020204" pitchFamily="34" charset="0"/>
              </a:rPr>
            </a:br>
            <a:r>
              <a:rPr lang="en-US" sz="1200" i="1" dirty="0">
                <a:latin typeface="Franklin Gothic Book" panose="020B0503020102020204" pitchFamily="34" charset="0"/>
              </a:rPr>
              <a:t>Facility needs, promoting overall student well-being, impact on “school spirit”</a:t>
            </a:r>
            <a:endParaRPr lang="en-US" sz="1200" dirty="0">
              <a:latin typeface="Franklin Gothic Book" panose="020B0503020102020204" pitchFamily="34" charset="0"/>
            </a:endParaRPr>
          </a:p>
          <a:p>
            <a:pPr marL="228577" indent="-228577" defTabSz="914309">
              <a:lnSpc>
                <a:spcPct val="100000"/>
              </a:lnSpc>
            </a:pPr>
            <a:r>
              <a:rPr lang="en-US" sz="1600" dirty="0">
                <a:latin typeface="Franklin Gothic Book" panose="020B0503020102020204" pitchFamily="34" charset="0"/>
              </a:rPr>
              <a:t>Administration &amp; Workplace</a:t>
            </a:r>
            <a:br>
              <a:rPr lang="en-US" sz="1600" dirty="0">
                <a:latin typeface="Franklin Gothic Book" panose="020B0503020102020204" pitchFamily="34" charset="0"/>
              </a:rPr>
            </a:br>
            <a:r>
              <a:rPr lang="en-US" sz="1200" i="1" dirty="0">
                <a:latin typeface="Franklin Gothic Book" panose="020B0503020102020204" pitchFamily="34" charset="0"/>
              </a:rPr>
              <a:t>Office spaces used and locations, amenities, collaboration</a:t>
            </a:r>
            <a:endParaRPr lang="en-US" sz="1600" dirty="0">
              <a:latin typeface="Franklin Gothic Book" panose="020B0503020102020204" pitchFamily="34" charset="0"/>
            </a:endParaRPr>
          </a:p>
        </p:txBody>
      </p:sp>
      <p:sp>
        <p:nvSpPr>
          <p:cNvPr id="12" name="Rectangle 11">
            <a:extLst>
              <a:ext uri="{FF2B5EF4-FFF2-40B4-BE49-F238E27FC236}">
                <a16:creationId xmlns:a16="http://schemas.microsoft.com/office/drawing/2014/main" id="{FD9A1B49-71CF-4304-BEDE-75E7AC8ECDFC}"/>
              </a:ext>
            </a:extLst>
          </p:cNvPr>
          <p:cNvSpPr/>
          <p:nvPr/>
        </p:nvSpPr>
        <p:spPr>
          <a:xfrm>
            <a:off x="538094" y="1287378"/>
            <a:ext cx="8743558" cy="707886"/>
          </a:xfrm>
          <a:prstGeom prst="rect">
            <a:avLst/>
          </a:prstGeom>
        </p:spPr>
        <p:txBody>
          <a:bodyPr wrap="square">
            <a:spAutoFit/>
          </a:bodyPr>
          <a:lstStyle/>
          <a:p>
            <a:r>
              <a:rPr lang="en-US" sz="2000" spc="50" dirty="0">
                <a:solidFill>
                  <a:srgbClr val="3B3838"/>
                </a:solidFill>
                <a:latin typeface="Franklin Gothic Medium Cond" panose="020B0606030402020204" pitchFamily="34" charset="0"/>
                <a:ea typeface="MS Gothic" panose="020B0609070205080204" pitchFamily="49" charset="-128"/>
              </a:rPr>
              <a:t>For each of these focus groups we want a variety of campus stakeholders to offer diverse viewpoints about existing conditions and the future potential of the campus. </a:t>
            </a:r>
          </a:p>
        </p:txBody>
      </p:sp>
    </p:spTree>
    <p:extLst>
      <p:ext uri="{BB962C8B-B14F-4D97-AF65-F5344CB8AC3E}">
        <p14:creationId xmlns:p14="http://schemas.microsoft.com/office/powerpoint/2010/main" val="2413931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EBEF1-9ED8-4B55-B468-D12E74223014}"/>
              </a:ext>
            </a:extLst>
          </p:cNvPr>
          <p:cNvSpPr>
            <a:spLocks noGrp="1"/>
          </p:cNvSpPr>
          <p:nvPr>
            <p:ph type="title"/>
          </p:nvPr>
        </p:nvSpPr>
        <p:spPr/>
        <p:txBody>
          <a:bodyPr/>
          <a:lstStyle/>
          <a:p>
            <a:r>
              <a:rPr lang="en-US" dirty="0"/>
              <a:t>Program Drivers</a:t>
            </a:r>
            <a:br>
              <a:rPr lang="en-US" dirty="0"/>
            </a:br>
            <a:r>
              <a:rPr lang="en-US" sz="2800" dirty="0">
                <a:solidFill>
                  <a:schemeClr val="tx1">
                    <a:lumMod val="75000"/>
                    <a:lumOff val="25000"/>
                  </a:schemeClr>
                </a:solidFill>
                <a:latin typeface="Franklin Gothic Medium Cond" panose="020B0606030402020204" pitchFamily="34" charset="0"/>
              </a:rPr>
              <a:t>Academics</a:t>
            </a:r>
            <a:endParaRPr lang="en-US" dirty="0">
              <a:solidFill>
                <a:schemeClr val="tx1">
                  <a:lumMod val="75000"/>
                  <a:lumOff val="25000"/>
                </a:schemeClr>
              </a:solidFill>
              <a:latin typeface="Franklin Gothic Medium Cond" panose="020B0606030402020204" pitchFamily="34" charset="0"/>
            </a:endParaRPr>
          </a:p>
        </p:txBody>
      </p:sp>
      <p:sp>
        <p:nvSpPr>
          <p:cNvPr id="3" name="Content Placeholder 2">
            <a:extLst>
              <a:ext uri="{FF2B5EF4-FFF2-40B4-BE49-F238E27FC236}">
                <a16:creationId xmlns:a16="http://schemas.microsoft.com/office/drawing/2014/main" id="{2244872A-F4BE-49DC-B445-4E227F09794F}"/>
              </a:ext>
            </a:extLst>
          </p:cNvPr>
          <p:cNvSpPr>
            <a:spLocks noGrp="1"/>
          </p:cNvSpPr>
          <p:nvPr>
            <p:ph idx="1"/>
          </p:nvPr>
        </p:nvSpPr>
        <p:spPr>
          <a:xfrm>
            <a:off x="611107" y="1730567"/>
            <a:ext cx="10971371" cy="4730749"/>
          </a:xfrm>
        </p:spPr>
        <p:txBody>
          <a:bodyPr/>
          <a:lstStyle/>
          <a:p>
            <a:pPr marL="457200" indent="-457200">
              <a:spcBef>
                <a:spcPts val="1200"/>
              </a:spcBef>
              <a:buFont typeface="+mj-lt"/>
              <a:buAutoNum type="arabicPeriod"/>
            </a:pPr>
            <a:r>
              <a:rPr lang="en-US" sz="1800" dirty="0">
                <a:latin typeface="Franklin Gothic Book" panose="020B0503020102020204" pitchFamily="34" charset="0"/>
              </a:rPr>
              <a:t>What sets Skidmore apart from other institutions? How do the academic programs contribute to this? What advantages or opportunities for improvement do your programs afford?</a:t>
            </a:r>
          </a:p>
          <a:p>
            <a:pPr marL="457200" indent="-457200">
              <a:spcBef>
                <a:spcPts val="1200"/>
              </a:spcBef>
              <a:buFont typeface="+mj-lt"/>
              <a:buAutoNum type="arabicPeriod"/>
            </a:pPr>
            <a:r>
              <a:rPr lang="en-US" sz="1800" dirty="0">
                <a:latin typeface="Franklin Gothic Book" panose="020B0503020102020204" pitchFamily="34" charset="0"/>
              </a:rPr>
              <a:t>Do the current locations of academic space, administrative units, research space, and support services function well collectively?</a:t>
            </a:r>
          </a:p>
          <a:p>
            <a:pPr marL="457200" indent="-457200">
              <a:spcBef>
                <a:spcPts val="1200"/>
              </a:spcBef>
              <a:buFont typeface="+mj-lt"/>
              <a:buAutoNum type="arabicPeriod"/>
            </a:pPr>
            <a:r>
              <a:rPr lang="en-US" sz="1800" dirty="0">
                <a:latin typeface="Franklin Gothic Book" panose="020B0503020102020204" pitchFamily="34" charset="0"/>
              </a:rPr>
              <a:t>Which buildings and academic space do you think function well (age, form, layout) and which ones do not? Do your current classrooms, laboratories, research space, and other spaces adequately support your activities? How or how not?</a:t>
            </a:r>
          </a:p>
          <a:p>
            <a:pPr marL="457200" indent="-457200">
              <a:spcBef>
                <a:spcPts val="1200"/>
              </a:spcBef>
              <a:buFont typeface="+mj-lt"/>
              <a:buAutoNum type="arabicPeriod"/>
            </a:pPr>
            <a:r>
              <a:rPr lang="en-US" sz="1800" dirty="0">
                <a:latin typeface="Franklin Gothic Book" panose="020B0503020102020204" pitchFamily="34" charset="0"/>
              </a:rPr>
              <a:t>Do the different units within Skidmore collaborate well with each other? Do the current facilities help encourage collaboration and interaction? Are there areas for informal collaboration? Is there enough conference space for formal collaboration?</a:t>
            </a:r>
          </a:p>
          <a:p>
            <a:pPr marL="457200" indent="-457200">
              <a:spcBef>
                <a:spcPts val="1200"/>
              </a:spcBef>
              <a:buFont typeface="+mj-lt"/>
              <a:buAutoNum type="arabicPeriod"/>
            </a:pPr>
            <a:r>
              <a:rPr lang="en-US" sz="1800" dirty="0">
                <a:latin typeface="Franklin Gothic Book" panose="020B0503020102020204" pitchFamily="34" charset="0"/>
              </a:rPr>
              <a:t>How are instructional delivery at Skidmore methods likely to change over the next decade? What new information and learning technologies do you expect to use? How will these impact space and/or adjacencies? </a:t>
            </a:r>
          </a:p>
          <a:p>
            <a:pPr marL="457200" indent="-457200">
              <a:spcBef>
                <a:spcPts val="1200"/>
              </a:spcBef>
              <a:buFont typeface="+mj-lt"/>
              <a:buAutoNum type="arabicPeriod"/>
            </a:pPr>
            <a:r>
              <a:rPr lang="en-US" sz="1800" dirty="0">
                <a:latin typeface="Franklin Gothic Book" panose="020B0503020102020204" pitchFamily="34" charset="0"/>
              </a:rPr>
              <a:t>What functions of the library do you, your staff, and your students use on a regular basis?</a:t>
            </a:r>
          </a:p>
          <a:p>
            <a:pPr marL="457200" indent="-457200">
              <a:spcBef>
                <a:spcPts val="1200"/>
              </a:spcBef>
              <a:buFont typeface="+mj-lt"/>
              <a:buAutoNum type="arabicPeriod"/>
            </a:pPr>
            <a:r>
              <a:rPr lang="en-US" sz="1800" dirty="0">
                <a:latin typeface="Franklin Gothic Book" panose="020B0503020102020204" pitchFamily="34" charset="0"/>
              </a:rPr>
              <a:t>Thinking 10-20 years out, what do you predict will be the defining aspects of Skidmore College? How does the long-term vision for your programs fit with this?</a:t>
            </a:r>
          </a:p>
        </p:txBody>
      </p:sp>
    </p:spTree>
    <p:extLst>
      <p:ext uri="{BB962C8B-B14F-4D97-AF65-F5344CB8AC3E}">
        <p14:creationId xmlns:p14="http://schemas.microsoft.com/office/powerpoint/2010/main" val="1817529794"/>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lIns="0" tIns="0" rIns="0" bIns="0">
        <a:noAutofit/>
      </a:bodyPr>
      <a:lstStyle>
        <a:defPPr algn="l" defTabSz="914400" eaLnBrk="1" fontAlgn="auto" hangingPunct="1">
          <a:lnSpc>
            <a:spcPct val="90000"/>
          </a:lnSpc>
          <a:spcBef>
            <a:spcPts val="1000"/>
          </a:spcBef>
          <a:spcAft>
            <a:spcPts val="0"/>
          </a:spcAft>
          <a:defRPr sz="2000" dirty="0">
            <a:solidFill>
              <a:srgbClr val="3B3838"/>
            </a:solidFill>
            <a:latin typeface="Franklin Gothic Medium" panose="020B0603020102020204" pitchFamily="34" charset="0"/>
          </a:defRPr>
        </a:defPPr>
      </a:lst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31FD3E73B785A479BB011AF0E876268" ma:contentTypeVersion="4" ma:contentTypeDescription="Create a new document." ma:contentTypeScope="" ma:versionID="a7b19b4d589d0b141c64eedf3d62f4b8">
  <xsd:schema xmlns:xsd="http://www.w3.org/2001/XMLSchema" xmlns:xs="http://www.w3.org/2001/XMLSchema" xmlns:p="http://schemas.microsoft.com/office/2006/metadata/properties" xmlns:ns2="ec50e6b1-4d96-418c-9391-2d70dafb486d" targetNamespace="http://schemas.microsoft.com/office/2006/metadata/properties" ma:root="true" ma:fieldsID="6823c1b6809d12ed6c29373862ac4c02" ns2:_="">
    <xsd:import namespace="ec50e6b1-4d96-418c-9391-2d70dafb486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c50e6b1-4d96-418c-9391-2d70dafb486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53B50EE-E78C-4899-B272-D5C6462391E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c50e6b1-4d96-418c-9391-2d70dafb486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F56F05C-4DF2-470C-9826-CFC4FC9DEB74}">
  <ds:schemaRefs>
    <ds:schemaRef ds:uri="http://schemas.microsoft.com/sharepoint/v3/contenttype/forms"/>
  </ds:schemaRefs>
</ds:datastoreItem>
</file>

<file path=customXml/itemProps3.xml><?xml version="1.0" encoding="utf-8"?>
<ds:datastoreItem xmlns:ds="http://schemas.openxmlformats.org/officeDocument/2006/customXml" ds:itemID="{A0EAF4A5-E55F-44B4-BCA1-0F3691ADCFCE}">
  <ds:schemaRefs>
    <ds:schemaRef ds:uri="ec50e6b1-4d96-418c-9391-2d70dafb486d"/>
    <ds:schemaRef ds:uri="http://purl.org/dc/dcmitype/"/>
    <ds:schemaRef ds:uri="http://schemas.openxmlformats.org/package/2006/metadata/core-properties"/>
    <ds:schemaRef ds:uri="http://schemas.microsoft.com/office/2006/metadata/properties"/>
    <ds:schemaRef ds:uri="http://schemas.microsoft.com/office/2006/documentManagement/types"/>
    <ds:schemaRef ds:uri="http://purl.org/dc/elements/1.1/"/>
    <ds:schemaRef ds:uri="http://schemas.microsoft.com/office/infopath/2007/PartnerControls"/>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otalTime>127</TotalTime>
  <Words>3086</Words>
  <Application>Microsoft Macintosh PowerPoint</Application>
  <PresentationFormat>Widescreen</PresentationFormat>
  <Paragraphs>259</Paragraphs>
  <Slides>24</Slides>
  <Notes>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24</vt:i4>
      </vt:variant>
    </vt:vector>
  </HeadingPairs>
  <TitlesOfParts>
    <vt:vector size="33" baseType="lpstr">
      <vt:lpstr>MS Gothic</vt:lpstr>
      <vt:lpstr>Arial</vt:lpstr>
      <vt:lpstr>Arial Nova Cond Light</vt:lpstr>
      <vt:lpstr>Calibri</vt:lpstr>
      <vt:lpstr>Calibri Light</vt:lpstr>
      <vt:lpstr>Franklin Gothic Book</vt:lpstr>
      <vt:lpstr>Franklin Gothic Medium</vt:lpstr>
      <vt:lpstr>Franklin Gothic Medium Cond</vt:lpstr>
      <vt:lpstr>Custom Design</vt:lpstr>
      <vt:lpstr>PowerPoint Presentation</vt:lpstr>
      <vt:lpstr>PowerPoint Presentation</vt:lpstr>
      <vt:lpstr>Schedule Overview </vt:lpstr>
      <vt:lpstr>Schedule</vt:lpstr>
      <vt:lpstr>Engagement</vt:lpstr>
      <vt:lpstr>Focus Group Structure</vt:lpstr>
      <vt:lpstr>Initial List of Stakeholders (provided by the Task Force)</vt:lpstr>
      <vt:lpstr>Proposed Focus Groups - DRAFT</vt:lpstr>
      <vt:lpstr>Program Drivers Academics</vt:lpstr>
      <vt:lpstr>Program Drivers Student Life</vt:lpstr>
      <vt:lpstr>Program Drivers Residential Life</vt:lpstr>
      <vt:lpstr>Program Drivers Athletics &amp; Recreation</vt:lpstr>
      <vt:lpstr>Program Drivers Administration &amp; Workplace</vt:lpstr>
      <vt:lpstr>Physical Drivers Campus Mobility</vt:lpstr>
      <vt:lpstr>Physical Drivers Facilities &amp; Infrastructure </vt:lpstr>
      <vt:lpstr>Physical Drivers Real Estate</vt:lpstr>
      <vt:lpstr>Cross-Cutting Drivers Diversity, Equity, &amp; Inclusion</vt:lpstr>
      <vt:lpstr>Cross-Cutting Drivers Sustainability</vt:lpstr>
      <vt:lpstr>Cross-Cutting Drivers Health &amp; Wellness</vt:lpstr>
      <vt:lpstr>Proposed Open Forums</vt:lpstr>
      <vt:lpstr>Next Steps</vt:lpstr>
      <vt:lpstr>Discussion Questions</vt:lpstr>
      <vt:lpstr>Project Goals &amp; Outcomes </vt:lpstr>
      <vt:lpstr>PowerPoint Presentation</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Eli Shanklin</dc:creator>
  <cp:lastModifiedBy>Diane O'Connor</cp:lastModifiedBy>
  <cp:revision>18</cp:revision>
  <dcterms:created xsi:type="dcterms:W3CDTF">2021-03-15T15:09:56Z</dcterms:created>
  <dcterms:modified xsi:type="dcterms:W3CDTF">2021-03-23T13:49:58Z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0x010100D31FD3E73B785A479BB011AF0E876268</vt:lpwstr>
  </property>
</Properties>
</file>