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879" r:id="rId1"/>
    <p:sldMasterId id="2147483898" r:id="rId2"/>
  </p:sldMasterIdLst>
  <p:notesMasterIdLst>
    <p:notesMasterId r:id="rId28"/>
  </p:notesMasterIdLst>
  <p:sldIdLst>
    <p:sldId id="284" r:id="rId3"/>
    <p:sldId id="293" r:id="rId4"/>
    <p:sldId id="277" r:id="rId5"/>
    <p:sldId id="294" r:id="rId6"/>
    <p:sldId id="286" r:id="rId7"/>
    <p:sldId id="278" r:id="rId8"/>
    <p:sldId id="275" r:id="rId9"/>
    <p:sldId id="287" r:id="rId10"/>
    <p:sldId id="280" r:id="rId11"/>
    <p:sldId id="295" r:id="rId12"/>
    <p:sldId id="296" r:id="rId13"/>
    <p:sldId id="297" r:id="rId14"/>
    <p:sldId id="298" r:id="rId15"/>
    <p:sldId id="279" r:id="rId16"/>
    <p:sldId id="256" r:id="rId17"/>
    <p:sldId id="281" r:id="rId18"/>
    <p:sldId id="289" r:id="rId19"/>
    <p:sldId id="288" r:id="rId20"/>
    <p:sldId id="291" r:id="rId21"/>
    <p:sldId id="292" r:id="rId22"/>
    <p:sldId id="276" r:id="rId23"/>
    <p:sldId id="300" r:id="rId24"/>
    <p:sldId id="282" r:id="rId25"/>
    <p:sldId id="299" r:id="rId26"/>
    <p:sldId id="285" r:id="rId27"/>
  </p:sldIdLst>
  <p:sldSz cx="9144000" cy="5143500" type="screen16x9"/>
  <p:notesSz cx="6858000" cy="9144000"/>
  <p:embeddedFontLst>
    <p:embeddedFont>
      <p:font typeface="Century Gothic" panose="020B0502020202020204" pitchFamily="34" charset="0"/>
      <p:regular r:id="rId29"/>
      <p:bold r:id="rId30"/>
      <p:italic r:id="rId31"/>
      <p:boldItalic r:id="rId32"/>
    </p:embeddedFont>
    <p:embeddedFont>
      <p:font typeface="Wingdings 3" pitchFamily="2" charset="2"/>
      <p:regular r:id="rId3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E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631"/>
    <p:restoredTop sz="91776"/>
  </p:normalViewPr>
  <p:slideViewPr>
    <p:cSldViewPr snapToGrid="0">
      <p:cViewPr varScale="1">
        <p:scale>
          <a:sx n="111" d="100"/>
          <a:sy n="111" d="100"/>
        </p:scale>
        <p:origin x="296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4.fntdata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font" Target="fonts/font2.fntdata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svg"/><Relationship Id="rId1" Type="http://schemas.openxmlformats.org/officeDocument/2006/relationships/image" Target="../media/image22.png"/><Relationship Id="rId6" Type="http://schemas.openxmlformats.org/officeDocument/2006/relationships/image" Target="../media/image21.svg"/><Relationship Id="rId5" Type="http://schemas.openxmlformats.org/officeDocument/2006/relationships/image" Target="../media/image24.png"/><Relationship Id="rId4" Type="http://schemas.openxmlformats.org/officeDocument/2006/relationships/image" Target="../media/image1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E2A607-E69C-4BE7-AF50-C78241CD7342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FBFBD997-4153-430A-B845-36F90BB9CF02}">
      <dgm:prSet/>
      <dgm:spPr/>
      <dgm:t>
        <a:bodyPr/>
        <a:lstStyle/>
        <a:p>
          <a:r>
            <a:rPr lang="en-US" b="1"/>
            <a:t>Inequity</a:t>
          </a:r>
          <a:r>
            <a:rPr lang="en-US"/>
            <a:t>: In technology, support, experience, outcomes</a:t>
          </a:r>
        </a:p>
      </dgm:t>
    </dgm:pt>
    <dgm:pt modelId="{C294D5E2-943D-4B6C-A082-18866250D2F5}" type="parTrans" cxnId="{50645078-DDAA-424A-B160-ACC993CB81F6}">
      <dgm:prSet/>
      <dgm:spPr/>
      <dgm:t>
        <a:bodyPr/>
        <a:lstStyle/>
        <a:p>
          <a:endParaRPr lang="en-US"/>
        </a:p>
      </dgm:t>
    </dgm:pt>
    <dgm:pt modelId="{F7CDE95E-592A-40EB-BD02-23555CA33FDD}" type="sibTrans" cxnId="{50645078-DDAA-424A-B160-ACC993CB81F6}">
      <dgm:prSet/>
      <dgm:spPr/>
      <dgm:t>
        <a:bodyPr/>
        <a:lstStyle/>
        <a:p>
          <a:endParaRPr lang="en-US"/>
        </a:p>
      </dgm:t>
    </dgm:pt>
    <dgm:pt modelId="{366EE1D4-93F3-452C-AB16-DCDF11111ABC}">
      <dgm:prSet/>
      <dgm:spPr/>
      <dgm:t>
        <a:bodyPr/>
        <a:lstStyle/>
        <a:p>
          <a:r>
            <a:rPr lang="en-US" b="1" dirty="0"/>
            <a:t>Relationships</a:t>
          </a:r>
          <a:r>
            <a:rPr lang="en-US" dirty="0"/>
            <a:t>: How we treat students now will matter more than what content we deliver.</a:t>
          </a:r>
        </a:p>
      </dgm:t>
    </dgm:pt>
    <dgm:pt modelId="{55D837F7-1860-4A4F-953E-DA9D66B1E7B5}" type="parTrans" cxnId="{739F0474-C3CC-4DCD-9557-D6EDE45A7F7B}">
      <dgm:prSet/>
      <dgm:spPr/>
      <dgm:t>
        <a:bodyPr/>
        <a:lstStyle/>
        <a:p>
          <a:endParaRPr lang="en-US"/>
        </a:p>
      </dgm:t>
    </dgm:pt>
    <dgm:pt modelId="{DD5DB4FA-7004-4858-8527-3ADEC304E2F7}" type="sibTrans" cxnId="{739F0474-C3CC-4DCD-9557-D6EDE45A7F7B}">
      <dgm:prSet/>
      <dgm:spPr/>
      <dgm:t>
        <a:bodyPr/>
        <a:lstStyle/>
        <a:p>
          <a:endParaRPr lang="en-US"/>
        </a:p>
      </dgm:t>
    </dgm:pt>
    <dgm:pt modelId="{888A03E3-E254-4746-BF51-259858250214}">
      <dgm:prSet/>
      <dgm:spPr/>
      <dgm:t>
        <a:bodyPr/>
        <a:lstStyle/>
        <a:p>
          <a:r>
            <a:rPr lang="en-US" b="1" dirty="0"/>
            <a:t>Quality</a:t>
          </a:r>
          <a:r>
            <a:rPr lang="en-US" dirty="0"/>
            <a:t>: first time emergency conversion to online lectures vs well-designed online experiences</a:t>
          </a:r>
        </a:p>
      </dgm:t>
    </dgm:pt>
    <dgm:pt modelId="{AF77F156-06FF-4E90-A860-4089ABFDF576}" type="parTrans" cxnId="{9D7AE201-B7D9-4DC4-95F8-23DABDC91CFC}">
      <dgm:prSet/>
      <dgm:spPr/>
      <dgm:t>
        <a:bodyPr/>
        <a:lstStyle/>
        <a:p>
          <a:endParaRPr lang="en-US"/>
        </a:p>
      </dgm:t>
    </dgm:pt>
    <dgm:pt modelId="{0611BB02-516B-4919-B825-BFA462B5DBEB}" type="sibTrans" cxnId="{9D7AE201-B7D9-4DC4-95F8-23DABDC91CFC}">
      <dgm:prSet/>
      <dgm:spPr/>
      <dgm:t>
        <a:bodyPr/>
        <a:lstStyle/>
        <a:p>
          <a:endParaRPr lang="en-US"/>
        </a:p>
      </dgm:t>
    </dgm:pt>
    <dgm:pt modelId="{CC81B0D3-2C7A-43FE-BF2D-40636E59E5D1}" type="pres">
      <dgm:prSet presAssocID="{1CE2A607-E69C-4BE7-AF50-C78241CD7342}" presName="root" presStyleCnt="0">
        <dgm:presLayoutVars>
          <dgm:dir/>
          <dgm:resizeHandles val="exact"/>
        </dgm:presLayoutVars>
      </dgm:prSet>
      <dgm:spPr/>
    </dgm:pt>
    <dgm:pt modelId="{B5BD5111-A98D-41CD-AF97-0C7167172DD8}" type="pres">
      <dgm:prSet presAssocID="{FBFBD997-4153-430A-B845-36F90BB9CF02}" presName="compNode" presStyleCnt="0"/>
      <dgm:spPr/>
    </dgm:pt>
    <dgm:pt modelId="{ACBFD07B-CA82-4915-AE1C-AA3DFE9739D2}" type="pres">
      <dgm:prSet presAssocID="{FBFBD997-4153-430A-B845-36F90BB9CF02}" presName="bgRect" presStyleLbl="bgShp" presStyleIdx="0" presStyleCnt="3" custLinFactNeighborX="-4636" custLinFactNeighborY="-17925"/>
      <dgm:spPr>
        <a:solidFill>
          <a:schemeClr val="accent5"/>
        </a:solidFill>
      </dgm:spPr>
    </dgm:pt>
    <dgm:pt modelId="{0AD342BC-D32A-4F6F-880A-FAE2ACCBE158}" type="pres">
      <dgm:prSet presAssocID="{FBFBD997-4153-430A-B845-36F90BB9CF02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niversal Access"/>
        </a:ext>
      </dgm:extLst>
    </dgm:pt>
    <dgm:pt modelId="{0A046EAB-E00A-4A7E-81C6-AC27EF9E0033}" type="pres">
      <dgm:prSet presAssocID="{FBFBD997-4153-430A-B845-36F90BB9CF02}" presName="spaceRect" presStyleCnt="0"/>
      <dgm:spPr/>
    </dgm:pt>
    <dgm:pt modelId="{47E59182-2287-4D0C-94F5-4876DE0B2A7D}" type="pres">
      <dgm:prSet presAssocID="{FBFBD997-4153-430A-B845-36F90BB9CF02}" presName="parTx" presStyleLbl="revTx" presStyleIdx="0" presStyleCnt="3">
        <dgm:presLayoutVars>
          <dgm:chMax val="0"/>
          <dgm:chPref val="0"/>
        </dgm:presLayoutVars>
      </dgm:prSet>
      <dgm:spPr/>
    </dgm:pt>
    <dgm:pt modelId="{711E9126-76BD-4FB5-AA06-4AEF823E8BF9}" type="pres">
      <dgm:prSet presAssocID="{F7CDE95E-592A-40EB-BD02-23555CA33FDD}" presName="sibTrans" presStyleCnt="0"/>
      <dgm:spPr/>
    </dgm:pt>
    <dgm:pt modelId="{38DE6799-491F-4345-9749-F41F81055A4B}" type="pres">
      <dgm:prSet presAssocID="{366EE1D4-93F3-452C-AB16-DCDF11111ABC}" presName="compNode" presStyleCnt="0"/>
      <dgm:spPr/>
    </dgm:pt>
    <dgm:pt modelId="{76FFA543-AEE6-4F52-9D1B-AF3772534F93}" type="pres">
      <dgm:prSet presAssocID="{366EE1D4-93F3-452C-AB16-DCDF11111ABC}" presName="bgRect" presStyleLbl="bgShp" presStyleIdx="1" presStyleCnt="3"/>
      <dgm:spPr>
        <a:solidFill>
          <a:schemeClr val="accent4"/>
        </a:solidFill>
      </dgm:spPr>
    </dgm:pt>
    <dgm:pt modelId="{C17C190D-C77F-47E1-81F1-9EC731286A2A}" type="pres">
      <dgm:prSet presAssocID="{366EE1D4-93F3-452C-AB16-DCDF11111ABC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nections"/>
        </a:ext>
      </dgm:extLst>
    </dgm:pt>
    <dgm:pt modelId="{113BA4DD-F497-427C-A590-79AA1214CF51}" type="pres">
      <dgm:prSet presAssocID="{366EE1D4-93F3-452C-AB16-DCDF11111ABC}" presName="spaceRect" presStyleCnt="0"/>
      <dgm:spPr/>
    </dgm:pt>
    <dgm:pt modelId="{77B06FB4-0127-44D1-9857-3E0219FC3C48}" type="pres">
      <dgm:prSet presAssocID="{366EE1D4-93F3-452C-AB16-DCDF11111ABC}" presName="parTx" presStyleLbl="revTx" presStyleIdx="1" presStyleCnt="3">
        <dgm:presLayoutVars>
          <dgm:chMax val="0"/>
          <dgm:chPref val="0"/>
        </dgm:presLayoutVars>
      </dgm:prSet>
      <dgm:spPr/>
    </dgm:pt>
    <dgm:pt modelId="{CB951C33-EA9F-42CC-B002-753E0480A392}" type="pres">
      <dgm:prSet presAssocID="{DD5DB4FA-7004-4858-8527-3ADEC304E2F7}" presName="sibTrans" presStyleCnt="0"/>
      <dgm:spPr/>
    </dgm:pt>
    <dgm:pt modelId="{A44D5B49-04F2-429C-AE06-C09B226EBF46}" type="pres">
      <dgm:prSet presAssocID="{888A03E3-E254-4746-BF51-259858250214}" presName="compNode" presStyleCnt="0"/>
      <dgm:spPr/>
    </dgm:pt>
    <dgm:pt modelId="{9D3A9AF2-E343-479D-ADF6-32042076BA78}" type="pres">
      <dgm:prSet presAssocID="{888A03E3-E254-4746-BF51-259858250214}" presName="bgRect" presStyleLbl="bgShp" presStyleIdx="2" presStyleCnt="3"/>
      <dgm:spPr>
        <a:solidFill>
          <a:schemeClr val="accent2"/>
        </a:solidFill>
      </dgm:spPr>
    </dgm:pt>
    <dgm:pt modelId="{39D96973-2233-4E1A-AA3E-4FB9F8EAC2C2}" type="pres">
      <dgm:prSet presAssocID="{888A03E3-E254-4746-BF51-259858250214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aptop"/>
        </a:ext>
      </dgm:extLst>
    </dgm:pt>
    <dgm:pt modelId="{3362897A-602E-4E8B-80EC-59D80B8A5DD6}" type="pres">
      <dgm:prSet presAssocID="{888A03E3-E254-4746-BF51-259858250214}" presName="spaceRect" presStyleCnt="0"/>
      <dgm:spPr/>
    </dgm:pt>
    <dgm:pt modelId="{513437D4-3D7C-4553-BF80-9BFB5D89DE4E}" type="pres">
      <dgm:prSet presAssocID="{888A03E3-E254-4746-BF51-259858250214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9D7AE201-B7D9-4DC4-95F8-23DABDC91CFC}" srcId="{1CE2A607-E69C-4BE7-AF50-C78241CD7342}" destId="{888A03E3-E254-4746-BF51-259858250214}" srcOrd="2" destOrd="0" parTransId="{AF77F156-06FF-4E90-A860-4089ABFDF576}" sibTransId="{0611BB02-516B-4919-B825-BFA462B5DBEB}"/>
    <dgm:cxn modelId="{299DF502-17ED-42F7-B950-B14D89FE916C}" type="presOf" srcId="{888A03E3-E254-4746-BF51-259858250214}" destId="{513437D4-3D7C-4553-BF80-9BFB5D89DE4E}" srcOrd="0" destOrd="0" presId="urn:microsoft.com/office/officeart/2018/2/layout/IconVerticalSolidList"/>
    <dgm:cxn modelId="{739F0474-C3CC-4DCD-9557-D6EDE45A7F7B}" srcId="{1CE2A607-E69C-4BE7-AF50-C78241CD7342}" destId="{366EE1D4-93F3-452C-AB16-DCDF11111ABC}" srcOrd="1" destOrd="0" parTransId="{55D837F7-1860-4A4F-953E-DA9D66B1E7B5}" sibTransId="{DD5DB4FA-7004-4858-8527-3ADEC304E2F7}"/>
    <dgm:cxn modelId="{50645078-DDAA-424A-B160-ACC993CB81F6}" srcId="{1CE2A607-E69C-4BE7-AF50-C78241CD7342}" destId="{FBFBD997-4153-430A-B845-36F90BB9CF02}" srcOrd="0" destOrd="0" parTransId="{C294D5E2-943D-4B6C-A082-18866250D2F5}" sibTransId="{F7CDE95E-592A-40EB-BD02-23555CA33FDD}"/>
    <dgm:cxn modelId="{B1E5BFA4-D51A-4C9F-B3D9-99B0F3261D09}" type="presOf" srcId="{1CE2A607-E69C-4BE7-AF50-C78241CD7342}" destId="{CC81B0D3-2C7A-43FE-BF2D-40636E59E5D1}" srcOrd="0" destOrd="0" presId="urn:microsoft.com/office/officeart/2018/2/layout/IconVerticalSolidList"/>
    <dgm:cxn modelId="{B4DC13B6-B939-45BD-A6EF-857EA7A46259}" type="presOf" srcId="{366EE1D4-93F3-452C-AB16-DCDF11111ABC}" destId="{77B06FB4-0127-44D1-9857-3E0219FC3C48}" srcOrd="0" destOrd="0" presId="urn:microsoft.com/office/officeart/2018/2/layout/IconVerticalSolidList"/>
    <dgm:cxn modelId="{5632F6E5-A56D-4A50-8200-6872521A5C26}" type="presOf" srcId="{FBFBD997-4153-430A-B845-36F90BB9CF02}" destId="{47E59182-2287-4D0C-94F5-4876DE0B2A7D}" srcOrd="0" destOrd="0" presId="urn:microsoft.com/office/officeart/2018/2/layout/IconVerticalSolidList"/>
    <dgm:cxn modelId="{2DAE9F8E-9655-4945-A7B0-4EA8C7A571FC}" type="presParOf" srcId="{CC81B0D3-2C7A-43FE-BF2D-40636E59E5D1}" destId="{B5BD5111-A98D-41CD-AF97-0C7167172DD8}" srcOrd="0" destOrd="0" presId="urn:microsoft.com/office/officeart/2018/2/layout/IconVerticalSolidList"/>
    <dgm:cxn modelId="{7FF41772-09A5-4BFB-8864-238B83F7BF51}" type="presParOf" srcId="{B5BD5111-A98D-41CD-AF97-0C7167172DD8}" destId="{ACBFD07B-CA82-4915-AE1C-AA3DFE9739D2}" srcOrd="0" destOrd="0" presId="urn:microsoft.com/office/officeart/2018/2/layout/IconVerticalSolidList"/>
    <dgm:cxn modelId="{96B502FE-2CEC-44C9-AD70-A56B397208CF}" type="presParOf" srcId="{B5BD5111-A98D-41CD-AF97-0C7167172DD8}" destId="{0AD342BC-D32A-4F6F-880A-FAE2ACCBE158}" srcOrd="1" destOrd="0" presId="urn:microsoft.com/office/officeart/2018/2/layout/IconVerticalSolidList"/>
    <dgm:cxn modelId="{AAD042C8-EBE1-47DD-985B-C9813EC3D28C}" type="presParOf" srcId="{B5BD5111-A98D-41CD-AF97-0C7167172DD8}" destId="{0A046EAB-E00A-4A7E-81C6-AC27EF9E0033}" srcOrd="2" destOrd="0" presId="urn:microsoft.com/office/officeart/2018/2/layout/IconVerticalSolidList"/>
    <dgm:cxn modelId="{B5139EEF-B4C4-4DFA-A041-A176E1F29C73}" type="presParOf" srcId="{B5BD5111-A98D-41CD-AF97-0C7167172DD8}" destId="{47E59182-2287-4D0C-94F5-4876DE0B2A7D}" srcOrd="3" destOrd="0" presId="urn:microsoft.com/office/officeart/2018/2/layout/IconVerticalSolidList"/>
    <dgm:cxn modelId="{40C3B1B7-C6AC-4EA7-B1F5-CFB46A0EAB88}" type="presParOf" srcId="{CC81B0D3-2C7A-43FE-BF2D-40636E59E5D1}" destId="{711E9126-76BD-4FB5-AA06-4AEF823E8BF9}" srcOrd="1" destOrd="0" presId="urn:microsoft.com/office/officeart/2018/2/layout/IconVerticalSolidList"/>
    <dgm:cxn modelId="{434C29D4-75CD-462E-A01F-33372CDF6FE3}" type="presParOf" srcId="{CC81B0D3-2C7A-43FE-BF2D-40636E59E5D1}" destId="{38DE6799-491F-4345-9749-F41F81055A4B}" srcOrd="2" destOrd="0" presId="urn:microsoft.com/office/officeart/2018/2/layout/IconVerticalSolidList"/>
    <dgm:cxn modelId="{AD5D80C8-B50C-406E-9F5D-E598FBB37CFF}" type="presParOf" srcId="{38DE6799-491F-4345-9749-F41F81055A4B}" destId="{76FFA543-AEE6-4F52-9D1B-AF3772534F93}" srcOrd="0" destOrd="0" presId="urn:microsoft.com/office/officeart/2018/2/layout/IconVerticalSolidList"/>
    <dgm:cxn modelId="{0BE66353-B895-4203-99AB-E7E38017F5BA}" type="presParOf" srcId="{38DE6799-491F-4345-9749-F41F81055A4B}" destId="{C17C190D-C77F-47E1-81F1-9EC731286A2A}" srcOrd="1" destOrd="0" presId="urn:microsoft.com/office/officeart/2018/2/layout/IconVerticalSolidList"/>
    <dgm:cxn modelId="{BF4BC882-AEBD-46B5-B374-1A48A516ADB2}" type="presParOf" srcId="{38DE6799-491F-4345-9749-F41F81055A4B}" destId="{113BA4DD-F497-427C-A590-79AA1214CF51}" srcOrd="2" destOrd="0" presId="urn:microsoft.com/office/officeart/2018/2/layout/IconVerticalSolidList"/>
    <dgm:cxn modelId="{307F7E85-C0B7-4FF9-9A21-C3BFD0E47E22}" type="presParOf" srcId="{38DE6799-491F-4345-9749-F41F81055A4B}" destId="{77B06FB4-0127-44D1-9857-3E0219FC3C48}" srcOrd="3" destOrd="0" presId="urn:microsoft.com/office/officeart/2018/2/layout/IconVerticalSolidList"/>
    <dgm:cxn modelId="{D18CEEE5-6E66-4126-86A2-852CEBED43AE}" type="presParOf" srcId="{CC81B0D3-2C7A-43FE-BF2D-40636E59E5D1}" destId="{CB951C33-EA9F-42CC-B002-753E0480A392}" srcOrd="3" destOrd="0" presId="urn:microsoft.com/office/officeart/2018/2/layout/IconVerticalSolidList"/>
    <dgm:cxn modelId="{37765AA5-B6FC-4D1B-A1F2-3DE6597BED6A}" type="presParOf" srcId="{CC81B0D3-2C7A-43FE-BF2D-40636E59E5D1}" destId="{A44D5B49-04F2-429C-AE06-C09B226EBF46}" srcOrd="4" destOrd="0" presId="urn:microsoft.com/office/officeart/2018/2/layout/IconVerticalSolidList"/>
    <dgm:cxn modelId="{83641FD5-B3A5-4D9E-BC46-677C149BA744}" type="presParOf" srcId="{A44D5B49-04F2-429C-AE06-C09B226EBF46}" destId="{9D3A9AF2-E343-479D-ADF6-32042076BA78}" srcOrd="0" destOrd="0" presId="urn:microsoft.com/office/officeart/2018/2/layout/IconVerticalSolidList"/>
    <dgm:cxn modelId="{AE7FEFD7-5CF7-4C4C-BB28-48B19D0708AF}" type="presParOf" srcId="{A44D5B49-04F2-429C-AE06-C09B226EBF46}" destId="{39D96973-2233-4E1A-AA3E-4FB9F8EAC2C2}" srcOrd="1" destOrd="0" presId="urn:microsoft.com/office/officeart/2018/2/layout/IconVerticalSolidList"/>
    <dgm:cxn modelId="{825B450A-1C04-452A-A84B-63B9234DFA59}" type="presParOf" srcId="{A44D5B49-04F2-429C-AE06-C09B226EBF46}" destId="{3362897A-602E-4E8B-80EC-59D80B8A5DD6}" srcOrd="2" destOrd="0" presId="urn:microsoft.com/office/officeart/2018/2/layout/IconVerticalSolidList"/>
    <dgm:cxn modelId="{1D176DF3-7070-4125-9222-0EF16C38830C}" type="presParOf" srcId="{A44D5B49-04F2-429C-AE06-C09B226EBF46}" destId="{513437D4-3D7C-4553-BF80-9BFB5D89DE4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CE573A-AC17-4A6D-9900-DC4310D6E2B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A1796E7-28E1-4A67-9CBB-8EF8F6153B63}">
      <dgm:prSet/>
      <dgm:spPr>
        <a:solidFill>
          <a:schemeClr val="accent2"/>
        </a:solidFill>
      </dgm:spPr>
      <dgm:t>
        <a:bodyPr/>
        <a:lstStyle/>
        <a:p>
          <a:r>
            <a:rPr lang="en-US"/>
            <a:t>Relationships, Engagement, Motivation &amp; Communication</a:t>
          </a:r>
        </a:p>
      </dgm:t>
    </dgm:pt>
    <dgm:pt modelId="{8973638F-2DC0-4D25-B2DF-C1E551B39EF6}" type="parTrans" cxnId="{2311C377-6EAD-492D-862B-B4DAB87C045A}">
      <dgm:prSet/>
      <dgm:spPr/>
      <dgm:t>
        <a:bodyPr/>
        <a:lstStyle/>
        <a:p>
          <a:endParaRPr lang="en-US"/>
        </a:p>
      </dgm:t>
    </dgm:pt>
    <dgm:pt modelId="{034E833B-DEAD-4D17-85E5-42D79F902F8A}" type="sibTrans" cxnId="{2311C377-6EAD-492D-862B-B4DAB87C045A}">
      <dgm:prSet/>
      <dgm:spPr/>
      <dgm:t>
        <a:bodyPr/>
        <a:lstStyle/>
        <a:p>
          <a:endParaRPr lang="en-US"/>
        </a:p>
      </dgm:t>
    </dgm:pt>
    <dgm:pt modelId="{D2A6DC8B-24FE-452B-8C6F-A4A7874174A6}">
      <dgm:prSet/>
      <dgm:spPr>
        <a:solidFill>
          <a:schemeClr val="accent3"/>
        </a:solidFill>
      </dgm:spPr>
      <dgm:t>
        <a:bodyPr/>
        <a:lstStyle/>
        <a:p>
          <a:r>
            <a:rPr lang="en-US"/>
            <a:t>Collaboration</a:t>
          </a:r>
        </a:p>
      </dgm:t>
    </dgm:pt>
    <dgm:pt modelId="{CE485502-E614-4255-9AB2-C744BCB561D2}" type="parTrans" cxnId="{5AFB97E0-3467-41CB-BC19-22FF81DAADC2}">
      <dgm:prSet/>
      <dgm:spPr/>
      <dgm:t>
        <a:bodyPr/>
        <a:lstStyle/>
        <a:p>
          <a:endParaRPr lang="en-US"/>
        </a:p>
      </dgm:t>
    </dgm:pt>
    <dgm:pt modelId="{72B0D892-161D-4AD5-95E6-C307F284B841}" type="sibTrans" cxnId="{5AFB97E0-3467-41CB-BC19-22FF81DAADC2}">
      <dgm:prSet/>
      <dgm:spPr/>
      <dgm:t>
        <a:bodyPr/>
        <a:lstStyle/>
        <a:p>
          <a:endParaRPr lang="en-US"/>
        </a:p>
      </dgm:t>
    </dgm:pt>
    <dgm:pt modelId="{F463452A-CABA-428E-9F77-AFDC46F350EB}">
      <dgm:prSet/>
      <dgm:spPr>
        <a:solidFill>
          <a:schemeClr val="accent4"/>
        </a:solidFill>
      </dgm:spPr>
      <dgm:t>
        <a:bodyPr/>
        <a:lstStyle/>
        <a:p>
          <a:r>
            <a:rPr lang="en-US"/>
            <a:t>Global and Inclusive </a:t>
          </a:r>
        </a:p>
      </dgm:t>
    </dgm:pt>
    <dgm:pt modelId="{89B4BD4E-C2C0-4B83-B5DB-66D8EC4559A2}" type="parTrans" cxnId="{9FE64C0E-9DBE-4323-94F6-FF0249E2DD20}">
      <dgm:prSet/>
      <dgm:spPr/>
      <dgm:t>
        <a:bodyPr/>
        <a:lstStyle/>
        <a:p>
          <a:endParaRPr lang="en-US"/>
        </a:p>
      </dgm:t>
    </dgm:pt>
    <dgm:pt modelId="{2E8D41F6-2881-4112-9447-FD234269A0CD}" type="sibTrans" cxnId="{9FE64C0E-9DBE-4323-94F6-FF0249E2DD20}">
      <dgm:prSet/>
      <dgm:spPr/>
      <dgm:t>
        <a:bodyPr/>
        <a:lstStyle/>
        <a:p>
          <a:endParaRPr lang="en-US"/>
        </a:p>
      </dgm:t>
    </dgm:pt>
    <dgm:pt modelId="{D4036317-1833-4FD3-902E-CB9944616531}">
      <dgm:prSet/>
      <dgm:spPr>
        <a:solidFill>
          <a:schemeClr val="accent5"/>
        </a:solidFill>
      </dgm:spPr>
      <dgm:t>
        <a:bodyPr/>
        <a:lstStyle/>
        <a:p>
          <a:r>
            <a:rPr lang="en-US" dirty="0"/>
            <a:t>Integration and Design </a:t>
          </a:r>
        </a:p>
      </dgm:t>
    </dgm:pt>
    <dgm:pt modelId="{C0D98A3E-4D86-4A61-871F-68EEEC2C5D44}" type="parTrans" cxnId="{E831795A-61EB-4C41-BE6A-51CE854E9551}">
      <dgm:prSet/>
      <dgm:spPr/>
      <dgm:t>
        <a:bodyPr/>
        <a:lstStyle/>
        <a:p>
          <a:endParaRPr lang="en-US"/>
        </a:p>
      </dgm:t>
    </dgm:pt>
    <dgm:pt modelId="{CF36C567-6075-4D61-BC4E-DF14F80A60FA}" type="sibTrans" cxnId="{E831795A-61EB-4C41-BE6A-51CE854E9551}">
      <dgm:prSet/>
      <dgm:spPr/>
      <dgm:t>
        <a:bodyPr/>
        <a:lstStyle/>
        <a:p>
          <a:endParaRPr lang="en-US"/>
        </a:p>
      </dgm:t>
    </dgm:pt>
    <dgm:pt modelId="{8F2142CF-7A11-EB45-93A8-EF93F0BAF8C7}" type="pres">
      <dgm:prSet presAssocID="{C4CE573A-AC17-4A6D-9900-DC4310D6E2BB}" presName="linear" presStyleCnt="0">
        <dgm:presLayoutVars>
          <dgm:animLvl val="lvl"/>
          <dgm:resizeHandles val="exact"/>
        </dgm:presLayoutVars>
      </dgm:prSet>
      <dgm:spPr/>
    </dgm:pt>
    <dgm:pt modelId="{2290AA56-AEC4-7548-81E1-4BC8E199C7C1}" type="pres">
      <dgm:prSet presAssocID="{3A1796E7-28E1-4A67-9CBB-8EF8F6153B6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8F5D2A14-3E43-314B-992A-4FC11C3E4B45}" type="pres">
      <dgm:prSet presAssocID="{034E833B-DEAD-4D17-85E5-42D79F902F8A}" presName="spacer" presStyleCnt="0"/>
      <dgm:spPr/>
    </dgm:pt>
    <dgm:pt modelId="{FD73D45B-1488-764C-AC99-D3156FF82BF9}" type="pres">
      <dgm:prSet presAssocID="{D2A6DC8B-24FE-452B-8C6F-A4A7874174A6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AA8DE11D-3DAC-764C-99C1-6F17964144A1}" type="pres">
      <dgm:prSet presAssocID="{72B0D892-161D-4AD5-95E6-C307F284B841}" presName="spacer" presStyleCnt="0"/>
      <dgm:spPr/>
    </dgm:pt>
    <dgm:pt modelId="{96C63C49-8F7B-2E41-8906-A8052B243CB3}" type="pres">
      <dgm:prSet presAssocID="{F463452A-CABA-428E-9F77-AFDC46F350EB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3E35CE6-DA01-0E42-939A-C581213BA0A0}" type="pres">
      <dgm:prSet presAssocID="{2E8D41F6-2881-4112-9447-FD234269A0CD}" presName="spacer" presStyleCnt="0"/>
      <dgm:spPr/>
    </dgm:pt>
    <dgm:pt modelId="{271FE3BE-139D-664E-A9B7-4DBA42030EB9}" type="pres">
      <dgm:prSet presAssocID="{D4036317-1833-4FD3-902E-CB9944616531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EBD18F02-4254-2D48-840B-D28A81D8738F}" type="presOf" srcId="{D4036317-1833-4FD3-902E-CB9944616531}" destId="{271FE3BE-139D-664E-A9B7-4DBA42030EB9}" srcOrd="0" destOrd="0" presId="urn:microsoft.com/office/officeart/2005/8/layout/vList2"/>
    <dgm:cxn modelId="{5122900D-666C-CD4A-BB72-A099B0E62623}" type="presOf" srcId="{3A1796E7-28E1-4A67-9CBB-8EF8F6153B63}" destId="{2290AA56-AEC4-7548-81E1-4BC8E199C7C1}" srcOrd="0" destOrd="0" presId="urn:microsoft.com/office/officeart/2005/8/layout/vList2"/>
    <dgm:cxn modelId="{9FE64C0E-9DBE-4323-94F6-FF0249E2DD20}" srcId="{C4CE573A-AC17-4A6D-9900-DC4310D6E2BB}" destId="{F463452A-CABA-428E-9F77-AFDC46F350EB}" srcOrd="2" destOrd="0" parTransId="{89B4BD4E-C2C0-4B83-B5DB-66D8EC4559A2}" sibTransId="{2E8D41F6-2881-4112-9447-FD234269A0CD}"/>
    <dgm:cxn modelId="{E831795A-61EB-4C41-BE6A-51CE854E9551}" srcId="{C4CE573A-AC17-4A6D-9900-DC4310D6E2BB}" destId="{D4036317-1833-4FD3-902E-CB9944616531}" srcOrd="3" destOrd="0" parTransId="{C0D98A3E-4D86-4A61-871F-68EEEC2C5D44}" sibTransId="{CF36C567-6075-4D61-BC4E-DF14F80A60FA}"/>
    <dgm:cxn modelId="{2311C377-6EAD-492D-862B-B4DAB87C045A}" srcId="{C4CE573A-AC17-4A6D-9900-DC4310D6E2BB}" destId="{3A1796E7-28E1-4A67-9CBB-8EF8F6153B63}" srcOrd="0" destOrd="0" parTransId="{8973638F-2DC0-4D25-B2DF-C1E551B39EF6}" sibTransId="{034E833B-DEAD-4D17-85E5-42D79F902F8A}"/>
    <dgm:cxn modelId="{0205EAB5-985C-5A49-96BB-63CA825313EF}" type="presOf" srcId="{F463452A-CABA-428E-9F77-AFDC46F350EB}" destId="{96C63C49-8F7B-2E41-8906-A8052B243CB3}" srcOrd="0" destOrd="0" presId="urn:microsoft.com/office/officeart/2005/8/layout/vList2"/>
    <dgm:cxn modelId="{F56AF7BC-DB69-434B-833A-6A6395FA195B}" type="presOf" srcId="{C4CE573A-AC17-4A6D-9900-DC4310D6E2BB}" destId="{8F2142CF-7A11-EB45-93A8-EF93F0BAF8C7}" srcOrd="0" destOrd="0" presId="urn:microsoft.com/office/officeart/2005/8/layout/vList2"/>
    <dgm:cxn modelId="{5AFB97E0-3467-41CB-BC19-22FF81DAADC2}" srcId="{C4CE573A-AC17-4A6D-9900-DC4310D6E2BB}" destId="{D2A6DC8B-24FE-452B-8C6F-A4A7874174A6}" srcOrd="1" destOrd="0" parTransId="{CE485502-E614-4255-9AB2-C744BCB561D2}" sibTransId="{72B0D892-161D-4AD5-95E6-C307F284B841}"/>
    <dgm:cxn modelId="{71DAAAEF-D06D-5D43-B11C-6A58FE09A9AB}" type="presOf" srcId="{D2A6DC8B-24FE-452B-8C6F-A4A7874174A6}" destId="{FD73D45B-1488-764C-AC99-D3156FF82BF9}" srcOrd="0" destOrd="0" presId="urn:microsoft.com/office/officeart/2005/8/layout/vList2"/>
    <dgm:cxn modelId="{2831D351-4B85-3941-B1C0-7460DD70DFDA}" type="presParOf" srcId="{8F2142CF-7A11-EB45-93A8-EF93F0BAF8C7}" destId="{2290AA56-AEC4-7548-81E1-4BC8E199C7C1}" srcOrd="0" destOrd="0" presId="urn:microsoft.com/office/officeart/2005/8/layout/vList2"/>
    <dgm:cxn modelId="{DDD54D28-E5F7-D94D-891D-8F8ACEE51F7F}" type="presParOf" srcId="{8F2142CF-7A11-EB45-93A8-EF93F0BAF8C7}" destId="{8F5D2A14-3E43-314B-992A-4FC11C3E4B45}" srcOrd="1" destOrd="0" presId="urn:microsoft.com/office/officeart/2005/8/layout/vList2"/>
    <dgm:cxn modelId="{3823614D-712C-2046-A30F-4B63B03E1096}" type="presParOf" srcId="{8F2142CF-7A11-EB45-93A8-EF93F0BAF8C7}" destId="{FD73D45B-1488-764C-AC99-D3156FF82BF9}" srcOrd="2" destOrd="0" presId="urn:microsoft.com/office/officeart/2005/8/layout/vList2"/>
    <dgm:cxn modelId="{13091429-6D42-1941-8A47-0DE7351132E3}" type="presParOf" srcId="{8F2142CF-7A11-EB45-93A8-EF93F0BAF8C7}" destId="{AA8DE11D-3DAC-764C-99C1-6F17964144A1}" srcOrd="3" destOrd="0" presId="urn:microsoft.com/office/officeart/2005/8/layout/vList2"/>
    <dgm:cxn modelId="{0CFE4719-E0A2-AD45-9EA5-20273568A66A}" type="presParOf" srcId="{8F2142CF-7A11-EB45-93A8-EF93F0BAF8C7}" destId="{96C63C49-8F7B-2E41-8906-A8052B243CB3}" srcOrd="4" destOrd="0" presId="urn:microsoft.com/office/officeart/2005/8/layout/vList2"/>
    <dgm:cxn modelId="{F3CD7C5E-CA6F-5648-8847-49C0B314ADB2}" type="presParOf" srcId="{8F2142CF-7A11-EB45-93A8-EF93F0BAF8C7}" destId="{33E35CE6-DA01-0E42-939A-C581213BA0A0}" srcOrd="5" destOrd="0" presId="urn:microsoft.com/office/officeart/2005/8/layout/vList2"/>
    <dgm:cxn modelId="{A3B39BB1-11FD-1048-B183-C0E3D2B425E6}" type="presParOf" srcId="{8F2142CF-7A11-EB45-93A8-EF93F0BAF8C7}" destId="{271FE3BE-139D-664E-A9B7-4DBA42030EB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FD36B49-6958-4FA5-A185-E49A92456EC8}" type="doc">
      <dgm:prSet loTypeId="urn:microsoft.com/office/officeart/2005/8/layout/target3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FCC766E-24D9-4FF7-99EA-BFDF0332202F}">
      <dgm:prSet phldrT="[Text]" custT="1"/>
      <dgm:spPr/>
      <dgm:t>
        <a:bodyPr/>
        <a:lstStyle/>
        <a:p>
          <a:r>
            <a:rPr lang="en-US" sz="3200" dirty="0"/>
            <a:t>Transcripts and Videos</a:t>
          </a:r>
        </a:p>
      </dgm:t>
    </dgm:pt>
    <dgm:pt modelId="{92C2B9CE-631E-45AE-A3EB-46432F7C2D4C}" type="parTrans" cxnId="{9D3167F4-0DF2-4E2A-8E79-1F39B3753D14}">
      <dgm:prSet/>
      <dgm:spPr/>
      <dgm:t>
        <a:bodyPr/>
        <a:lstStyle/>
        <a:p>
          <a:endParaRPr lang="en-US"/>
        </a:p>
      </dgm:t>
    </dgm:pt>
    <dgm:pt modelId="{43F60A51-1FBA-4436-944F-C638DF727B34}" type="sibTrans" cxnId="{9D3167F4-0DF2-4E2A-8E79-1F39B3753D14}">
      <dgm:prSet/>
      <dgm:spPr/>
      <dgm:t>
        <a:bodyPr/>
        <a:lstStyle/>
        <a:p>
          <a:endParaRPr lang="en-US"/>
        </a:p>
      </dgm:t>
    </dgm:pt>
    <dgm:pt modelId="{354EEC09-452C-4414-BEFB-E1B728AEB4A4}">
      <dgm:prSet phldrT="[Text]" custT="1"/>
      <dgm:spPr/>
      <dgm:t>
        <a:bodyPr/>
        <a:lstStyle/>
        <a:p>
          <a:r>
            <a:rPr lang="en-US" sz="3200" dirty="0"/>
            <a:t>ADA Compliance</a:t>
          </a:r>
        </a:p>
      </dgm:t>
    </dgm:pt>
    <dgm:pt modelId="{70664E3D-581A-43E6-9786-C4F9C2576FAC}" type="parTrans" cxnId="{A6D900A3-2FCE-448A-BB62-50131948F519}">
      <dgm:prSet/>
      <dgm:spPr/>
      <dgm:t>
        <a:bodyPr/>
        <a:lstStyle/>
        <a:p>
          <a:endParaRPr lang="en-US"/>
        </a:p>
      </dgm:t>
    </dgm:pt>
    <dgm:pt modelId="{511B7915-50C8-4B0B-898A-2020C4A46BAD}" type="sibTrans" cxnId="{A6D900A3-2FCE-448A-BB62-50131948F519}">
      <dgm:prSet/>
      <dgm:spPr/>
      <dgm:t>
        <a:bodyPr/>
        <a:lstStyle/>
        <a:p>
          <a:endParaRPr lang="en-US"/>
        </a:p>
      </dgm:t>
    </dgm:pt>
    <dgm:pt modelId="{B2C638BF-B986-4EBD-AC9A-DFBF2329D33B}">
      <dgm:prSet custT="1"/>
      <dgm:spPr/>
      <dgm:t>
        <a:bodyPr/>
        <a:lstStyle/>
        <a:p>
          <a:r>
            <a:rPr lang="en-US" sz="3600" dirty="0"/>
            <a:t>Open Educational Resources</a:t>
          </a:r>
        </a:p>
      </dgm:t>
    </dgm:pt>
    <dgm:pt modelId="{047293E4-099B-4CC7-B454-4FB586245F9B}" type="parTrans" cxnId="{0F617861-0FCD-4577-AE87-7025327DCED6}">
      <dgm:prSet/>
      <dgm:spPr/>
      <dgm:t>
        <a:bodyPr/>
        <a:lstStyle/>
        <a:p>
          <a:endParaRPr lang="en-US"/>
        </a:p>
      </dgm:t>
    </dgm:pt>
    <dgm:pt modelId="{8E4930D5-0C82-4DDB-A1C4-E4FD4550FDBC}" type="sibTrans" cxnId="{0F617861-0FCD-4577-AE87-7025327DCED6}">
      <dgm:prSet/>
      <dgm:spPr/>
      <dgm:t>
        <a:bodyPr/>
        <a:lstStyle/>
        <a:p>
          <a:endParaRPr lang="en-US"/>
        </a:p>
      </dgm:t>
    </dgm:pt>
    <dgm:pt modelId="{39106970-68BD-4274-B24B-5178CADD644B}" type="pres">
      <dgm:prSet presAssocID="{7FD36B49-6958-4FA5-A185-E49A92456EC8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1D82F61E-0462-4DC5-B0AE-FF9AE12E821E}" type="pres">
      <dgm:prSet presAssocID="{B2C638BF-B986-4EBD-AC9A-DFBF2329D33B}" presName="circle1" presStyleLbl="node1" presStyleIdx="0" presStyleCnt="3"/>
      <dgm:spPr/>
    </dgm:pt>
    <dgm:pt modelId="{66C768C9-FF0C-44A8-81BD-4893CAB8AF41}" type="pres">
      <dgm:prSet presAssocID="{B2C638BF-B986-4EBD-AC9A-DFBF2329D33B}" presName="space" presStyleCnt="0"/>
      <dgm:spPr/>
    </dgm:pt>
    <dgm:pt modelId="{6EADA71F-1DE4-44AA-8E2E-D99FC02FACB5}" type="pres">
      <dgm:prSet presAssocID="{B2C638BF-B986-4EBD-AC9A-DFBF2329D33B}" presName="rect1" presStyleLbl="alignAcc1" presStyleIdx="0" presStyleCnt="3" custLinFactNeighborX="1031" custLinFactNeighborY="15665"/>
      <dgm:spPr/>
    </dgm:pt>
    <dgm:pt modelId="{9C8F15F8-DF7C-4160-9B4E-FB006119FFE2}" type="pres">
      <dgm:prSet presAssocID="{1FCC766E-24D9-4FF7-99EA-BFDF0332202F}" presName="vertSpace2" presStyleLbl="node1" presStyleIdx="0" presStyleCnt="3"/>
      <dgm:spPr/>
    </dgm:pt>
    <dgm:pt modelId="{77881176-0443-4977-B169-1FB5734615A5}" type="pres">
      <dgm:prSet presAssocID="{1FCC766E-24D9-4FF7-99EA-BFDF0332202F}" presName="circle2" presStyleLbl="node1" presStyleIdx="1" presStyleCnt="3"/>
      <dgm:spPr/>
    </dgm:pt>
    <dgm:pt modelId="{9CEC55BF-2694-40A2-BC81-C36DC23989EC}" type="pres">
      <dgm:prSet presAssocID="{1FCC766E-24D9-4FF7-99EA-BFDF0332202F}" presName="rect2" presStyleLbl="alignAcc1" presStyleIdx="1" presStyleCnt="3"/>
      <dgm:spPr/>
    </dgm:pt>
    <dgm:pt modelId="{69A06D2E-C03C-4F1C-9BA5-E7CBA685EFC6}" type="pres">
      <dgm:prSet presAssocID="{354EEC09-452C-4414-BEFB-E1B728AEB4A4}" presName="vertSpace3" presStyleLbl="node1" presStyleIdx="1" presStyleCnt="3"/>
      <dgm:spPr/>
    </dgm:pt>
    <dgm:pt modelId="{75A6FC5F-62C9-4730-984A-ECDA7CCAD471}" type="pres">
      <dgm:prSet presAssocID="{354EEC09-452C-4414-BEFB-E1B728AEB4A4}" presName="circle3" presStyleLbl="node1" presStyleIdx="2" presStyleCnt="3"/>
      <dgm:spPr/>
    </dgm:pt>
    <dgm:pt modelId="{6C56464A-A087-45C8-A7FC-283939A88BCB}" type="pres">
      <dgm:prSet presAssocID="{354EEC09-452C-4414-BEFB-E1B728AEB4A4}" presName="rect3" presStyleLbl="alignAcc1" presStyleIdx="2" presStyleCnt="3"/>
      <dgm:spPr/>
    </dgm:pt>
    <dgm:pt modelId="{19A29387-E2C4-4AA6-9B69-AA62D2AB7348}" type="pres">
      <dgm:prSet presAssocID="{B2C638BF-B986-4EBD-AC9A-DFBF2329D33B}" presName="rect1ParTxNoCh" presStyleLbl="alignAcc1" presStyleIdx="2" presStyleCnt="3">
        <dgm:presLayoutVars>
          <dgm:chMax val="1"/>
          <dgm:bulletEnabled val="1"/>
        </dgm:presLayoutVars>
      </dgm:prSet>
      <dgm:spPr/>
    </dgm:pt>
    <dgm:pt modelId="{BA50676A-EECA-4E8B-A9A4-014346151BF2}" type="pres">
      <dgm:prSet presAssocID="{1FCC766E-24D9-4FF7-99EA-BFDF0332202F}" presName="rect2ParTxNoCh" presStyleLbl="alignAcc1" presStyleIdx="2" presStyleCnt="3">
        <dgm:presLayoutVars>
          <dgm:chMax val="1"/>
          <dgm:bulletEnabled val="1"/>
        </dgm:presLayoutVars>
      </dgm:prSet>
      <dgm:spPr/>
    </dgm:pt>
    <dgm:pt modelId="{21C83711-13CD-481E-9EDD-6082F0D543A1}" type="pres">
      <dgm:prSet presAssocID="{354EEC09-452C-4414-BEFB-E1B728AEB4A4}" presName="rect3ParTxNoCh" presStyleLbl="alignAcc1" presStyleIdx="2" presStyleCnt="3">
        <dgm:presLayoutVars>
          <dgm:chMax val="1"/>
          <dgm:bulletEnabled val="1"/>
        </dgm:presLayoutVars>
      </dgm:prSet>
      <dgm:spPr/>
    </dgm:pt>
  </dgm:ptLst>
  <dgm:cxnLst>
    <dgm:cxn modelId="{5A444612-0AAD-4505-8B3C-4C12837808A9}" type="presOf" srcId="{354EEC09-452C-4414-BEFB-E1B728AEB4A4}" destId="{21C83711-13CD-481E-9EDD-6082F0D543A1}" srcOrd="1" destOrd="0" presId="urn:microsoft.com/office/officeart/2005/8/layout/target3"/>
    <dgm:cxn modelId="{D1512316-B871-4CBE-91BE-D32D74C62AD7}" type="presOf" srcId="{7FD36B49-6958-4FA5-A185-E49A92456EC8}" destId="{39106970-68BD-4274-B24B-5178CADD644B}" srcOrd="0" destOrd="0" presId="urn:microsoft.com/office/officeart/2005/8/layout/target3"/>
    <dgm:cxn modelId="{28711E21-B230-4028-ABF8-969163479D6D}" type="presOf" srcId="{1FCC766E-24D9-4FF7-99EA-BFDF0332202F}" destId="{BA50676A-EECA-4E8B-A9A4-014346151BF2}" srcOrd="1" destOrd="0" presId="urn:microsoft.com/office/officeart/2005/8/layout/target3"/>
    <dgm:cxn modelId="{0F617861-0FCD-4577-AE87-7025327DCED6}" srcId="{7FD36B49-6958-4FA5-A185-E49A92456EC8}" destId="{B2C638BF-B986-4EBD-AC9A-DFBF2329D33B}" srcOrd="0" destOrd="0" parTransId="{047293E4-099B-4CC7-B454-4FB586245F9B}" sibTransId="{8E4930D5-0C82-4DDB-A1C4-E4FD4550FDBC}"/>
    <dgm:cxn modelId="{DB1C686F-719A-4A78-9421-FEA177052C4B}" type="presOf" srcId="{B2C638BF-B986-4EBD-AC9A-DFBF2329D33B}" destId="{6EADA71F-1DE4-44AA-8E2E-D99FC02FACB5}" srcOrd="0" destOrd="0" presId="urn:microsoft.com/office/officeart/2005/8/layout/target3"/>
    <dgm:cxn modelId="{A6D900A3-2FCE-448A-BB62-50131948F519}" srcId="{7FD36B49-6958-4FA5-A185-E49A92456EC8}" destId="{354EEC09-452C-4414-BEFB-E1B728AEB4A4}" srcOrd="2" destOrd="0" parTransId="{70664E3D-581A-43E6-9786-C4F9C2576FAC}" sibTransId="{511B7915-50C8-4B0B-898A-2020C4A46BAD}"/>
    <dgm:cxn modelId="{A84055A3-1AE7-4B7E-AF39-87FB19BD8801}" type="presOf" srcId="{1FCC766E-24D9-4FF7-99EA-BFDF0332202F}" destId="{9CEC55BF-2694-40A2-BC81-C36DC23989EC}" srcOrd="0" destOrd="0" presId="urn:microsoft.com/office/officeart/2005/8/layout/target3"/>
    <dgm:cxn modelId="{D76A7ACE-8544-4DD1-B280-A4A50804C93A}" type="presOf" srcId="{354EEC09-452C-4414-BEFB-E1B728AEB4A4}" destId="{6C56464A-A087-45C8-A7FC-283939A88BCB}" srcOrd="0" destOrd="0" presId="urn:microsoft.com/office/officeart/2005/8/layout/target3"/>
    <dgm:cxn modelId="{38B5C3F2-6920-4F82-ACDF-69E0466176E1}" type="presOf" srcId="{B2C638BF-B986-4EBD-AC9A-DFBF2329D33B}" destId="{19A29387-E2C4-4AA6-9B69-AA62D2AB7348}" srcOrd="1" destOrd="0" presId="urn:microsoft.com/office/officeart/2005/8/layout/target3"/>
    <dgm:cxn modelId="{9D3167F4-0DF2-4E2A-8E79-1F39B3753D14}" srcId="{7FD36B49-6958-4FA5-A185-E49A92456EC8}" destId="{1FCC766E-24D9-4FF7-99EA-BFDF0332202F}" srcOrd="1" destOrd="0" parTransId="{92C2B9CE-631E-45AE-A3EB-46432F7C2D4C}" sibTransId="{43F60A51-1FBA-4436-944F-C638DF727B34}"/>
    <dgm:cxn modelId="{7DA194CF-21FE-4A49-94C4-DD11FE26D67B}" type="presParOf" srcId="{39106970-68BD-4274-B24B-5178CADD644B}" destId="{1D82F61E-0462-4DC5-B0AE-FF9AE12E821E}" srcOrd="0" destOrd="0" presId="urn:microsoft.com/office/officeart/2005/8/layout/target3"/>
    <dgm:cxn modelId="{4E6BEF96-DC2A-4C3C-BB06-A114B5172EB1}" type="presParOf" srcId="{39106970-68BD-4274-B24B-5178CADD644B}" destId="{66C768C9-FF0C-44A8-81BD-4893CAB8AF41}" srcOrd="1" destOrd="0" presId="urn:microsoft.com/office/officeart/2005/8/layout/target3"/>
    <dgm:cxn modelId="{9AF0DE6F-4A77-42F3-9044-607005E6D849}" type="presParOf" srcId="{39106970-68BD-4274-B24B-5178CADD644B}" destId="{6EADA71F-1DE4-44AA-8E2E-D99FC02FACB5}" srcOrd="2" destOrd="0" presId="urn:microsoft.com/office/officeart/2005/8/layout/target3"/>
    <dgm:cxn modelId="{D4173BFA-83A2-4000-AF37-A98FE5B0EDC5}" type="presParOf" srcId="{39106970-68BD-4274-B24B-5178CADD644B}" destId="{9C8F15F8-DF7C-4160-9B4E-FB006119FFE2}" srcOrd="3" destOrd="0" presId="urn:microsoft.com/office/officeart/2005/8/layout/target3"/>
    <dgm:cxn modelId="{A28BC05F-F53E-4C39-8BAC-2008FE00E85D}" type="presParOf" srcId="{39106970-68BD-4274-B24B-5178CADD644B}" destId="{77881176-0443-4977-B169-1FB5734615A5}" srcOrd="4" destOrd="0" presId="urn:microsoft.com/office/officeart/2005/8/layout/target3"/>
    <dgm:cxn modelId="{6990A7E8-9B05-4D88-A0E6-3125EEF1131B}" type="presParOf" srcId="{39106970-68BD-4274-B24B-5178CADD644B}" destId="{9CEC55BF-2694-40A2-BC81-C36DC23989EC}" srcOrd="5" destOrd="0" presId="urn:microsoft.com/office/officeart/2005/8/layout/target3"/>
    <dgm:cxn modelId="{E6169A40-344F-49B4-93E2-7B81D97CCB05}" type="presParOf" srcId="{39106970-68BD-4274-B24B-5178CADD644B}" destId="{69A06D2E-C03C-4F1C-9BA5-E7CBA685EFC6}" srcOrd="6" destOrd="0" presId="urn:microsoft.com/office/officeart/2005/8/layout/target3"/>
    <dgm:cxn modelId="{FC3FF008-5C0E-43DA-AB3F-E05901240169}" type="presParOf" srcId="{39106970-68BD-4274-B24B-5178CADD644B}" destId="{75A6FC5F-62C9-4730-984A-ECDA7CCAD471}" srcOrd="7" destOrd="0" presId="urn:microsoft.com/office/officeart/2005/8/layout/target3"/>
    <dgm:cxn modelId="{8150D58B-632B-4B38-9B78-EF9B75E9B68E}" type="presParOf" srcId="{39106970-68BD-4274-B24B-5178CADD644B}" destId="{6C56464A-A087-45C8-A7FC-283939A88BCB}" srcOrd="8" destOrd="0" presId="urn:microsoft.com/office/officeart/2005/8/layout/target3"/>
    <dgm:cxn modelId="{B35B2202-F513-4158-9F34-CF78556B705C}" type="presParOf" srcId="{39106970-68BD-4274-B24B-5178CADD644B}" destId="{19A29387-E2C4-4AA6-9B69-AA62D2AB7348}" srcOrd="9" destOrd="0" presId="urn:microsoft.com/office/officeart/2005/8/layout/target3"/>
    <dgm:cxn modelId="{120C4EF8-04EA-4E82-96ED-F36C53712CF1}" type="presParOf" srcId="{39106970-68BD-4274-B24B-5178CADD644B}" destId="{BA50676A-EECA-4E8B-A9A4-014346151BF2}" srcOrd="10" destOrd="0" presId="urn:microsoft.com/office/officeart/2005/8/layout/target3"/>
    <dgm:cxn modelId="{3FBA3E2D-EF52-4287-9F62-3C3D7C193EB1}" type="presParOf" srcId="{39106970-68BD-4274-B24B-5178CADD644B}" destId="{21C83711-13CD-481E-9EDD-6082F0D543A1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BFD07B-CA82-4915-AE1C-AA3DFE9739D2}">
      <dsp:nvSpPr>
        <dsp:cNvPr id="0" name=""/>
        <dsp:cNvSpPr/>
      </dsp:nvSpPr>
      <dsp:spPr>
        <a:xfrm>
          <a:off x="0" y="0"/>
          <a:ext cx="4915139" cy="1151798"/>
        </a:xfrm>
        <a:prstGeom prst="roundRect">
          <a:avLst>
            <a:gd name="adj" fmla="val 10000"/>
          </a:avLst>
        </a:prstGeom>
        <a:solidFill>
          <a:schemeClr val="accent5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D342BC-D32A-4F6F-880A-FAE2ACCBE158}">
      <dsp:nvSpPr>
        <dsp:cNvPr id="0" name=""/>
        <dsp:cNvSpPr/>
      </dsp:nvSpPr>
      <dsp:spPr>
        <a:xfrm>
          <a:off x="348418" y="259646"/>
          <a:ext cx="633488" cy="63348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E59182-2287-4D0C-94F5-4876DE0B2A7D}">
      <dsp:nvSpPr>
        <dsp:cNvPr id="0" name=""/>
        <dsp:cNvSpPr/>
      </dsp:nvSpPr>
      <dsp:spPr>
        <a:xfrm>
          <a:off x="1330326" y="492"/>
          <a:ext cx="3584812" cy="11517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899" tIns="121899" rIns="121899" bIns="12189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Inequity</a:t>
          </a:r>
          <a:r>
            <a:rPr lang="en-US" sz="1600" kern="1200"/>
            <a:t>: In technology, support, experience, outcomes</a:t>
          </a:r>
        </a:p>
      </dsp:txBody>
      <dsp:txXfrm>
        <a:off x="1330326" y="492"/>
        <a:ext cx="3584812" cy="1151798"/>
      </dsp:txXfrm>
    </dsp:sp>
    <dsp:sp modelId="{76FFA543-AEE6-4F52-9D1B-AF3772534F93}">
      <dsp:nvSpPr>
        <dsp:cNvPr id="0" name=""/>
        <dsp:cNvSpPr/>
      </dsp:nvSpPr>
      <dsp:spPr>
        <a:xfrm>
          <a:off x="0" y="1440239"/>
          <a:ext cx="4915139" cy="1151798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7C190D-C77F-47E1-81F1-9EC731286A2A}">
      <dsp:nvSpPr>
        <dsp:cNvPr id="0" name=""/>
        <dsp:cNvSpPr/>
      </dsp:nvSpPr>
      <dsp:spPr>
        <a:xfrm>
          <a:off x="348418" y="1699394"/>
          <a:ext cx="633488" cy="63348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B06FB4-0127-44D1-9857-3E0219FC3C48}">
      <dsp:nvSpPr>
        <dsp:cNvPr id="0" name=""/>
        <dsp:cNvSpPr/>
      </dsp:nvSpPr>
      <dsp:spPr>
        <a:xfrm>
          <a:off x="1330326" y="1440239"/>
          <a:ext cx="3584812" cy="11517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899" tIns="121899" rIns="121899" bIns="12189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Relationships</a:t>
          </a:r>
          <a:r>
            <a:rPr lang="en-US" sz="1600" kern="1200" dirty="0"/>
            <a:t>: How we treat students now will matter more than what content we deliver.</a:t>
          </a:r>
        </a:p>
      </dsp:txBody>
      <dsp:txXfrm>
        <a:off x="1330326" y="1440239"/>
        <a:ext cx="3584812" cy="1151798"/>
      </dsp:txXfrm>
    </dsp:sp>
    <dsp:sp modelId="{9D3A9AF2-E343-479D-ADF6-32042076BA78}">
      <dsp:nvSpPr>
        <dsp:cNvPr id="0" name=""/>
        <dsp:cNvSpPr/>
      </dsp:nvSpPr>
      <dsp:spPr>
        <a:xfrm>
          <a:off x="0" y="2879987"/>
          <a:ext cx="4915139" cy="1151798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D96973-2233-4E1A-AA3E-4FB9F8EAC2C2}">
      <dsp:nvSpPr>
        <dsp:cNvPr id="0" name=""/>
        <dsp:cNvSpPr/>
      </dsp:nvSpPr>
      <dsp:spPr>
        <a:xfrm>
          <a:off x="348418" y="3139142"/>
          <a:ext cx="633488" cy="63348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3437D4-3D7C-4553-BF80-9BFB5D89DE4E}">
      <dsp:nvSpPr>
        <dsp:cNvPr id="0" name=""/>
        <dsp:cNvSpPr/>
      </dsp:nvSpPr>
      <dsp:spPr>
        <a:xfrm>
          <a:off x="1330326" y="2879987"/>
          <a:ext cx="3584812" cy="11517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899" tIns="121899" rIns="121899" bIns="12189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Quality</a:t>
          </a:r>
          <a:r>
            <a:rPr lang="en-US" sz="1600" kern="1200" dirty="0"/>
            <a:t>: first time emergency conversion to online lectures vs well-designed online experiences</a:t>
          </a:r>
        </a:p>
      </dsp:txBody>
      <dsp:txXfrm>
        <a:off x="1330326" y="2879987"/>
        <a:ext cx="3584812" cy="11517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0AA56-AEC4-7548-81E1-4BC8E199C7C1}">
      <dsp:nvSpPr>
        <dsp:cNvPr id="0" name=""/>
        <dsp:cNvSpPr/>
      </dsp:nvSpPr>
      <dsp:spPr>
        <a:xfrm>
          <a:off x="0" y="68993"/>
          <a:ext cx="4782064" cy="954719"/>
        </a:xfrm>
        <a:prstGeom prst="roundRect">
          <a:avLst/>
        </a:prstGeom>
        <a:solidFill>
          <a:schemeClr val="accent2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Relationships, Engagement, Motivation &amp; Communication</a:t>
          </a:r>
        </a:p>
      </dsp:txBody>
      <dsp:txXfrm>
        <a:off x="46606" y="115599"/>
        <a:ext cx="4688852" cy="861507"/>
      </dsp:txXfrm>
    </dsp:sp>
    <dsp:sp modelId="{FD73D45B-1488-764C-AC99-D3156FF82BF9}">
      <dsp:nvSpPr>
        <dsp:cNvPr id="0" name=""/>
        <dsp:cNvSpPr/>
      </dsp:nvSpPr>
      <dsp:spPr>
        <a:xfrm>
          <a:off x="0" y="1092833"/>
          <a:ext cx="4782064" cy="954719"/>
        </a:xfrm>
        <a:prstGeom prst="roundRect">
          <a:avLst/>
        </a:prstGeom>
        <a:solidFill>
          <a:schemeClr val="accent3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Collaboration</a:t>
          </a:r>
        </a:p>
      </dsp:txBody>
      <dsp:txXfrm>
        <a:off x="46606" y="1139439"/>
        <a:ext cx="4688852" cy="861507"/>
      </dsp:txXfrm>
    </dsp:sp>
    <dsp:sp modelId="{96C63C49-8F7B-2E41-8906-A8052B243CB3}">
      <dsp:nvSpPr>
        <dsp:cNvPr id="0" name=""/>
        <dsp:cNvSpPr/>
      </dsp:nvSpPr>
      <dsp:spPr>
        <a:xfrm>
          <a:off x="0" y="2116673"/>
          <a:ext cx="4782064" cy="954719"/>
        </a:xfrm>
        <a:prstGeom prst="roundRect">
          <a:avLst/>
        </a:prstGeom>
        <a:solidFill>
          <a:schemeClr val="accent4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Global and Inclusive </a:t>
          </a:r>
        </a:p>
      </dsp:txBody>
      <dsp:txXfrm>
        <a:off x="46606" y="2163279"/>
        <a:ext cx="4688852" cy="861507"/>
      </dsp:txXfrm>
    </dsp:sp>
    <dsp:sp modelId="{271FE3BE-139D-664E-A9B7-4DBA42030EB9}">
      <dsp:nvSpPr>
        <dsp:cNvPr id="0" name=""/>
        <dsp:cNvSpPr/>
      </dsp:nvSpPr>
      <dsp:spPr>
        <a:xfrm>
          <a:off x="0" y="3140513"/>
          <a:ext cx="4782064" cy="954719"/>
        </a:xfrm>
        <a:prstGeom prst="roundRect">
          <a:avLst/>
        </a:prstGeom>
        <a:solidFill>
          <a:schemeClr val="accent5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Integration and Design </a:t>
          </a:r>
        </a:p>
      </dsp:txBody>
      <dsp:txXfrm>
        <a:off x="46606" y="3187119"/>
        <a:ext cx="4688852" cy="8615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82F61E-0462-4DC5-B0AE-FF9AE12E821E}">
      <dsp:nvSpPr>
        <dsp:cNvPr id="0" name=""/>
        <dsp:cNvSpPr/>
      </dsp:nvSpPr>
      <dsp:spPr>
        <a:xfrm>
          <a:off x="0" y="0"/>
          <a:ext cx="3513220" cy="3513220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ADA71F-1DE4-44AA-8E2E-D99FC02FACB5}">
      <dsp:nvSpPr>
        <dsp:cNvPr id="0" name=""/>
        <dsp:cNvSpPr/>
      </dsp:nvSpPr>
      <dsp:spPr>
        <a:xfrm>
          <a:off x="1756610" y="0"/>
          <a:ext cx="5919538" cy="351322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Open Educational Resources</a:t>
          </a:r>
        </a:p>
      </dsp:txBody>
      <dsp:txXfrm>
        <a:off x="1756610" y="0"/>
        <a:ext cx="5919538" cy="1053968"/>
      </dsp:txXfrm>
    </dsp:sp>
    <dsp:sp modelId="{77881176-0443-4977-B169-1FB5734615A5}">
      <dsp:nvSpPr>
        <dsp:cNvPr id="0" name=""/>
        <dsp:cNvSpPr/>
      </dsp:nvSpPr>
      <dsp:spPr>
        <a:xfrm>
          <a:off x="614814" y="1053968"/>
          <a:ext cx="2283590" cy="2283590"/>
        </a:xfrm>
        <a:prstGeom prst="pie">
          <a:avLst>
            <a:gd name="adj1" fmla="val 5400000"/>
            <a:gd name="adj2" fmla="val 162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EC55BF-2694-40A2-BC81-C36DC23989EC}">
      <dsp:nvSpPr>
        <dsp:cNvPr id="0" name=""/>
        <dsp:cNvSpPr/>
      </dsp:nvSpPr>
      <dsp:spPr>
        <a:xfrm>
          <a:off x="1756610" y="1053968"/>
          <a:ext cx="5919538" cy="228359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Transcripts and Videos</a:t>
          </a:r>
        </a:p>
      </dsp:txBody>
      <dsp:txXfrm>
        <a:off x="1756610" y="1053968"/>
        <a:ext cx="5919538" cy="1053964"/>
      </dsp:txXfrm>
    </dsp:sp>
    <dsp:sp modelId="{75A6FC5F-62C9-4730-984A-ECDA7CCAD471}">
      <dsp:nvSpPr>
        <dsp:cNvPr id="0" name=""/>
        <dsp:cNvSpPr/>
      </dsp:nvSpPr>
      <dsp:spPr>
        <a:xfrm>
          <a:off x="1229627" y="2107933"/>
          <a:ext cx="1053964" cy="1053964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56464A-A087-45C8-A7FC-283939A88BCB}">
      <dsp:nvSpPr>
        <dsp:cNvPr id="0" name=""/>
        <dsp:cNvSpPr/>
      </dsp:nvSpPr>
      <dsp:spPr>
        <a:xfrm>
          <a:off x="1756610" y="2107933"/>
          <a:ext cx="5919538" cy="105396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ADA Compliance</a:t>
          </a:r>
        </a:p>
      </dsp:txBody>
      <dsp:txXfrm>
        <a:off x="1756610" y="2107933"/>
        <a:ext cx="5919538" cy="10539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c6f9035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c6f9035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c6f9035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c6f9035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938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085850"/>
            <a:ext cx="6619244" cy="2497186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6" y="3583035"/>
            <a:ext cx="6619244" cy="646065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35650200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3600440"/>
            <a:ext cx="6619243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514350"/>
            <a:ext cx="6619244" cy="27305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4025494"/>
            <a:ext cx="6619242" cy="370284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3/26/20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5577633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085850"/>
            <a:ext cx="6619244" cy="14859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2743200"/>
            <a:ext cx="6619244" cy="177165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8795517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085850"/>
            <a:ext cx="5999486" cy="1742531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7800" y="2828380"/>
            <a:ext cx="5459737" cy="256631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05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262993"/>
            <a:ext cx="6619244" cy="12573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12" name="TextBox 11"/>
          <p:cNvSpPr txBox="1"/>
          <p:nvPr/>
        </p:nvSpPr>
        <p:spPr>
          <a:xfrm>
            <a:off x="673721" y="728440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7868" y="1960341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11298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2343151"/>
            <a:ext cx="6619245" cy="1239885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3583036"/>
            <a:ext cx="6619244" cy="645300"/>
          </a:xfrm>
        </p:spPr>
        <p:txBody>
          <a:bodyPr anchor="t"/>
          <a:lstStyle>
            <a:lvl1pPr marL="0" indent="0" algn="l">
              <a:buNone/>
              <a:defRPr sz="15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6544814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710" y="1485900"/>
            <a:ext cx="2210150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347" y="2000250"/>
            <a:ext cx="2195513" cy="269200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2745" y="1485900"/>
            <a:ext cx="2202181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4829" y="2000250"/>
            <a:ext cx="2210096" cy="269200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1485900"/>
            <a:ext cx="2199085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3525" y="2000250"/>
            <a:ext cx="2199085" cy="269200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1600200"/>
            <a:ext cx="0" cy="29718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1600200"/>
            <a:ext cx="0" cy="297516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3/26/20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56213621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47" y="3188212"/>
            <a:ext cx="2205038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347" y="1657350"/>
            <a:ext cx="2205038" cy="1143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347" y="3620409"/>
            <a:ext cx="2205038" cy="49439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032" y="3188212"/>
            <a:ext cx="219789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031" y="1657350"/>
            <a:ext cx="2197894" cy="1143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016" y="3620408"/>
            <a:ext cx="2200805" cy="49439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3188212"/>
            <a:ext cx="2199085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3525" y="1657350"/>
            <a:ext cx="2199085" cy="1143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3432" y="3620406"/>
            <a:ext cx="2201998" cy="49439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4607" y="1600200"/>
            <a:ext cx="0" cy="29718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1670" y="1600200"/>
            <a:ext cx="0" cy="297516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3/26/20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12828988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10363514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8159" y="322660"/>
            <a:ext cx="1314451" cy="4369594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348" y="665561"/>
            <a:ext cx="5567362" cy="402669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922398566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lt2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804404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085850"/>
            <a:ext cx="6619244" cy="2497186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6" y="3583035"/>
            <a:ext cx="6619244" cy="646065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3/26/20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1711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7767155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3/26/20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49762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2146300"/>
            <a:ext cx="6619243" cy="1436735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3583036"/>
            <a:ext cx="6619244" cy="645300"/>
          </a:xfrm>
        </p:spPr>
        <p:txBody>
          <a:bodyPr anchor="t"/>
          <a:lstStyle>
            <a:lvl1pPr marL="0" indent="0" algn="l">
              <a:buNone/>
              <a:defRPr sz="15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3/26/20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7529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485" y="1545432"/>
            <a:ext cx="3297254" cy="3146822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0870" y="1542069"/>
            <a:ext cx="3297256" cy="3150184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3/26/20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87207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5" y="1428750"/>
            <a:ext cx="329725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485" y="1885950"/>
            <a:ext cx="3297254" cy="2806304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0872" y="1428750"/>
            <a:ext cx="329725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0872" y="1885950"/>
            <a:ext cx="3297254" cy="2806304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3/26/20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40451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3/26/20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46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3/26/20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9403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5" y="1085850"/>
            <a:ext cx="2550798" cy="1085850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462" y="1085850"/>
            <a:ext cx="3896998" cy="3429000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5" y="2346961"/>
            <a:ext cx="2550797" cy="217169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3/26/20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4090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0" y="1390644"/>
            <a:ext cx="3819680" cy="1181106"/>
          </a:xfrm>
        </p:spPr>
        <p:txBody>
          <a:bodyPr anchor="b">
            <a:normAutofit/>
          </a:bodyPr>
          <a:lstStyle>
            <a:lvl1pPr algn="l">
              <a:defRPr sz="27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2160" y="857250"/>
            <a:ext cx="2400300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2743200"/>
            <a:ext cx="3813734" cy="10287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3/26/20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5575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3600440"/>
            <a:ext cx="6619243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514350"/>
            <a:ext cx="6619244" cy="27305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4025494"/>
            <a:ext cx="6619242" cy="370284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3/26/20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9887867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085850"/>
            <a:ext cx="6619244" cy="14859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2743200"/>
            <a:ext cx="6619244" cy="177165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3/26/20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54099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2146300"/>
            <a:ext cx="6619243" cy="1436735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3583036"/>
            <a:ext cx="6619244" cy="645300"/>
          </a:xfrm>
        </p:spPr>
        <p:txBody>
          <a:bodyPr anchor="t"/>
          <a:lstStyle>
            <a:lvl1pPr marL="0" indent="0" algn="l">
              <a:buNone/>
              <a:defRPr sz="15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76073502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085850"/>
            <a:ext cx="5999486" cy="1742531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7800" y="2828380"/>
            <a:ext cx="5459737" cy="256631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05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262993"/>
            <a:ext cx="6619244" cy="12573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3/26/20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73721" y="728440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7868" y="1960341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81085921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2343151"/>
            <a:ext cx="6619245" cy="1239885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3583036"/>
            <a:ext cx="6619244" cy="645300"/>
          </a:xfrm>
        </p:spPr>
        <p:txBody>
          <a:bodyPr anchor="t"/>
          <a:lstStyle>
            <a:lvl1pPr marL="0" indent="0" algn="l">
              <a:buNone/>
              <a:defRPr sz="15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3/26/20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608437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710" y="1485900"/>
            <a:ext cx="2210150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347" y="2000250"/>
            <a:ext cx="2195513" cy="269200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2745" y="1485900"/>
            <a:ext cx="2202181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4829" y="2000250"/>
            <a:ext cx="2210096" cy="269200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1485900"/>
            <a:ext cx="2199085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3525" y="2000250"/>
            <a:ext cx="2199085" cy="269200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1600200"/>
            <a:ext cx="0" cy="29718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1600200"/>
            <a:ext cx="0" cy="297516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3/26/20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074976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47" y="3188212"/>
            <a:ext cx="2205038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347" y="1657350"/>
            <a:ext cx="2205038" cy="1143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347" y="3620409"/>
            <a:ext cx="2205038" cy="49439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032" y="3188212"/>
            <a:ext cx="219789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031" y="1657350"/>
            <a:ext cx="2197894" cy="1143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016" y="3620408"/>
            <a:ext cx="2200805" cy="49439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3188212"/>
            <a:ext cx="2199085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3525" y="1657350"/>
            <a:ext cx="2199085" cy="1143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3432" y="3620406"/>
            <a:ext cx="2201998" cy="49439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4607" y="1600200"/>
            <a:ext cx="0" cy="29718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1670" y="1600200"/>
            <a:ext cx="0" cy="297516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3/26/20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814435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3/26/20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5852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8159" y="322660"/>
            <a:ext cx="1314451" cy="4369594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348" y="665561"/>
            <a:ext cx="5567362" cy="402669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3/26/20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5020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485" y="1545432"/>
            <a:ext cx="3297254" cy="3146822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0870" y="1542069"/>
            <a:ext cx="3297256" cy="3150184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3/26/20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60792294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5" y="1428750"/>
            <a:ext cx="329725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485" y="1885950"/>
            <a:ext cx="3297254" cy="2806304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0872" y="1428750"/>
            <a:ext cx="329725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0872" y="1885950"/>
            <a:ext cx="3297254" cy="2806304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3/26/20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32613418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3/26/20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1286278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3/26/20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56644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5" y="1085850"/>
            <a:ext cx="2550798" cy="1085850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462" y="1085850"/>
            <a:ext cx="3896998" cy="3429000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5" y="2346961"/>
            <a:ext cx="2550797" cy="217169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3/26/20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6385390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0" y="1390644"/>
            <a:ext cx="3819680" cy="1181106"/>
          </a:xfrm>
        </p:spPr>
        <p:txBody>
          <a:bodyPr anchor="b">
            <a:normAutofit/>
          </a:bodyPr>
          <a:lstStyle>
            <a:lvl1pPr algn="l">
              <a:defRPr sz="27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2160" y="857250"/>
            <a:ext cx="2400300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2743200"/>
            <a:ext cx="3813734" cy="10287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3/26/20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13785275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1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002264"/>
            <a:ext cx="3027759" cy="31412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169261"/>
            <a:ext cx="1141809" cy="1774090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6456759" y="1257300"/>
            <a:ext cx="2114550" cy="211455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60" y="1"/>
            <a:ext cx="1202540" cy="85605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4572000"/>
            <a:ext cx="745301" cy="5715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4" y="339538"/>
            <a:ext cx="7053542" cy="10503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4" y="1539689"/>
            <a:ext cx="6709906" cy="31466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616730" y="1343026"/>
            <a:ext cx="742949" cy="2285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3/26/20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713680" y="2418973"/>
            <a:ext cx="2894846" cy="228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4406" y="221797"/>
            <a:ext cx="628649" cy="5757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1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383418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80" r:id="rId1"/>
    <p:sldLayoutId id="2147483881" r:id="rId2"/>
    <p:sldLayoutId id="2147483882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89" r:id="rId10"/>
    <p:sldLayoutId id="2147483890" r:id="rId11"/>
    <p:sldLayoutId id="2147483891" r:id="rId12"/>
    <p:sldLayoutId id="2147483892" r:id="rId13"/>
    <p:sldLayoutId id="2147483893" r:id="rId14"/>
    <p:sldLayoutId id="2147483894" r:id="rId15"/>
    <p:sldLayoutId id="2147483895" r:id="rId16"/>
    <p:sldLayoutId id="2147483896" r:id="rId17"/>
    <p:sldLayoutId id="2147483897" r:id="rId18"/>
  </p:sldLayoutIdLst>
  <p:hf sldNum="0" hdr="0" ftr="0" dt="0"/>
  <p:txStyles>
    <p:titleStyle>
      <a:lvl1pPr algn="l" defTabSz="342900" rtl="0" eaLnBrk="1" latinLnBrk="0" hangingPunct="1">
        <a:spcBef>
          <a:spcPct val="0"/>
        </a:spcBef>
        <a:buNone/>
        <a:defRPr sz="315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5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35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187950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002264"/>
            <a:ext cx="3027759" cy="31412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169261"/>
            <a:ext cx="1141809" cy="1774090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6456759" y="1257300"/>
            <a:ext cx="2114550" cy="211455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60" y="1"/>
            <a:ext cx="1202540" cy="85605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4572000"/>
            <a:ext cx="745301" cy="5715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4" y="339538"/>
            <a:ext cx="7053542" cy="10503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4" y="1539689"/>
            <a:ext cx="6709906" cy="31466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616730" y="1343026"/>
            <a:ext cx="742949" cy="2285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3/26/20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713680" y="2418973"/>
            <a:ext cx="2894846" cy="228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4406" y="221797"/>
            <a:ext cx="628649" cy="5757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1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8020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</p:sldLayoutIdLst>
  <p:hf sldNum="0" hdr="0" ftr="0" dt="0"/>
  <p:txStyles>
    <p:titleStyle>
      <a:lvl1pPr algn="l" defTabSz="342900" rtl="0" eaLnBrk="1" latinLnBrk="0" hangingPunct="1">
        <a:spcBef>
          <a:spcPct val="0"/>
        </a:spcBef>
        <a:buNone/>
        <a:defRPr sz="315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5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35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187950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7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6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31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microsoftteams.eventbuilder.com/TeamsEducation" TargetMode="External"/><Relationship Id="rId13" Type="http://schemas.openxmlformats.org/officeDocument/2006/relationships/image" Target="../media/image36.png"/><Relationship Id="rId3" Type="http://schemas.openxmlformats.org/officeDocument/2006/relationships/image" Target="../media/image6.png"/><Relationship Id="rId7" Type="http://schemas.openxmlformats.org/officeDocument/2006/relationships/image" Target="../media/image33.png"/><Relationship Id="rId12" Type="http://schemas.openxmlformats.org/officeDocument/2006/relationships/hyperlink" Target="https://www.microsoft.com/en-us/microsoft-365/blog/2020/03/05/our-commitment-to-customers-during-covid-19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ducation.microsoft.com/en-us/course/18ceabf5/overview" TargetMode="External"/><Relationship Id="rId11" Type="http://schemas.openxmlformats.org/officeDocument/2006/relationships/image" Target="../media/image35.png"/><Relationship Id="rId5" Type="http://schemas.openxmlformats.org/officeDocument/2006/relationships/image" Target="../media/image32.png"/><Relationship Id="rId10" Type="http://schemas.openxmlformats.org/officeDocument/2006/relationships/hyperlink" Target="https://www.youtube.com/playlist?list=PLdHjJccRYryMSTgm4AJhxJU_R7osuWc77" TargetMode="External"/><Relationship Id="rId4" Type="http://schemas.openxmlformats.org/officeDocument/2006/relationships/hyperlink" Target="https://education.microsoft.com/en-us/resource/ba162685" TargetMode="External"/><Relationship Id="rId9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7000"/>
                <a:hueMod val="88000"/>
                <a:satMod val="130000"/>
                <a:lumMod val="124000"/>
              </a:schemeClr>
            </a:gs>
            <a:gs pos="100000">
              <a:schemeClr val="bg2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>
            <a:extLst>
              <a:ext uri="{FF2B5EF4-FFF2-40B4-BE49-F238E27FC236}">
                <a16:creationId xmlns:a16="http://schemas.microsoft.com/office/drawing/2014/main" id="{C28D0172-F2E0-4763-9C35-F022664959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9143771" cy="3548057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16">
            <a:extLst>
              <a:ext uri="{FF2B5EF4-FFF2-40B4-BE49-F238E27FC236}">
                <a16:creationId xmlns:a16="http://schemas.microsoft.com/office/drawing/2014/main" id="{9F2851FB-E841-4509-8A6D-A416376EA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39954" y="2815271"/>
            <a:ext cx="2604045" cy="619449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69" name="Freeform: Shape 68">
            <a:extLst>
              <a:ext uri="{FF2B5EF4-FFF2-40B4-BE49-F238E27FC236}">
                <a16:creationId xmlns:a16="http://schemas.microsoft.com/office/drawing/2014/main" id="{DF6FB2B2-CE21-407F-B22E-302DADC2C3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41649"/>
            <a:ext cx="9144000" cy="2101851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Google Shape;59;p13"/>
          <p:cNvSpPr txBox="1">
            <a:spLocks noGrp="1"/>
          </p:cNvSpPr>
          <p:nvPr>
            <p:ph type="ctrTitle"/>
          </p:nvPr>
        </p:nvSpPr>
        <p:spPr>
          <a:xfrm>
            <a:off x="399454" y="849209"/>
            <a:ext cx="8344859" cy="2396817"/>
          </a:xfrm>
          <a:prstGeom prst="rect">
            <a:avLst/>
          </a:prstGeom>
        </p:spPr>
        <p:txBody>
          <a:bodyPr spcFirstLastPara="1" lIns="91425" tIns="91425" rIns="91425" bIns="91425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>
                <a:solidFill>
                  <a:srgbClr val="FFFFFF"/>
                </a:solidFill>
              </a:rPr>
              <a:t>Safeguarding Quality, Equity, and Inclusion as Learning Moves Online</a:t>
            </a:r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1"/>
          </p:nvPr>
        </p:nvSpPr>
        <p:spPr>
          <a:xfrm>
            <a:off x="724013" y="3661098"/>
            <a:ext cx="7695743" cy="907322"/>
          </a:xfrm>
          <a:prstGeom prst="rect">
            <a:avLst/>
          </a:prstGeom>
        </p:spPr>
        <p:txBody>
          <a:bodyPr spcFirstLastPara="1" lIns="91425" tIns="91425" rIns="91425" bIns="91425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dirty="0">
                <a:solidFill>
                  <a:schemeClr val="tx1"/>
                </a:solidFill>
              </a:rPr>
              <a:t>AAC&amp;U Webinar Series</a:t>
            </a:r>
          </a:p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dirty="0">
                <a:solidFill>
                  <a:schemeClr val="tx1"/>
                </a:solidFill>
              </a:rPr>
              <a:t>March 27, 2020</a:t>
            </a:r>
          </a:p>
        </p:txBody>
      </p:sp>
      <p:pic>
        <p:nvPicPr>
          <p:cNvPr id="3" name="Picture 2" descr="A close up of a sign&#10;&#10;Description automatically generated">
            <a:extLst>
              <a:ext uri="{FF2B5EF4-FFF2-40B4-BE49-F238E27FC236}">
                <a16:creationId xmlns:a16="http://schemas.microsoft.com/office/drawing/2014/main" id="{B76071C8-F115-3B49-9861-3AC2812710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4756" y="4344914"/>
            <a:ext cx="1270000" cy="67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479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sign&#10;&#10;Description automatically generated">
            <a:extLst>
              <a:ext uri="{FF2B5EF4-FFF2-40B4-BE49-F238E27FC236}">
                <a16:creationId xmlns:a16="http://schemas.microsoft.com/office/drawing/2014/main" id="{04F18DC3-29A2-5044-A152-F3003FDE4E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7226" y="4316091"/>
            <a:ext cx="1270000" cy="6731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31188D5-E9EE-0448-B48C-511DC31459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900" y="1060450"/>
            <a:ext cx="3738850" cy="305588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432B3B5-6A37-754F-BA40-83873393A4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5750" y="1060450"/>
            <a:ext cx="3471476" cy="3055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7276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F47A33D-7A5F-CD48-99F3-8E5830D9D5CB}"/>
              </a:ext>
            </a:extLst>
          </p:cNvPr>
          <p:cNvSpPr txBox="1"/>
          <p:nvPr/>
        </p:nvSpPr>
        <p:spPr>
          <a:xfrm>
            <a:off x="647700" y="609600"/>
            <a:ext cx="6858000" cy="3654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Global Perspective: </a:t>
            </a:r>
            <a:r>
              <a:rPr lang="en-US" sz="4000" dirty="0">
                <a:solidFill>
                  <a:schemeClr val="bg1"/>
                </a:solidFill>
              </a:rPr>
              <a:t>Establish Social Presence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pPr marL="457200" indent="-4572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/>
                </a:solidFill>
              </a:rPr>
              <a:t>Icebreaker activities</a:t>
            </a:r>
          </a:p>
          <a:p>
            <a:pPr marL="457200" indent="-4572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/>
                </a:solidFill>
              </a:rPr>
              <a:t>Digital storytelling</a:t>
            </a:r>
          </a:p>
          <a:p>
            <a:pPr marL="457200" indent="-4572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/>
                </a:solidFill>
              </a:rPr>
              <a:t>Share cultural orientations</a:t>
            </a:r>
          </a:p>
          <a:p>
            <a:endParaRPr lang="en-US" dirty="0"/>
          </a:p>
        </p:txBody>
      </p:sp>
      <p:pic>
        <p:nvPicPr>
          <p:cNvPr id="3" name="Picture 2" descr="A close up of a sign&#10;&#10;Description automatically generated">
            <a:extLst>
              <a:ext uri="{FF2B5EF4-FFF2-40B4-BE49-F238E27FC236}">
                <a16:creationId xmlns:a16="http://schemas.microsoft.com/office/drawing/2014/main" id="{04FDDE40-8EE2-A64E-9142-CC69892683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7226" y="4316091"/>
            <a:ext cx="1270000" cy="67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6520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F47A33D-7A5F-CD48-99F3-8E5830D9D5CB}"/>
              </a:ext>
            </a:extLst>
          </p:cNvPr>
          <p:cNvSpPr txBox="1"/>
          <p:nvPr/>
        </p:nvSpPr>
        <p:spPr>
          <a:xfrm>
            <a:off x="495300" y="476250"/>
            <a:ext cx="864870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Global Awareness: </a:t>
            </a:r>
          </a:p>
          <a:p>
            <a:r>
              <a:rPr lang="en-US" sz="4000" dirty="0">
                <a:solidFill>
                  <a:schemeClr val="bg1"/>
                </a:solidFill>
              </a:rPr>
              <a:t>Structure Interdependence</a:t>
            </a:r>
          </a:p>
          <a:p>
            <a:endParaRPr lang="en-US" sz="2000" b="1" dirty="0">
              <a:solidFill>
                <a:schemeClr val="bg1"/>
              </a:solidFill>
            </a:endParaRPr>
          </a:p>
          <a:p>
            <a:pPr marL="571500" indent="-5715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800" i="1" dirty="0">
                <a:solidFill>
                  <a:schemeClr val="bg1"/>
                </a:solidFill>
              </a:rPr>
              <a:t>Learning to Collaborate, Collaborating to Learn</a:t>
            </a:r>
            <a:r>
              <a:rPr lang="en-US" sz="2800" dirty="0">
                <a:solidFill>
                  <a:schemeClr val="bg1"/>
                </a:solidFill>
              </a:rPr>
              <a:t> (Salmons, 2019)</a:t>
            </a:r>
          </a:p>
          <a:p>
            <a:pPr marL="571500" indent="-5715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Collaborative tasks</a:t>
            </a:r>
          </a:p>
          <a:p>
            <a:pPr marL="457200" indent="-4572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 Team roles, role play</a:t>
            </a:r>
          </a:p>
          <a:p>
            <a:pPr marL="457200" indent="-4572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 Collaborative apps, e.g. </a:t>
            </a:r>
            <a:r>
              <a:rPr lang="en-US" sz="2800" dirty="0" err="1">
                <a:solidFill>
                  <a:schemeClr val="bg1"/>
                </a:solidFill>
              </a:rPr>
              <a:t>Perusall</a:t>
            </a:r>
            <a:r>
              <a:rPr lang="en-US" sz="2800" dirty="0">
                <a:solidFill>
                  <a:schemeClr val="bg1"/>
                </a:solidFill>
              </a:rPr>
              <a:t>, Slack</a:t>
            </a:r>
          </a:p>
          <a:p>
            <a:endParaRPr lang="en-US" dirty="0"/>
          </a:p>
        </p:txBody>
      </p:sp>
      <p:pic>
        <p:nvPicPr>
          <p:cNvPr id="3" name="Picture 2" descr="A close up of a sign&#10;&#10;Description automatically generated">
            <a:extLst>
              <a:ext uri="{FF2B5EF4-FFF2-40B4-BE49-F238E27FC236}">
                <a16:creationId xmlns:a16="http://schemas.microsoft.com/office/drawing/2014/main" id="{42D561EA-E84F-8345-B352-00DBAA7B8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5511" y="4330700"/>
            <a:ext cx="1270000" cy="67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2312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F47A33D-7A5F-CD48-99F3-8E5830D9D5CB}"/>
              </a:ext>
            </a:extLst>
          </p:cNvPr>
          <p:cNvSpPr txBox="1"/>
          <p:nvPr/>
        </p:nvSpPr>
        <p:spPr>
          <a:xfrm>
            <a:off x="342900" y="361950"/>
            <a:ext cx="864870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Global Engagement: </a:t>
            </a:r>
          </a:p>
          <a:p>
            <a:r>
              <a:rPr lang="en-US" sz="4000" dirty="0">
                <a:solidFill>
                  <a:schemeClr val="bg1"/>
                </a:solidFill>
              </a:rPr>
              <a:t>Promote Connection-making</a:t>
            </a:r>
          </a:p>
          <a:p>
            <a:endParaRPr lang="en-US" sz="2000" b="1" dirty="0">
              <a:solidFill>
                <a:schemeClr val="bg1"/>
              </a:solidFill>
            </a:endParaRPr>
          </a:p>
          <a:p>
            <a:pPr marL="457200" indent="-4572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Collaborative dialogue prompts</a:t>
            </a:r>
          </a:p>
          <a:p>
            <a:pPr marL="457200" indent="-4572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Mind mapping</a:t>
            </a:r>
          </a:p>
          <a:p>
            <a:pPr marL="457200" indent="-4572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Reflect on relationship of course content to students’ personal, professional, civic lives</a:t>
            </a:r>
          </a:p>
          <a:p>
            <a:pPr marL="457200" indent="-45720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Connect local and global, combine parts of different ideas to make new ideas</a:t>
            </a:r>
          </a:p>
          <a:p>
            <a:endParaRPr lang="en-US" dirty="0"/>
          </a:p>
        </p:txBody>
      </p:sp>
      <p:pic>
        <p:nvPicPr>
          <p:cNvPr id="3" name="Picture 2" descr="A close up of a sign&#10;&#10;Description automatically generated">
            <a:extLst>
              <a:ext uri="{FF2B5EF4-FFF2-40B4-BE49-F238E27FC236}">
                <a16:creationId xmlns:a16="http://schemas.microsoft.com/office/drawing/2014/main" id="{FEE68AAD-7D29-454B-916D-F3081314FB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7226" y="4316091"/>
            <a:ext cx="1270000" cy="67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1257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41B68C77-138E-4BF7-A276-BD0C78A4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002263"/>
            <a:ext cx="3027759" cy="314123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C268552-D473-46ED-B1B8-422042C4D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169260"/>
            <a:ext cx="1141809" cy="1774090"/>
          </a:xfrm>
          <a:prstGeom prst="rect">
            <a:avLst/>
          </a:prstGeom>
        </p:spPr>
      </p:pic>
      <p:sp>
        <p:nvSpPr>
          <p:cNvPr id="33" name="Oval 32">
            <a:extLst>
              <a:ext uri="{FF2B5EF4-FFF2-40B4-BE49-F238E27FC236}">
                <a16:creationId xmlns:a16="http://schemas.microsoft.com/office/drawing/2014/main" id="{4AC0CD9D-7610-4620-93B4-798CCD9AB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6759" y="1257300"/>
            <a:ext cx="2114550" cy="211455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B9238B3E-24AA-439A-B527-6C5DF6D72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59" y="0"/>
            <a:ext cx="1202540" cy="856055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9F01145-BEA3-4CBF-AA21-10077B948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4572000"/>
            <a:ext cx="745301" cy="571500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DE4D62F9-188E-4530-84C2-24BDEE4BE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6A81905-F480-46A4-BC10-215D24EA1A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CDB3C9-4C07-4B85-9D6C-BADF28036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6494" y="1111985"/>
            <a:ext cx="3916743" cy="211455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457200"/>
            <a:r>
              <a:rPr lang="en-US" sz="6000" b="0" i="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Gail Hollowell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D5FA05-5B17-43A7-A58C-86195203FD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16494" y="3200412"/>
            <a:ext cx="5122882" cy="911948"/>
          </a:xfrm>
        </p:spPr>
        <p:txBody>
          <a:bodyPr vert="horz" lIns="91440" tIns="45720" rIns="91440" bIns="45720" rtlCol="0" anchor="t">
            <a:noAutofit/>
          </a:bodyPr>
          <a:lstStyle/>
          <a:p>
            <a:pPr defTabSz="457200">
              <a:lnSpc>
                <a:spcPct val="90000"/>
              </a:lnSpc>
              <a:spcBef>
                <a:spcPts val="1000"/>
              </a:spcBef>
            </a:pPr>
            <a:r>
              <a:rPr lang="en-US" sz="18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Associate professor, department of biological and Biomedical sciences, north Carolina central university</a:t>
            </a:r>
          </a:p>
        </p:txBody>
      </p:sp>
      <p:sp>
        <p:nvSpPr>
          <p:cNvPr id="43" name="Freeform 8">
            <a:extLst>
              <a:ext uri="{FF2B5EF4-FFF2-40B4-BE49-F238E27FC236}">
                <a16:creationId xmlns:a16="http://schemas.microsoft.com/office/drawing/2014/main" id="{36FD4D9D-3784-41E8-8405-A42B72F513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101769" y="0"/>
            <a:ext cx="419604" cy="2782230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5" name="Freeform: Shape 44">
            <a:extLst>
              <a:ext uri="{FF2B5EF4-FFF2-40B4-BE49-F238E27FC236}">
                <a16:creationId xmlns:a16="http://schemas.microsoft.com/office/drawing/2014/main" id="{09811DF6-66E4-43D5-B564-3151796531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361473" cy="5143500"/>
          </a:xfrm>
          <a:custGeom>
            <a:avLst/>
            <a:gdLst>
              <a:gd name="connsiteX0" fmla="*/ 3137249 w 4481964"/>
              <a:gd name="connsiteY0" fmla="*/ 0 h 6858000"/>
              <a:gd name="connsiteX1" fmla="*/ 4480787 w 4481964"/>
              <a:gd name="connsiteY1" fmla="*/ 0 h 6858000"/>
              <a:gd name="connsiteX2" fmla="*/ 4455742 w 4481964"/>
              <a:gd name="connsiteY2" fmla="*/ 155676 h 6858000"/>
              <a:gd name="connsiteX3" fmla="*/ 4431873 w 4481964"/>
              <a:gd name="connsiteY3" fmla="*/ 310667 h 6858000"/>
              <a:gd name="connsiteX4" fmla="*/ 4408509 w 4481964"/>
              <a:gd name="connsiteY4" fmla="*/ 466344 h 6858000"/>
              <a:gd name="connsiteX5" fmla="*/ 4388506 w 4481964"/>
              <a:gd name="connsiteY5" fmla="*/ 622706 h 6858000"/>
              <a:gd name="connsiteX6" fmla="*/ 4368335 w 4481964"/>
              <a:gd name="connsiteY6" fmla="*/ 778383 h 6858000"/>
              <a:gd name="connsiteX7" fmla="*/ 4349509 w 4481964"/>
              <a:gd name="connsiteY7" fmla="*/ 934745 h 6858000"/>
              <a:gd name="connsiteX8" fmla="*/ 4333373 w 4481964"/>
              <a:gd name="connsiteY8" fmla="*/ 1089050 h 6858000"/>
              <a:gd name="connsiteX9" fmla="*/ 4318077 w 4481964"/>
              <a:gd name="connsiteY9" fmla="*/ 1245413 h 6858000"/>
              <a:gd name="connsiteX10" fmla="*/ 4304125 w 4481964"/>
              <a:gd name="connsiteY10" fmla="*/ 1401089 h 6858000"/>
              <a:gd name="connsiteX11" fmla="*/ 4292023 w 4481964"/>
              <a:gd name="connsiteY11" fmla="*/ 1554023 h 6858000"/>
              <a:gd name="connsiteX12" fmla="*/ 4279920 w 4481964"/>
              <a:gd name="connsiteY12" fmla="*/ 1709013 h 6858000"/>
              <a:gd name="connsiteX13" fmla="*/ 4269835 w 4481964"/>
              <a:gd name="connsiteY13" fmla="*/ 1861947 h 6858000"/>
              <a:gd name="connsiteX14" fmla="*/ 4261935 w 4481964"/>
              <a:gd name="connsiteY14" fmla="*/ 2014880 h 6858000"/>
              <a:gd name="connsiteX15" fmla="*/ 4253698 w 4481964"/>
              <a:gd name="connsiteY15" fmla="*/ 2167128 h 6858000"/>
              <a:gd name="connsiteX16" fmla="*/ 4246807 w 4481964"/>
              <a:gd name="connsiteY16" fmla="*/ 2318004 h 6858000"/>
              <a:gd name="connsiteX17" fmla="*/ 4241932 w 4481964"/>
              <a:gd name="connsiteY17" fmla="*/ 2467508 h 6858000"/>
              <a:gd name="connsiteX18" fmla="*/ 4237730 w 4481964"/>
              <a:gd name="connsiteY18" fmla="*/ 2617013 h 6858000"/>
              <a:gd name="connsiteX19" fmla="*/ 4233696 w 4481964"/>
              <a:gd name="connsiteY19" fmla="*/ 2765145 h 6858000"/>
              <a:gd name="connsiteX20" fmla="*/ 4231847 w 4481964"/>
              <a:gd name="connsiteY20" fmla="*/ 2911221 h 6858000"/>
              <a:gd name="connsiteX21" fmla="*/ 4229830 w 4481964"/>
              <a:gd name="connsiteY21" fmla="*/ 3057296 h 6858000"/>
              <a:gd name="connsiteX22" fmla="*/ 4228821 w 4481964"/>
              <a:gd name="connsiteY22" fmla="*/ 3201314 h 6858000"/>
              <a:gd name="connsiteX23" fmla="*/ 4229830 w 4481964"/>
              <a:gd name="connsiteY23" fmla="*/ 3343960 h 6858000"/>
              <a:gd name="connsiteX24" fmla="*/ 4229830 w 4481964"/>
              <a:gd name="connsiteY24" fmla="*/ 3485235 h 6858000"/>
              <a:gd name="connsiteX25" fmla="*/ 4231847 w 4481964"/>
              <a:gd name="connsiteY25" fmla="*/ 3625138 h 6858000"/>
              <a:gd name="connsiteX26" fmla="*/ 4234872 w 4481964"/>
              <a:gd name="connsiteY26" fmla="*/ 3762298 h 6858000"/>
              <a:gd name="connsiteX27" fmla="*/ 4237730 w 4481964"/>
              <a:gd name="connsiteY27" fmla="*/ 3898087 h 6858000"/>
              <a:gd name="connsiteX28" fmla="*/ 4240924 w 4481964"/>
              <a:gd name="connsiteY28" fmla="*/ 4031132 h 6858000"/>
              <a:gd name="connsiteX29" fmla="*/ 4245798 w 4481964"/>
              <a:gd name="connsiteY29" fmla="*/ 4163491 h 6858000"/>
              <a:gd name="connsiteX30" fmla="*/ 4251009 w 4481964"/>
              <a:gd name="connsiteY30" fmla="*/ 4293793 h 6858000"/>
              <a:gd name="connsiteX31" fmla="*/ 4255715 w 4481964"/>
              <a:gd name="connsiteY31" fmla="*/ 4421352 h 6858000"/>
              <a:gd name="connsiteX32" fmla="*/ 4268995 w 4481964"/>
              <a:gd name="connsiteY32" fmla="*/ 4670298 h 6858000"/>
              <a:gd name="connsiteX33" fmla="*/ 4283114 w 4481964"/>
              <a:gd name="connsiteY33" fmla="*/ 4908956 h 6858000"/>
              <a:gd name="connsiteX34" fmla="*/ 4297906 w 4481964"/>
              <a:gd name="connsiteY34" fmla="*/ 5138013 h 6858000"/>
              <a:gd name="connsiteX35" fmla="*/ 4314211 w 4481964"/>
              <a:gd name="connsiteY35" fmla="*/ 5354726 h 6858000"/>
              <a:gd name="connsiteX36" fmla="*/ 4331188 w 4481964"/>
              <a:gd name="connsiteY36" fmla="*/ 5561838 h 6858000"/>
              <a:gd name="connsiteX37" fmla="*/ 4349509 w 4481964"/>
              <a:gd name="connsiteY37" fmla="*/ 5753862 h 6858000"/>
              <a:gd name="connsiteX38" fmla="*/ 4367495 w 4481964"/>
              <a:gd name="connsiteY38" fmla="*/ 5934227 h 6858000"/>
              <a:gd name="connsiteX39" fmla="*/ 4385480 w 4481964"/>
              <a:gd name="connsiteY39" fmla="*/ 6100191 h 6858000"/>
              <a:gd name="connsiteX40" fmla="*/ 4402457 w 4481964"/>
              <a:gd name="connsiteY40" fmla="*/ 6252438 h 6858000"/>
              <a:gd name="connsiteX41" fmla="*/ 4418594 w 4481964"/>
              <a:gd name="connsiteY41" fmla="*/ 6387541 h 6858000"/>
              <a:gd name="connsiteX42" fmla="*/ 4433890 w 4481964"/>
              <a:gd name="connsiteY42" fmla="*/ 6509613 h 6858000"/>
              <a:gd name="connsiteX43" fmla="*/ 4446665 w 4481964"/>
              <a:gd name="connsiteY43" fmla="*/ 6612483 h 6858000"/>
              <a:gd name="connsiteX44" fmla="*/ 4458767 w 4481964"/>
              <a:gd name="connsiteY44" fmla="*/ 6698894 h 6858000"/>
              <a:gd name="connsiteX45" fmla="*/ 4476081 w 4481964"/>
              <a:gd name="connsiteY45" fmla="*/ 6817538 h 6858000"/>
              <a:gd name="connsiteX46" fmla="*/ 4481964 w 4481964"/>
              <a:gd name="connsiteY46" fmla="*/ 6858000 h 6858000"/>
              <a:gd name="connsiteX47" fmla="*/ 3577807 w 4481964"/>
              <a:gd name="connsiteY47" fmla="*/ 6858000 h 6858000"/>
              <a:gd name="connsiteX48" fmla="*/ 3577807 w 4481964"/>
              <a:gd name="connsiteY48" fmla="*/ 6858000 h 6858000"/>
              <a:gd name="connsiteX49" fmla="*/ 0 w 4481964"/>
              <a:gd name="connsiteY49" fmla="*/ 6858000 h 6858000"/>
              <a:gd name="connsiteX50" fmla="*/ 0 w 4481964"/>
              <a:gd name="connsiteY50" fmla="*/ 0 h 6858000"/>
              <a:gd name="connsiteX51" fmla="*/ 3137249 w 4481964"/>
              <a:gd name="connsiteY5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481964" h="6858000">
                <a:moveTo>
                  <a:pt x="3137249" y="0"/>
                </a:moveTo>
                <a:lnTo>
                  <a:pt x="4480787" y="0"/>
                </a:lnTo>
                <a:lnTo>
                  <a:pt x="4455742" y="155676"/>
                </a:lnTo>
                <a:lnTo>
                  <a:pt x="4431873" y="310667"/>
                </a:lnTo>
                <a:lnTo>
                  <a:pt x="4408509" y="466344"/>
                </a:lnTo>
                <a:lnTo>
                  <a:pt x="4388506" y="622706"/>
                </a:lnTo>
                <a:lnTo>
                  <a:pt x="4368335" y="778383"/>
                </a:lnTo>
                <a:lnTo>
                  <a:pt x="4349509" y="934745"/>
                </a:lnTo>
                <a:lnTo>
                  <a:pt x="4333373" y="1089050"/>
                </a:lnTo>
                <a:lnTo>
                  <a:pt x="4318077" y="1245413"/>
                </a:lnTo>
                <a:lnTo>
                  <a:pt x="4304125" y="1401089"/>
                </a:lnTo>
                <a:lnTo>
                  <a:pt x="4292023" y="1554023"/>
                </a:lnTo>
                <a:lnTo>
                  <a:pt x="4279920" y="1709013"/>
                </a:lnTo>
                <a:lnTo>
                  <a:pt x="4269835" y="1861947"/>
                </a:lnTo>
                <a:lnTo>
                  <a:pt x="4261935" y="2014880"/>
                </a:lnTo>
                <a:lnTo>
                  <a:pt x="4253698" y="2167128"/>
                </a:lnTo>
                <a:lnTo>
                  <a:pt x="4246807" y="2318004"/>
                </a:lnTo>
                <a:lnTo>
                  <a:pt x="4241932" y="2467508"/>
                </a:lnTo>
                <a:lnTo>
                  <a:pt x="4237730" y="2617013"/>
                </a:lnTo>
                <a:lnTo>
                  <a:pt x="4233696" y="2765145"/>
                </a:lnTo>
                <a:lnTo>
                  <a:pt x="4231847" y="2911221"/>
                </a:lnTo>
                <a:lnTo>
                  <a:pt x="4229830" y="3057296"/>
                </a:lnTo>
                <a:lnTo>
                  <a:pt x="4228821" y="3201314"/>
                </a:lnTo>
                <a:lnTo>
                  <a:pt x="4229830" y="3343960"/>
                </a:lnTo>
                <a:lnTo>
                  <a:pt x="4229830" y="3485235"/>
                </a:lnTo>
                <a:lnTo>
                  <a:pt x="4231847" y="3625138"/>
                </a:lnTo>
                <a:lnTo>
                  <a:pt x="4234872" y="3762298"/>
                </a:lnTo>
                <a:lnTo>
                  <a:pt x="4237730" y="3898087"/>
                </a:lnTo>
                <a:lnTo>
                  <a:pt x="4240924" y="4031132"/>
                </a:lnTo>
                <a:lnTo>
                  <a:pt x="4245798" y="4163491"/>
                </a:lnTo>
                <a:lnTo>
                  <a:pt x="4251009" y="4293793"/>
                </a:lnTo>
                <a:lnTo>
                  <a:pt x="4255715" y="4421352"/>
                </a:lnTo>
                <a:lnTo>
                  <a:pt x="4268995" y="4670298"/>
                </a:lnTo>
                <a:lnTo>
                  <a:pt x="4283114" y="4908956"/>
                </a:lnTo>
                <a:lnTo>
                  <a:pt x="4297906" y="5138013"/>
                </a:lnTo>
                <a:lnTo>
                  <a:pt x="4314211" y="5354726"/>
                </a:lnTo>
                <a:lnTo>
                  <a:pt x="4331188" y="5561838"/>
                </a:lnTo>
                <a:lnTo>
                  <a:pt x="4349509" y="5753862"/>
                </a:lnTo>
                <a:lnTo>
                  <a:pt x="4367495" y="5934227"/>
                </a:lnTo>
                <a:lnTo>
                  <a:pt x="4385480" y="6100191"/>
                </a:lnTo>
                <a:lnTo>
                  <a:pt x="4402457" y="6252438"/>
                </a:lnTo>
                <a:lnTo>
                  <a:pt x="4418594" y="6387541"/>
                </a:lnTo>
                <a:lnTo>
                  <a:pt x="4433890" y="6509613"/>
                </a:lnTo>
                <a:lnTo>
                  <a:pt x="4446665" y="6612483"/>
                </a:lnTo>
                <a:lnTo>
                  <a:pt x="4458767" y="6698894"/>
                </a:lnTo>
                <a:lnTo>
                  <a:pt x="4476081" y="6817538"/>
                </a:lnTo>
                <a:lnTo>
                  <a:pt x="4481964" y="6858000"/>
                </a:lnTo>
                <a:lnTo>
                  <a:pt x="3577807" y="6858000"/>
                </a:lnTo>
                <a:lnTo>
                  <a:pt x="3577807" y="6858000"/>
                </a:lnTo>
                <a:lnTo>
                  <a:pt x="0" y="6858000"/>
                </a:lnTo>
                <a:lnTo>
                  <a:pt x="0" y="0"/>
                </a:lnTo>
                <a:lnTo>
                  <a:pt x="3137249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60817A52-B891-4228-A61E-0C0A57632D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Picture 4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6766EE0D-AAD7-45F8-9CF8-30B52D6B849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7218" r="-1" b="-1"/>
          <a:stretch/>
        </p:blipFill>
        <p:spPr>
          <a:xfrm>
            <a:off x="485430" y="1327100"/>
            <a:ext cx="2202627" cy="2660749"/>
          </a:xfrm>
          <a:prstGeom prst="rect">
            <a:avLst/>
          </a:prstGeom>
          <a:effectLst/>
        </p:spPr>
      </p:pic>
      <p:pic>
        <p:nvPicPr>
          <p:cNvPr id="16" name="Picture 15" descr="A close up of a sign&#10;&#10;Description automatically generated">
            <a:extLst>
              <a:ext uri="{FF2B5EF4-FFF2-40B4-BE49-F238E27FC236}">
                <a16:creationId xmlns:a16="http://schemas.microsoft.com/office/drawing/2014/main" id="{D8BE8A8A-041A-A242-9C1E-B86B7B7975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07709" y="4291380"/>
            <a:ext cx="1270000" cy="673100"/>
          </a:xfrm>
          <a:prstGeom prst="rect">
            <a:avLst/>
          </a:prstGeom>
          <a:solidFill>
            <a:srgbClr val="EBEBEB">
              <a:alpha val="40000"/>
            </a:srgbClr>
          </a:solidFill>
        </p:spPr>
      </p:pic>
    </p:spTree>
    <p:extLst>
      <p:ext uri="{BB962C8B-B14F-4D97-AF65-F5344CB8AC3E}">
        <p14:creationId xmlns:p14="http://schemas.microsoft.com/office/powerpoint/2010/main" val="22641478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9E0135A1-97A1-444B-9296-F94F2B9684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5753443"/>
              </p:ext>
            </p:extLst>
          </p:nvPr>
        </p:nvGraphicFramePr>
        <p:xfrm>
          <a:off x="757989" y="649706"/>
          <a:ext cx="7676148" cy="3513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A close up of a sign&#10;&#10;Description automatically generated">
            <a:extLst>
              <a:ext uri="{FF2B5EF4-FFF2-40B4-BE49-F238E27FC236}">
                <a16:creationId xmlns:a16="http://schemas.microsoft.com/office/drawing/2014/main" id="{EFD3B2F2-6F31-FE4A-AC77-C8317CC057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07709" y="4291380"/>
            <a:ext cx="1270000" cy="673100"/>
          </a:xfrm>
          <a:prstGeom prst="rect">
            <a:avLst/>
          </a:prstGeom>
          <a:solidFill>
            <a:srgbClr val="EBEBEB">
              <a:alpha val="40000"/>
            </a:srgbClr>
          </a:solidFill>
        </p:spPr>
      </p:pic>
    </p:spTree>
    <p:extLst>
      <p:ext uri="{BB962C8B-B14F-4D97-AF65-F5344CB8AC3E}">
        <p14:creationId xmlns:p14="http://schemas.microsoft.com/office/powerpoint/2010/main" val="29252271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41B68C77-138E-4BF7-A276-BD0C78A4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002263"/>
            <a:ext cx="3027759" cy="314123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7C268552-D473-46ED-B1B8-422042C4D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169260"/>
            <a:ext cx="1141809" cy="1774090"/>
          </a:xfrm>
          <a:prstGeom prst="rect">
            <a:avLst/>
          </a:prstGeom>
        </p:spPr>
      </p:pic>
      <p:sp>
        <p:nvSpPr>
          <p:cNvPr id="32" name="Oval 31">
            <a:extLst>
              <a:ext uri="{FF2B5EF4-FFF2-40B4-BE49-F238E27FC236}">
                <a16:creationId xmlns:a16="http://schemas.microsoft.com/office/drawing/2014/main" id="{4AC0CD9D-7610-4620-93B4-798CCD9AB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6759" y="1257300"/>
            <a:ext cx="2114550" cy="211455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B9238B3E-24AA-439A-B527-6C5DF6D72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59" y="0"/>
            <a:ext cx="1202540" cy="85605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69F01145-BEA3-4CBF-AA21-10077B948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4572000"/>
            <a:ext cx="745301" cy="571500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E4D62F9-188E-4530-84C2-24BDEE4BE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72330AA-E11E-458E-8798-12C7F77383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7">
            <a:extLst>
              <a:ext uri="{FF2B5EF4-FFF2-40B4-BE49-F238E27FC236}">
                <a16:creationId xmlns:a16="http://schemas.microsoft.com/office/drawing/2014/main" id="{A6BDC1B0-0C91-4230-BFEB-9C8ED19B9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61836" y="0"/>
            <a:ext cx="419604" cy="2782230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p:sp useBgFill="1">
        <p:nvSpPr>
          <p:cNvPr id="44" name="Freeform: Shape 43">
            <a:extLst>
              <a:ext uri="{FF2B5EF4-FFF2-40B4-BE49-F238E27FC236}">
                <a16:creationId xmlns:a16="http://schemas.microsoft.com/office/drawing/2014/main" id="{68E0A26E-4EA8-4E6C-97A2-7B6C1C13F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361118" y="360618"/>
            <a:ext cx="5143501" cy="4422264"/>
          </a:xfrm>
          <a:custGeom>
            <a:avLst/>
            <a:gdLst>
              <a:gd name="connsiteX0" fmla="*/ 6858001 w 6858001"/>
              <a:gd name="connsiteY0" fmla="*/ 1177 h 5896352"/>
              <a:gd name="connsiteX1" fmla="*/ 6858001 w 6858001"/>
              <a:gd name="connsiteY1" fmla="*/ 1344715 h 5896352"/>
              <a:gd name="connsiteX2" fmla="*/ 6858000 w 6858001"/>
              <a:gd name="connsiteY2" fmla="*/ 1344715 h 5896352"/>
              <a:gd name="connsiteX3" fmla="*/ 6858000 w 6858001"/>
              <a:gd name="connsiteY3" fmla="*/ 5896352 h 5896352"/>
              <a:gd name="connsiteX4" fmla="*/ 0 w 6858001"/>
              <a:gd name="connsiteY4" fmla="*/ 5896351 h 5896352"/>
              <a:gd name="connsiteX5" fmla="*/ 0 w 6858001"/>
              <a:gd name="connsiteY5" fmla="*/ 904459 h 5896352"/>
              <a:gd name="connsiteX6" fmla="*/ 1 w 6858001"/>
              <a:gd name="connsiteY6" fmla="*/ 904459 h 5896352"/>
              <a:gd name="connsiteX7" fmla="*/ 1 w 6858001"/>
              <a:gd name="connsiteY7" fmla="*/ 0 h 5896352"/>
              <a:gd name="connsiteX8" fmla="*/ 40463 w 6858001"/>
              <a:gd name="connsiteY8" fmla="*/ 5883 h 5896352"/>
              <a:gd name="connsiteX9" fmla="*/ 159107 w 6858001"/>
              <a:gd name="connsiteY9" fmla="*/ 23196 h 5896352"/>
              <a:gd name="connsiteX10" fmla="*/ 245518 w 6858001"/>
              <a:gd name="connsiteY10" fmla="*/ 35299 h 5896352"/>
              <a:gd name="connsiteX11" fmla="*/ 348388 w 6858001"/>
              <a:gd name="connsiteY11" fmla="*/ 48073 h 5896352"/>
              <a:gd name="connsiteX12" fmla="*/ 470460 w 6858001"/>
              <a:gd name="connsiteY12" fmla="*/ 63369 h 5896352"/>
              <a:gd name="connsiteX13" fmla="*/ 605563 w 6858001"/>
              <a:gd name="connsiteY13" fmla="*/ 79506 h 5896352"/>
              <a:gd name="connsiteX14" fmla="*/ 757810 w 6858001"/>
              <a:gd name="connsiteY14" fmla="*/ 96483 h 5896352"/>
              <a:gd name="connsiteX15" fmla="*/ 923774 w 6858001"/>
              <a:gd name="connsiteY15" fmla="*/ 114469 h 5896352"/>
              <a:gd name="connsiteX16" fmla="*/ 1104139 w 6858001"/>
              <a:gd name="connsiteY16" fmla="*/ 132454 h 5896352"/>
              <a:gd name="connsiteX17" fmla="*/ 1296163 w 6858001"/>
              <a:gd name="connsiteY17" fmla="*/ 150776 h 5896352"/>
              <a:gd name="connsiteX18" fmla="*/ 1503275 w 6858001"/>
              <a:gd name="connsiteY18" fmla="*/ 167753 h 5896352"/>
              <a:gd name="connsiteX19" fmla="*/ 1719988 w 6858001"/>
              <a:gd name="connsiteY19" fmla="*/ 184058 h 5896352"/>
              <a:gd name="connsiteX20" fmla="*/ 1949045 w 6858001"/>
              <a:gd name="connsiteY20" fmla="*/ 198849 h 5896352"/>
              <a:gd name="connsiteX21" fmla="*/ 2187703 w 6858001"/>
              <a:gd name="connsiteY21" fmla="*/ 212969 h 5896352"/>
              <a:gd name="connsiteX22" fmla="*/ 2436649 w 6858001"/>
              <a:gd name="connsiteY22" fmla="*/ 226248 h 5896352"/>
              <a:gd name="connsiteX23" fmla="*/ 2564208 w 6858001"/>
              <a:gd name="connsiteY23" fmla="*/ 230955 h 5896352"/>
              <a:gd name="connsiteX24" fmla="*/ 2694509 w 6858001"/>
              <a:gd name="connsiteY24" fmla="*/ 236165 h 5896352"/>
              <a:gd name="connsiteX25" fmla="*/ 2826868 w 6858001"/>
              <a:gd name="connsiteY25" fmla="*/ 241040 h 5896352"/>
              <a:gd name="connsiteX26" fmla="*/ 2959914 w 6858001"/>
              <a:gd name="connsiteY26" fmla="*/ 244234 h 5896352"/>
              <a:gd name="connsiteX27" fmla="*/ 3095702 w 6858001"/>
              <a:gd name="connsiteY27" fmla="*/ 247091 h 5896352"/>
              <a:gd name="connsiteX28" fmla="*/ 3232862 w 6858001"/>
              <a:gd name="connsiteY28" fmla="*/ 250117 h 5896352"/>
              <a:gd name="connsiteX29" fmla="*/ 3372765 w 6858001"/>
              <a:gd name="connsiteY29" fmla="*/ 252134 h 5896352"/>
              <a:gd name="connsiteX30" fmla="*/ 3514040 w 6858001"/>
              <a:gd name="connsiteY30" fmla="*/ 252134 h 5896352"/>
              <a:gd name="connsiteX31" fmla="*/ 3656686 w 6858001"/>
              <a:gd name="connsiteY31" fmla="*/ 253142 h 5896352"/>
              <a:gd name="connsiteX32" fmla="*/ 3800704 w 6858001"/>
              <a:gd name="connsiteY32" fmla="*/ 252134 h 5896352"/>
              <a:gd name="connsiteX33" fmla="*/ 3946780 w 6858001"/>
              <a:gd name="connsiteY33" fmla="*/ 250117 h 5896352"/>
              <a:gd name="connsiteX34" fmla="*/ 4092855 w 6858001"/>
              <a:gd name="connsiteY34" fmla="*/ 248268 h 5896352"/>
              <a:gd name="connsiteX35" fmla="*/ 4240988 w 6858001"/>
              <a:gd name="connsiteY35" fmla="*/ 244234 h 5896352"/>
              <a:gd name="connsiteX36" fmla="*/ 4390492 w 6858001"/>
              <a:gd name="connsiteY36" fmla="*/ 240032 h 5896352"/>
              <a:gd name="connsiteX37" fmla="*/ 4539997 w 6858001"/>
              <a:gd name="connsiteY37" fmla="*/ 235157 h 5896352"/>
              <a:gd name="connsiteX38" fmla="*/ 4690873 w 6858001"/>
              <a:gd name="connsiteY38" fmla="*/ 228266 h 5896352"/>
              <a:gd name="connsiteX39" fmla="*/ 4843120 w 6858001"/>
              <a:gd name="connsiteY39" fmla="*/ 220029 h 5896352"/>
              <a:gd name="connsiteX40" fmla="*/ 4996054 w 6858001"/>
              <a:gd name="connsiteY40" fmla="*/ 212129 h 5896352"/>
              <a:gd name="connsiteX41" fmla="*/ 5148987 w 6858001"/>
              <a:gd name="connsiteY41" fmla="*/ 202044 h 5896352"/>
              <a:gd name="connsiteX42" fmla="*/ 5303978 w 6858001"/>
              <a:gd name="connsiteY42" fmla="*/ 189941 h 5896352"/>
              <a:gd name="connsiteX43" fmla="*/ 5456911 w 6858001"/>
              <a:gd name="connsiteY43" fmla="*/ 177839 h 5896352"/>
              <a:gd name="connsiteX44" fmla="*/ 5612588 w 6858001"/>
              <a:gd name="connsiteY44" fmla="*/ 163887 h 5896352"/>
              <a:gd name="connsiteX45" fmla="*/ 5768950 w 6858001"/>
              <a:gd name="connsiteY45" fmla="*/ 148591 h 5896352"/>
              <a:gd name="connsiteX46" fmla="*/ 5923255 w 6858001"/>
              <a:gd name="connsiteY46" fmla="*/ 132455 h 5896352"/>
              <a:gd name="connsiteX47" fmla="*/ 6079618 w 6858001"/>
              <a:gd name="connsiteY47" fmla="*/ 113629 h 5896352"/>
              <a:gd name="connsiteX48" fmla="*/ 6235294 w 6858001"/>
              <a:gd name="connsiteY48" fmla="*/ 93458 h 5896352"/>
              <a:gd name="connsiteX49" fmla="*/ 6391657 w 6858001"/>
              <a:gd name="connsiteY49" fmla="*/ 73455 h 5896352"/>
              <a:gd name="connsiteX50" fmla="*/ 6547333 w 6858001"/>
              <a:gd name="connsiteY50" fmla="*/ 50091 h 5896352"/>
              <a:gd name="connsiteX51" fmla="*/ 6702324 w 6858001"/>
              <a:gd name="connsiteY51" fmla="*/ 26222 h 5896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5896352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5896352"/>
                </a:lnTo>
                <a:lnTo>
                  <a:pt x="0" y="5896351"/>
                </a:lnTo>
                <a:lnTo>
                  <a:pt x="0" y="904459"/>
                </a:lnTo>
                <a:lnTo>
                  <a:pt x="1" y="904459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8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5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4" y="252134"/>
                </a:lnTo>
                <a:lnTo>
                  <a:pt x="3946780" y="250117"/>
                </a:lnTo>
                <a:lnTo>
                  <a:pt x="4092855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C1841CC0-B7A9-4828-B82F-9C6B433BDC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08E05919-D800-40FD-A3BD-4B9CC4078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8571309" cy="5143500"/>
            <a:chOff x="0" y="0"/>
            <a:chExt cx="11428412" cy="6858000"/>
          </a:xfrm>
        </p:grpSpPr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DE70C79C-8688-4786-8FCD-43A4B5D5B7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13"/>
            <a:stretch/>
          </p:blipFill>
          <p:spPr>
            <a:xfrm>
              <a:off x="0" y="2669685"/>
              <a:ext cx="4037012" cy="4188315"/>
            </a:xfrm>
            <a:prstGeom prst="rect">
              <a:avLst/>
            </a:prstGeom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9A6338A0-2BDA-4E79-A762-AAD8608C0C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640"/>
            <a:stretch/>
          </p:blipFill>
          <p:spPr>
            <a:xfrm>
              <a:off x="0" y="2892347"/>
              <a:ext cx="1522412" cy="2365453"/>
            </a:xfrm>
            <a:prstGeom prst="rect">
              <a:avLst/>
            </a:prstGeom>
          </p:spPr>
        </p:pic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685624D-3645-4129-9FF6-0C59DBF23B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tx2">
                    <a:alpha val="7000"/>
                    <a:lumMod val="60000"/>
                    <a:lumOff val="40000"/>
                  </a:schemeClr>
                </a:gs>
                <a:gs pos="69000">
                  <a:schemeClr val="tx2">
                    <a:alpha val="0"/>
                    <a:lumMod val="60000"/>
                    <a:lumOff val="40000"/>
                  </a:schemeClr>
                </a:gs>
                <a:gs pos="36000">
                  <a:schemeClr val="tx2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03F24C1B-E4C1-43E7-84B3-DD476F3836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813"/>
            <a:stretch/>
          </p:blipFill>
          <p:spPr>
            <a:xfrm>
              <a:off x="7999412" y="0"/>
              <a:ext cx="1603387" cy="1141407"/>
            </a:xfrm>
            <a:prstGeom prst="rect">
              <a:avLst/>
            </a:prstGeom>
          </p:spPr>
        </p:pic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8725CE5D-088A-4522-9817-4B485D6E7F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3320"/>
            <a:stretch/>
          </p:blipFill>
          <p:spPr>
            <a:xfrm>
              <a:off x="8605878" y="6096000"/>
              <a:ext cx="993734" cy="76200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BCDB3C9-4C07-4B85-9D6C-BADF28036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55305"/>
            <a:ext cx="4854440" cy="2497185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r" defTabSz="457200">
              <a:lnSpc>
                <a:spcPct val="90000"/>
              </a:lnSpc>
            </a:pPr>
            <a:r>
              <a:rPr lang="en-US" sz="6000" b="0" i="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Cia </a:t>
            </a:r>
            <a:r>
              <a:rPr lang="en-US" sz="6000" b="0" i="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Verschelden</a:t>
            </a:r>
            <a:endParaRPr lang="en-US" sz="6000" b="0" i="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D5FA05-5B17-43A7-A58C-86195203FD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6879" y="3189335"/>
            <a:ext cx="4390638" cy="1382665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r" defTabSz="457200">
              <a:lnSpc>
                <a:spcPct val="90000"/>
              </a:lnSpc>
              <a:spcBef>
                <a:spcPts val="1000"/>
              </a:spcBef>
            </a:pPr>
            <a:r>
              <a:rPr lang="en-US" sz="20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Vice president, academic and student affairs, Malcolm x college, city of colleges of </a:t>
            </a:r>
            <a:r>
              <a:rPr lang="en-US" sz="2000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chicago</a:t>
            </a:r>
            <a:endParaRPr lang="en-US" sz="20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Picture 3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18EA3229-6409-4EAF-8F37-49548BC96B0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736" r="16008"/>
          <a:stretch/>
        </p:blipFill>
        <p:spPr>
          <a:xfrm>
            <a:off x="5402515" y="1327091"/>
            <a:ext cx="2202627" cy="2660767"/>
          </a:xfrm>
          <a:prstGeom prst="rect">
            <a:avLst/>
          </a:prstGeom>
          <a:effectLst/>
        </p:spPr>
      </p:pic>
      <p:pic>
        <p:nvPicPr>
          <p:cNvPr id="29" name="Picture 28" descr="A close up of a sign&#10;&#10;Description automatically generated">
            <a:extLst>
              <a:ext uri="{FF2B5EF4-FFF2-40B4-BE49-F238E27FC236}">
                <a16:creationId xmlns:a16="http://schemas.microsoft.com/office/drawing/2014/main" id="{95EAB1DC-2092-8B48-9538-3CB2BA3687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07709" y="4333876"/>
            <a:ext cx="1270000" cy="67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259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DF19BAF3-7E20-4B9D-B544-BABAEEA1F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002263"/>
            <a:ext cx="3027759" cy="3141237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950648F4-ABCD-4DF0-8641-76CFB2354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169260"/>
            <a:ext cx="1141809" cy="1774090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id="{989BE678-777B-482A-A616-FEDC47B16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6759" y="1257300"/>
            <a:ext cx="2114550" cy="211455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CF1EB4BD-9C7E-4AA3-9681-C7EB0DA62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59" y="0"/>
            <a:ext cx="1202540" cy="856055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94AAE3AA-3759-4D28-B0EF-575F25A514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4572000"/>
            <a:ext cx="745301" cy="57150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D28BE0C3-2102-4820-B88B-A448B184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Picture 2" descr="page34image904615232">
            <a:extLst>
              <a:ext uri="{FF2B5EF4-FFF2-40B4-BE49-F238E27FC236}">
                <a16:creationId xmlns:a16="http://schemas.microsoft.com/office/drawing/2014/main" id="{B0F3B608-D06B-4A4A-92DE-55A408493F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58" b="-2"/>
          <a:stretch/>
        </p:blipFill>
        <p:spPr bwMode="auto">
          <a:xfrm>
            <a:off x="20" y="-3"/>
            <a:ext cx="9143752" cy="3765180"/>
          </a:xfrm>
          <a:custGeom>
            <a:avLst/>
            <a:gdLst/>
            <a:ahLst/>
            <a:cxnLst/>
            <a:rect l="l" t="t" r="r" b="b"/>
            <a:pathLst>
              <a:path w="12191695" h="5020241">
                <a:moveTo>
                  <a:pt x="0" y="0"/>
                </a:moveTo>
                <a:lnTo>
                  <a:pt x="12191695" y="0"/>
                </a:lnTo>
                <a:lnTo>
                  <a:pt x="12191695" y="4057991"/>
                </a:lnTo>
                <a:lnTo>
                  <a:pt x="11914945" y="4110187"/>
                </a:lnTo>
                <a:lnTo>
                  <a:pt x="11639412" y="4159931"/>
                </a:lnTo>
                <a:lnTo>
                  <a:pt x="11362661" y="4208624"/>
                </a:lnTo>
                <a:lnTo>
                  <a:pt x="11084690" y="4250310"/>
                </a:lnTo>
                <a:lnTo>
                  <a:pt x="10807939" y="4292347"/>
                </a:lnTo>
                <a:lnTo>
                  <a:pt x="10529968" y="4331582"/>
                </a:lnTo>
                <a:lnTo>
                  <a:pt x="10255655" y="4365211"/>
                </a:lnTo>
                <a:lnTo>
                  <a:pt x="9977684" y="4397089"/>
                </a:lnTo>
                <a:lnTo>
                  <a:pt x="9700933" y="4426165"/>
                </a:lnTo>
                <a:lnTo>
                  <a:pt x="9429058" y="4451387"/>
                </a:lnTo>
                <a:lnTo>
                  <a:pt x="9153526" y="4476609"/>
                </a:lnTo>
                <a:lnTo>
                  <a:pt x="8881651" y="4497628"/>
                </a:lnTo>
                <a:lnTo>
                  <a:pt x="8609776" y="4514092"/>
                </a:lnTo>
                <a:lnTo>
                  <a:pt x="8339121" y="4531258"/>
                </a:lnTo>
                <a:lnTo>
                  <a:pt x="8070903" y="4545620"/>
                </a:lnTo>
                <a:lnTo>
                  <a:pt x="7805124" y="4555779"/>
                </a:lnTo>
                <a:lnTo>
                  <a:pt x="7539345" y="4564537"/>
                </a:lnTo>
                <a:lnTo>
                  <a:pt x="7276005" y="4572944"/>
                </a:lnTo>
                <a:lnTo>
                  <a:pt x="7016322" y="4576798"/>
                </a:lnTo>
                <a:lnTo>
                  <a:pt x="6756639" y="4581001"/>
                </a:lnTo>
                <a:lnTo>
                  <a:pt x="6500613" y="4583103"/>
                </a:lnTo>
                <a:lnTo>
                  <a:pt x="6247026" y="4581001"/>
                </a:lnTo>
                <a:lnTo>
                  <a:pt x="5995877" y="4581001"/>
                </a:lnTo>
                <a:lnTo>
                  <a:pt x="5747167" y="4576798"/>
                </a:lnTo>
                <a:lnTo>
                  <a:pt x="5503333" y="4570492"/>
                </a:lnTo>
                <a:lnTo>
                  <a:pt x="5261938" y="4564537"/>
                </a:lnTo>
                <a:lnTo>
                  <a:pt x="5025418" y="4557881"/>
                </a:lnTo>
                <a:lnTo>
                  <a:pt x="4790118" y="4547722"/>
                </a:lnTo>
                <a:lnTo>
                  <a:pt x="4558477" y="4536862"/>
                </a:lnTo>
                <a:lnTo>
                  <a:pt x="4331710" y="4527054"/>
                </a:lnTo>
                <a:lnTo>
                  <a:pt x="3889152" y="4499379"/>
                </a:lnTo>
                <a:lnTo>
                  <a:pt x="3464881" y="4469954"/>
                </a:lnTo>
                <a:lnTo>
                  <a:pt x="3057678" y="4439126"/>
                </a:lnTo>
                <a:lnTo>
                  <a:pt x="2672421" y="4405147"/>
                </a:lnTo>
                <a:lnTo>
                  <a:pt x="2304232" y="4369765"/>
                </a:lnTo>
                <a:lnTo>
                  <a:pt x="1962864" y="4331582"/>
                </a:lnTo>
                <a:lnTo>
                  <a:pt x="1642223" y="4294099"/>
                </a:lnTo>
                <a:lnTo>
                  <a:pt x="1347183" y="4256616"/>
                </a:lnTo>
                <a:lnTo>
                  <a:pt x="1076528" y="4221235"/>
                </a:lnTo>
                <a:lnTo>
                  <a:pt x="836351" y="4187605"/>
                </a:lnTo>
                <a:lnTo>
                  <a:pt x="619339" y="4155727"/>
                </a:lnTo>
                <a:lnTo>
                  <a:pt x="436464" y="4129104"/>
                </a:lnTo>
                <a:lnTo>
                  <a:pt x="282848" y="4103881"/>
                </a:lnTo>
                <a:lnTo>
                  <a:pt x="71932" y="4067800"/>
                </a:lnTo>
                <a:lnTo>
                  <a:pt x="1" y="4055539"/>
                </a:lnTo>
                <a:lnTo>
                  <a:pt x="1" y="5020241"/>
                </a:lnTo>
                <a:lnTo>
                  <a:pt x="0" y="502024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Freeform 16">
            <a:extLst>
              <a:ext uri="{FF2B5EF4-FFF2-40B4-BE49-F238E27FC236}">
                <a16:creationId xmlns:a16="http://schemas.microsoft.com/office/drawing/2014/main" id="{E4F17063-EDA4-417B-946F-BA357F3B3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39954" y="2815271"/>
            <a:ext cx="2604045" cy="619449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2">
              <a:alpha val="4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D36F3EEA-55D4-4677-80E7-92D00B8F3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41649"/>
            <a:ext cx="9144000" cy="2101851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8B0F5B7-E643-FE4E-A4C4-37B942E34726}"/>
              </a:ext>
            </a:extLst>
          </p:cNvPr>
          <p:cNvSpPr txBox="1">
            <a:spLocks/>
          </p:cNvSpPr>
          <p:nvPr/>
        </p:nvSpPr>
        <p:spPr>
          <a:xfrm>
            <a:off x="537008" y="3774656"/>
            <a:ext cx="7805701" cy="651020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/>
          </a:bodyPr>
          <a:lstStyle>
            <a:lvl1pPr lvl="0" algn="l" defTabSz="342900" rtl="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 b="0" i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lvl="1" eaLnBrk="1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2pPr>
            <a:lvl3pPr lvl="2" eaLnBrk="1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3pPr>
            <a:lvl4pPr lvl="3" eaLnBrk="1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4pPr>
            <a:lvl5pPr lvl="4" eaLnBrk="1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5pPr>
            <a:lvl6pPr lvl="5" eaLnBrk="1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6pPr>
            <a:lvl7pPr lvl="6" eaLnBrk="1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7pPr>
            <a:lvl8pPr lvl="7" eaLnBrk="1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8pPr>
            <a:lvl9pPr lvl="8" eaLnBrk="1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9pPr>
          </a:lstStyle>
          <a:p>
            <a:pPr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>
                <a:solidFill>
                  <a:srgbClr val="EBEBEB"/>
                </a:solidFill>
              </a:rPr>
              <a:t>Bandwidth</a:t>
            </a:r>
          </a:p>
        </p:txBody>
      </p:sp>
      <p:pic>
        <p:nvPicPr>
          <p:cNvPr id="16" name="Picture 15" descr="A close up of a sign&#10;&#10;Description automatically generated">
            <a:extLst>
              <a:ext uri="{FF2B5EF4-FFF2-40B4-BE49-F238E27FC236}">
                <a16:creationId xmlns:a16="http://schemas.microsoft.com/office/drawing/2014/main" id="{009223E6-D2A4-9F4E-BBEB-046567491F0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07709" y="4291779"/>
            <a:ext cx="1270000" cy="673100"/>
          </a:xfrm>
          <a:prstGeom prst="rect">
            <a:avLst/>
          </a:prstGeom>
          <a:solidFill>
            <a:srgbClr val="EBEBEB">
              <a:alpha val="40000"/>
            </a:srgbClr>
          </a:solidFill>
        </p:spPr>
      </p:pic>
    </p:spTree>
    <p:extLst>
      <p:ext uri="{BB962C8B-B14F-4D97-AF65-F5344CB8AC3E}">
        <p14:creationId xmlns:p14="http://schemas.microsoft.com/office/powerpoint/2010/main" val="20419072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1B68C77-138E-4BF7-A276-BD0C78A4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002263"/>
            <a:ext cx="3027759" cy="314123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C268552-D473-46ED-B1B8-422042C4D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169260"/>
            <a:ext cx="1141809" cy="177409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4AC0CD9D-7610-4620-93B4-798CCD9AB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6759" y="1257300"/>
            <a:ext cx="2114550" cy="211455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9238B3E-24AA-439A-B527-6C5DF6D72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59" y="0"/>
            <a:ext cx="1202540" cy="85605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9F01145-BEA3-4CBF-AA21-10077B948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4572000"/>
            <a:ext cx="745301" cy="5715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E4D62F9-188E-4530-84C2-24BDEE4BE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6A81905-F480-46A4-BC10-215D24EA1A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99FDE5-75CE-6A4B-8812-98B6951431F4}"/>
              </a:ext>
            </a:extLst>
          </p:cNvPr>
          <p:cNvSpPr txBox="1">
            <a:spLocks/>
          </p:cNvSpPr>
          <p:nvPr/>
        </p:nvSpPr>
        <p:spPr>
          <a:xfrm>
            <a:off x="4137409" y="1075696"/>
            <a:ext cx="3916743" cy="24971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315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 defTabSz="457200">
              <a:lnSpc>
                <a:spcPct val="90000"/>
              </a:lnSpc>
              <a:spcAft>
                <a:spcPts val="600"/>
              </a:spcAft>
            </a:pPr>
            <a:r>
              <a:rPr lang="en-US" sz="5000" b="0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Uncertainty steals bandwidth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6FD4D9D-3784-41E8-8405-A42B72F513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101769" y="0"/>
            <a:ext cx="419604" cy="2782230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4" name="Freeform: Shape 23">
            <a:extLst>
              <a:ext uri="{FF2B5EF4-FFF2-40B4-BE49-F238E27FC236}">
                <a16:creationId xmlns:a16="http://schemas.microsoft.com/office/drawing/2014/main" id="{09811DF6-66E4-43D5-B564-3151796531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361473" cy="5143500"/>
          </a:xfrm>
          <a:custGeom>
            <a:avLst/>
            <a:gdLst>
              <a:gd name="connsiteX0" fmla="*/ 3137249 w 4481964"/>
              <a:gd name="connsiteY0" fmla="*/ 0 h 6858000"/>
              <a:gd name="connsiteX1" fmla="*/ 4480787 w 4481964"/>
              <a:gd name="connsiteY1" fmla="*/ 0 h 6858000"/>
              <a:gd name="connsiteX2" fmla="*/ 4455742 w 4481964"/>
              <a:gd name="connsiteY2" fmla="*/ 155676 h 6858000"/>
              <a:gd name="connsiteX3" fmla="*/ 4431873 w 4481964"/>
              <a:gd name="connsiteY3" fmla="*/ 310667 h 6858000"/>
              <a:gd name="connsiteX4" fmla="*/ 4408509 w 4481964"/>
              <a:gd name="connsiteY4" fmla="*/ 466344 h 6858000"/>
              <a:gd name="connsiteX5" fmla="*/ 4388506 w 4481964"/>
              <a:gd name="connsiteY5" fmla="*/ 622706 h 6858000"/>
              <a:gd name="connsiteX6" fmla="*/ 4368335 w 4481964"/>
              <a:gd name="connsiteY6" fmla="*/ 778383 h 6858000"/>
              <a:gd name="connsiteX7" fmla="*/ 4349509 w 4481964"/>
              <a:gd name="connsiteY7" fmla="*/ 934745 h 6858000"/>
              <a:gd name="connsiteX8" fmla="*/ 4333373 w 4481964"/>
              <a:gd name="connsiteY8" fmla="*/ 1089050 h 6858000"/>
              <a:gd name="connsiteX9" fmla="*/ 4318077 w 4481964"/>
              <a:gd name="connsiteY9" fmla="*/ 1245413 h 6858000"/>
              <a:gd name="connsiteX10" fmla="*/ 4304125 w 4481964"/>
              <a:gd name="connsiteY10" fmla="*/ 1401089 h 6858000"/>
              <a:gd name="connsiteX11" fmla="*/ 4292023 w 4481964"/>
              <a:gd name="connsiteY11" fmla="*/ 1554023 h 6858000"/>
              <a:gd name="connsiteX12" fmla="*/ 4279920 w 4481964"/>
              <a:gd name="connsiteY12" fmla="*/ 1709013 h 6858000"/>
              <a:gd name="connsiteX13" fmla="*/ 4269835 w 4481964"/>
              <a:gd name="connsiteY13" fmla="*/ 1861947 h 6858000"/>
              <a:gd name="connsiteX14" fmla="*/ 4261935 w 4481964"/>
              <a:gd name="connsiteY14" fmla="*/ 2014880 h 6858000"/>
              <a:gd name="connsiteX15" fmla="*/ 4253698 w 4481964"/>
              <a:gd name="connsiteY15" fmla="*/ 2167128 h 6858000"/>
              <a:gd name="connsiteX16" fmla="*/ 4246807 w 4481964"/>
              <a:gd name="connsiteY16" fmla="*/ 2318004 h 6858000"/>
              <a:gd name="connsiteX17" fmla="*/ 4241932 w 4481964"/>
              <a:gd name="connsiteY17" fmla="*/ 2467508 h 6858000"/>
              <a:gd name="connsiteX18" fmla="*/ 4237730 w 4481964"/>
              <a:gd name="connsiteY18" fmla="*/ 2617013 h 6858000"/>
              <a:gd name="connsiteX19" fmla="*/ 4233696 w 4481964"/>
              <a:gd name="connsiteY19" fmla="*/ 2765145 h 6858000"/>
              <a:gd name="connsiteX20" fmla="*/ 4231847 w 4481964"/>
              <a:gd name="connsiteY20" fmla="*/ 2911221 h 6858000"/>
              <a:gd name="connsiteX21" fmla="*/ 4229830 w 4481964"/>
              <a:gd name="connsiteY21" fmla="*/ 3057296 h 6858000"/>
              <a:gd name="connsiteX22" fmla="*/ 4228821 w 4481964"/>
              <a:gd name="connsiteY22" fmla="*/ 3201314 h 6858000"/>
              <a:gd name="connsiteX23" fmla="*/ 4229830 w 4481964"/>
              <a:gd name="connsiteY23" fmla="*/ 3343960 h 6858000"/>
              <a:gd name="connsiteX24" fmla="*/ 4229830 w 4481964"/>
              <a:gd name="connsiteY24" fmla="*/ 3485235 h 6858000"/>
              <a:gd name="connsiteX25" fmla="*/ 4231847 w 4481964"/>
              <a:gd name="connsiteY25" fmla="*/ 3625138 h 6858000"/>
              <a:gd name="connsiteX26" fmla="*/ 4234872 w 4481964"/>
              <a:gd name="connsiteY26" fmla="*/ 3762298 h 6858000"/>
              <a:gd name="connsiteX27" fmla="*/ 4237730 w 4481964"/>
              <a:gd name="connsiteY27" fmla="*/ 3898087 h 6858000"/>
              <a:gd name="connsiteX28" fmla="*/ 4240924 w 4481964"/>
              <a:gd name="connsiteY28" fmla="*/ 4031132 h 6858000"/>
              <a:gd name="connsiteX29" fmla="*/ 4245798 w 4481964"/>
              <a:gd name="connsiteY29" fmla="*/ 4163491 h 6858000"/>
              <a:gd name="connsiteX30" fmla="*/ 4251009 w 4481964"/>
              <a:gd name="connsiteY30" fmla="*/ 4293793 h 6858000"/>
              <a:gd name="connsiteX31" fmla="*/ 4255715 w 4481964"/>
              <a:gd name="connsiteY31" fmla="*/ 4421352 h 6858000"/>
              <a:gd name="connsiteX32" fmla="*/ 4268995 w 4481964"/>
              <a:gd name="connsiteY32" fmla="*/ 4670298 h 6858000"/>
              <a:gd name="connsiteX33" fmla="*/ 4283114 w 4481964"/>
              <a:gd name="connsiteY33" fmla="*/ 4908956 h 6858000"/>
              <a:gd name="connsiteX34" fmla="*/ 4297906 w 4481964"/>
              <a:gd name="connsiteY34" fmla="*/ 5138013 h 6858000"/>
              <a:gd name="connsiteX35" fmla="*/ 4314211 w 4481964"/>
              <a:gd name="connsiteY35" fmla="*/ 5354726 h 6858000"/>
              <a:gd name="connsiteX36" fmla="*/ 4331188 w 4481964"/>
              <a:gd name="connsiteY36" fmla="*/ 5561838 h 6858000"/>
              <a:gd name="connsiteX37" fmla="*/ 4349509 w 4481964"/>
              <a:gd name="connsiteY37" fmla="*/ 5753862 h 6858000"/>
              <a:gd name="connsiteX38" fmla="*/ 4367495 w 4481964"/>
              <a:gd name="connsiteY38" fmla="*/ 5934227 h 6858000"/>
              <a:gd name="connsiteX39" fmla="*/ 4385480 w 4481964"/>
              <a:gd name="connsiteY39" fmla="*/ 6100191 h 6858000"/>
              <a:gd name="connsiteX40" fmla="*/ 4402457 w 4481964"/>
              <a:gd name="connsiteY40" fmla="*/ 6252438 h 6858000"/>
              <a:gd name="connsiteX41" fmla="*/ 4418594 w 4481964"/>
              <a:gd name="connsiteY41" fmla="*/ 6387541 h 6858000"/>
              <a:gd name="connsiteX42" fmla="*/ 4433890 w 4481964"/>
              <a:gd name="connsiteY42" fmla="*/ 6509613 h 6858000"/>
              <a:gd name="connsiteX43" fmla="*/ 4446665 w 4481964"/>
              <a:gd name="connsiteY43" fmla="*/ 6612483 h 6858000"/>
              <a:gd name="connsiteX44" fmla="*/ 4458767 w 4481964"/>
              <a:gd name="connsiteY44" fmla="*/ 6698894 h 6858000"/>
              <a:gd name="connsiteX45" fmla="*/ 4476081 w 4481964"/>
              <a:gd name="connsiteY45" fmla="*/ 6817538 h 6858000"/>
              <a:gd name="connsiteX46" fmla="*/ 4481964 w 4481964"/>
              <a:gd name="connsiteY46" fmla="*/ 6858000 h 6858000"/>
              <a:gd name="connsiteX47" fmla="*/ 3577807 w 4481964"/>
              <a:gd name="connsiteY47" fmla="*/ 6858000 h 6858000"/>
              <a:gd name="connsiteX48" fmla="*/ 3577807 w 4481964"/>
              <a:gd name="connsiteY48" fmla="*/ 6858000 h 6858000"/>
              <a:gd name="connsiteX49" fmla="*/ 0 w 4481964"/>
              <a:gd name="connsiteY49" fmla="*/ 6858000 h 6858000"/>
              <a:gd name="connsiteX50" fmla="*/ 0 w 4481964"/>
              <a:gd name="connsiteY50" fmla="*/ 0 h 6858000"/>
              <a:gd name="connsiteX51" fmla="*/ 3137249 w 4481964"/>
              <a:gd name="connsiteY5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481964" h="6858000">
                <a:moveTo>
                  <a:pt x="3137249" y="0"/>
                </a:moveTo>
                <a:lnTo>
                  <a:pt x="4480787" y="0"/>
                </a:lnTo>
                <a:lnTo>
                  <a:pt x="4455742" y="155676"/>
                </a:lnTo>
                <a:lnTo>
                  <a:pt x="4431873" y="310667"/>
                </a:lnTo>
                <a:lnTo>
                  <a:pt x="4408509" y="466344"/>
                </a:lnTo>
                <a:lnTo>
                  <a:pt x="4388506" y="622706"/>
                </a:lnTo>
                <a:lnTo>
                  <a:pt x="4368335" y="778383"/>
                </a:lnTo>
                <a:lnTo>
                  <a:pt x="4349509" y="934745"/>
                </a:lnTo>
                <a:lnTo>
                  <a:pt x="4333373" y="1089050"/>
                </a:lnTo>
                <a:lnTo>
                  <a:pt x="4318077" y="1245413"/>
                </a:lnTo>
                <a:lnTo>
                  <a:pt x="4304125" y="1401089"/>
                </a:lnTo>
                <a:lnTo>
                  <a:pt x="4292023" y="1554023"/>
                </a:lnTo>
                <a:lnTo>
                  <a:pt x="4279920" y="1709013"/>
                </a:lnTo>
                <a:lnTo>
                  <a:pt x="4269835" y="1861947"/>
                </a:lnTo>
                <a:lnTo>
                  <a:pt x="4261935" y="2014880"/>
                </a:lnTo>
                <a:lnTo>
                  <a:pt x="4253698" y="2167128"/>
                </a:lnTo>
                <a:lnTo>
                  <a:pt x="4246807" y="2318004"/>
                </a:lnTo>
                <a:lnTo>
                  <a:pt x="4241932" y="2467508"/>
                </a:lnTo>
                <a:lnTo>
                  <a:pt x="4237730" y="2617013"/>
                </a:lnTo>
                <a:lnTo>
                  <a:pt x="4233696" y="2765145"/>
                </a:lnTo>
                <a:lnTo>
                  <a:pt x="4231847" y="2911221"/>
                </a:lnTo>
                <a:lnTo>
                  <a:pt x="4229830" y="3057296"/>
                </a:lnTo>
                <a:lnTo>
                  <a:pt x="4228821" y="3201314"/>
                </a:lnTo>
                <a:lnTo>
                  <a:pt x="4229830" y="3343960"/>
                </a:lnTo>
                <a:lnTo>
                  <a:pt x="4229830" y="3485235"/>
                </a:lnTo>
                <a:lnTo>
                  <a:pt x="4231847" y="3625138"/>
                </a:lnTo>
                <a:lnTo>
                  <a:pt x="4234872" y="3762298"/>
                </a:lnTo>
                <a:lnTo>
                  <a:pt x="4237730" y="3898087"/>
                </a:lnTo>
                <a:lnTo>
                  <a:pt x="4240924" y="4031132"/>
                </a:lnTo>
                <a:lnTo>
                  <a:pt x="4245798" y="4163491"/>
                </a:lnTo>
                <a:lnTo>
                  <a:pt x="4251009" y="4293793"/>
                </a:lnTo>
                <a:lnTo>
                  <a:pt x="4255715" y="4421352"/>
                </a:lnTo>
                <a:lnTo>
                  <a:pt x="4268995" y="4670298"/>
                </a:lnTo>
                <a:lnTo>
                  <a:pt x="4283114" y="4908956"/>
                </a:lnTo>
                <a:lnTo>
                  <a:pt x="4297906" y="5138013"/>
                </a:lnTo>
                <a:lnTo>
                  <a:pt x="4314211" y="5354726"/>
                </a:lnTo>
                <a:lnTo>
                  <a:pt x="4331188" y="5561838"/>
                </a:lnTo>
                <a:lnTo>
                  <a:pt x="4349509" y="5753862"/>
                </a:lnTo>
                <a:lnTo>
                  <a:pt x="4367495" y="5934227"/>
                </a:lnTo>
                <a:lnTo>
                  <a:pt x="4385480" y="6100191"/>
                </a:lnTo>
                <a:lnTo>
                  <a:pt x="4402457" y="6252438"/>
                </a:lnTo>
                <a:lnTo>
                  <a:pt x="4418594" y="6387541"/>
                </a:lnTo>
                <a:lnTo>
                  <a:pt x="4433890" y="6509613"/>
                </a:lnTo>
                <a:lnTo>
                  <a:pt x="4446665" y="6612483"/>
                </a:lnTo>
                <a:lnTo>
                  <a:pt x="4458767" y="6698894"/>
                </a:lnTo>
                <a:lnTo>
                  <a:pt x="4476081" y="6817538"/>
                </a:lnTo>
                <a:lnTo>
                  <a:pt x="4481964" y="6858000"/>
                </a:lnTo>
                <a:lnTo>
                  <a:pt x="3577807" y="6858000"/>
                </a:lnTo>
                <a:lnTo>
                  <a:pt x="3577807" y="6858000"/>
                </a:lnTo>
                <a:lnTo>
                  <a:pt x="0" y="6858000"/>
                </a:lnTo>
                <a:lnTo>
                  <a:pt x="0" y="0"/>
                </a:lnTo>
                <a:lnTo>
                  <a:pt x="3137249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0817A52-B891-4228-A61E-0C0A57632D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" name="Picture 5" descr="page34image903895776">
            <a:extLst>
              <a:ext uri="{FF2B5EF4-FFF2-40B4-BE49-F238E27FC236}">
                <a16:creationId xmlns:a16="http://schemas.microsoft.com/office/drawing/2014/main" id="{655FA4E5-DDF6-BA48-9DA9-59A65D0008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34" y="1996147"/>
            <a:ext cx="3151561" cy="132265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A close up of a sign&#10;&#10;Description automatically generated">
            <a:extLst>
              <a:ext uri="{FF2B5EF4-FFF2-40B4-BE49-F238E27FC236}">
                <a16:creationId xmlns:a16="http://schemas.microsoft.com/office/drawing/2014/main" id="{4F33AF8A-32EE-E644-ADAD-E10AC6C298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07709" y="4291779"/>
            <a:ext cx="1270000" cy="673100"/>
          </a:xfrm>
          <a:prstGeom prst="rect">
            <a:avLst/>
          </a:prstGeom>
          <a:solidFill>
            <a:srgbClr val="EBEBEB">
              <a:alpha val="40000"/>
            </a:srgbClr>
          </a:solidFill>
        </p:spPr>
      </p:pic>
    </p:spTree>
    <p:extLst>
      <p:ext uri="{BB962C8B-B14F-4D97-AF65-F5344CB8AC3E}">
        <p14:creationId xmlns:p14="http://schemas.microsoft.com/office/powerpoint/2010/main" val="7177769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9839F-9D67-4142-99ED-5EB3293AE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3603812" cy="5143500"/>
          </a:xfrm>
          <a:solidFill>
            <a:schemeClr val="bg2"/>
          </a:solidFill>
        </p:spPr>
        <p:txBody>
          <a:bodyPr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Uncertainty increased due to…</a:t>
            </a:r>
          </a:p>
        </p:txBody>
      </p:sp>
      <p:pic>
        <p:nvPicPr>
          <p:cNvPr id="3" name="Picture 2" descr="A close up of a sign&#10;&#10;Description automatically generated">
            <a:extLst>
              <a:ext uri="{FF2B5EF4-FFF2-40B4-BE49-F238E27FC236}">
                <a16:creationId xmlns:a16="http://schemas.microsoft.com/office/drawing/2014/main" id="{04F18DC3-29A2-5044-A152-F3003FDE4E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3437" y="4401015"/>
            <a:ext cx="1270000" cy="6731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6DF0E97-6A64-EC40-804F-326DCDF0D623}"/>
              </a:ext>
            </a:extLst>
          </p:cNvPr>
          <p:cNvSpPr txBox="1">
            <a:spLocks/>
          </p:cNvSpPr>
          <p:nvPr/>
        </p:nvSpPr>
        <p:spPr>
          <a:xfrm>
            <a:off x="3741012" y="69385"/>
            <a:ext cx="5159830" cy="4152900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315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20040" lvl="0" indent="-32004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Lost wages</a:t>
            </a:r>
          </a:p>
          <a:p>
            <a:pPr marL="320040" lvl="0" indent="-32004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No breakfast and lunch programs for children in school</a:t>
            </a:r>
          </a:p>
          <a:p>
            <a:pPr marL="320040" lvl="0" indent="-32004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At home in neighborhoods where it’s not safe to be outside</a:t>
            </a:r>
          </a:p>
          <a:p>
            <a:pPr marL="320040" lvl="0" indent="-32004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Childcare, home-schooling challenges</a:t>
            </a:r>
          </a:p>
          <a:p>
            <a:pPr marL="320040" lvl="0" indent="-32004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Inadequate or no health insurance</a:t>
            </a:r>
          </a:p>
          <a:p>
            <a:pPr marL="320040" lvl="0" indent="-32004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Dependence on public transportation</a:t>
            </a:r>
          </a:p>
          <a:p>
            <a:pPr marL="320040" indent="-32004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Lack of the technology</a:t>
            </a:r>
          </a:p>
          <a:p>
            <a:pPr marL="320040" indent="-32004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Poverty, racism, classism, homophobia, xenophobia,…</a:t>
            </a:r>
          </a:p>
        </p:txBody>
      </p:sp>
    </p:spTree>
    <p:extLst>
      <p:ext uri="{BB962C8B-B14F-4D97-AF65-F5344CB8AC3E}">
        <p14:creationId xmlns:p14="http://schemas.microsoft.com/office/powerpoint/2010/main" val="4130010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6A81905-F480-46A4-BC10-215D24EA1A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465ADF-D123-824B-964C-C3625936E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16139" y="1222107"/>
            <a:ext cx="3916743" cy="110849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EBEBEB"/>
                </a:solidFill>
              </a:rPr>
              <a:t>WELCOME</a:t>
            </a:r>
          </a:p>
        </p:txBody>
      </p:sp>
      <p:sp>
        <p:nvSpPr>
          <p:cNvPr id="13" name="Freeform 8">
            <a:extLst>
              <a:ext uri="{FF2B5EF4-FFF2-40B4-BE49-F238E27FC236}">
                <a16:creationId xmlns:a16="http://schemas.microsoft.com/office/drawing/2014/main" id="{36FD4D9D-3784-41E8-8405-A42B72F513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101769" y="0"/>
            <a:ext cx="419604" cy="2782230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09811DF6-66E4-43D5-B564-3151796531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361473" cy="5143500"/>
          </a:xfrm>
          <a:custGeom>
            <a:avLst/>
            <a:gdLst>
              <a:gd name="connsiteX0" fmla="*/ 3137249 w 4481964"/>
              <a:gd name="connsiteY0" fmla="*/ 0 h 6858000"/>
              <a:gd name="connsiteX1" fmla="*/ 4480787 w 4481964"/>
              <a:gd name="connsiteY1" fmla="*/ 0 h 6858000"/>
              <a:gd name="connsiteX2" fmla="*/ 4455742 w 4481964"/>
              <a:gd name="connsiteY2" fmla="*/ 155676 h 6858000"/>
              <a:gd name="connsiteX3" fmla="*/ 4431873 w 4481964"/>
              <a:gd name="connsiteY3" fmla="*/ 310667 h 6858000"/>
              <a:gd name="connsiteX4" fmla="*/ 4408509 w 4481964"/>
              <a:gd name="connsiteY4" fmla="*/ 466344 h 6858000"/>
              <a:gd name="connsiteX5" fmla="*/ 4388506 w 4481964"/>
              <a:gd name="connsiteY5" fmla="*/ 622706 h 6858000"/>
              <a:gd name="connsiteX6" fmla="*/ 4368335 w 4481964"/>
              <a:gd name="connsiteY6" fmla="*/ 778383 h 6858000"/>
              <a:gd name="connsiteX7" fmla="*/ 4349509 w 4481964"/>
              <a:gd name="connsiteY7" fmla="*/ 934745 h 6858000"/>
              <a:gd name="connsiteX8" fmla="*/ 4333373 w 4481964"/>
              <a:gd name="connsiteY8" fmla="*/ 1089050 h 6858000"/>
              <a:gd name="connsiteX9" fmla="*/ 4318077 w 4481964"/>
              <a:gd name="connsiteY9" fmla="*/ 1245413 h 6858000"/>
              <a:gd name="connsiteX10" fmla="*/ 4304125 w 4481964"/>
              <a:gd name="connsiteY10" fmla="*/ 1401089 h 6858000"/>
              <a:gd name="connsiteX11" fmla="*/ 4292023 w 4481964"/>
              <a:gd name="connsiteY11" fmla="*/ 1554023 h 6858000"/>
              <a:gd name="connsiteX12" fmla="*/ 4279920 w 4481964"/>
              <a:gd name="connsiteY12" fmla="*/ 1709013 h 6858000"/>
              <a:gd name="connsiteX13" fmla="*/ 4269835 w 4481964"/>
              <a:gd name="connsiteY13" fmla="*/ 1861947 h 6858000"/>
              <a:gd name="connsiteX14" fmla="*/ 4261935 w 4481964"/>
              <a:gd name="connsiteY14" fmla="*/ 2014880 h 6858000"/>
              <a:gd name="connsiteX15" fmla="*/ 4253698 w 4481964"/>
              <a:gd name="connsiteY15" fmla="*/ 2167128 h 6858000"/>
              <a:gd name="connsiteX16" fmla="*/ 4246807 w 4481964"/>
              <a:gd name="connsiteY16" fmla="*/ 2318004 h 6858000"/>
              <a:gd name="connsiteX17" fmla="*/ 4241932 w 4481964"/>
              <a:gd name="connsiteY17" fmla="*/ 2467508 h 6858000"/>
              <a:gd name="connsiteX18" fmla="*/ 4237730 w 4481964"/>
              <a:gd name="connsiteY18" fmla="*/ 2617013 h 6858000"/>
              <a:gd name="connsiteX19" fmla="*/ 4233696 w 4481964"/>
              <a:gd name="connsiteY19" fmla="*/ 2765145 h 6858000"/>
              <a:gd name="connsiteX20" fmla="*/ 4231847 w 4481964"/>
              <a:gd name="connsiteY20" fmla="*/ 2911221 h 6858000"/>
              <a:gd name="connsiteX21" fmla="*/ 4229830 w 4481964"/>
              <a:gd name="connsiteY21" fmla="*/ 3057296 h 6858000"/>
              <a:gd name="connsiteX22" fmla="*/ 4228821 w 4481964"/>
              <a:gd name="connsiteY22" fmla="*/ 3201314 h 6858000"/>
              <a:gd name="connsiteX23" fmla="*/ 4229830 w 4481964"/>
              <a:gd name="connsiteY23" fmla="*/ 3343960 h 6858000"/>
              <a:gd name="connsiteX24" fmla="*/ 4229830 w 4481964"/>
              <a:gd name="connsiteY24" fmla="*/ 3485235 h 6858000"/>
              <a:gd name="connsiteX25" fmla="*/ 4231847 w 4481964"/>
              <a:gd name="connsiteY25" fmla="*/ 3625138 h 6858000"/>
              <a:gd name="connsiteX26" fmla="*/ 4234872 w 4481964"/>
              <a:gd name="connsiteY26" fmla="*/ 3762298 h 6858000"/>
              <a:gd name="connsiteX27" fmla="*/ 4237730 w 4481964"/>
              <a:gd name="connsiteY27" fmla="*/ 3898087 h 6858000"/>
              <a:gd name="connsiteX28" fmla="*/ 4240924 w 4481964"/>
              <a:gd name="connsiteY28" fmla="*/ 4031132 h 6858000"/>
              <a:gd name="connsiteX29" fmla="*/ 4245798 w 4481964"/>
              <a:gd name="connsiteY29" fmla="*/ 4163491 h 6858000"/>
              <a:gd name="connsiteX30" fmla="*/ 4251009 w 4481964"/>
              <a:gd name="connsiteY30" fmla="*/ 4293793 h 6858000"/>
              <a:gd name="connsiteX31" fmla="*/ 4255715 w 4481964"/>
              <a:gd name="connsiteY31" fmla="*/ 4421352 h 6858000"/>
              <a:gd name="connsiteX32" fmla="*/ 4268995 w 4481964"/>
              <a:gd name="connsiteY32" fmla="*/ 4670298 h 6858000"/>
              <a:gd name="connsiteX33" fmla="*/ 4283114 w 4481964"/>
              <a:gd name="connsiteY33" fmla="*/ 4908956 h 6858000"/>
              <a:gd name="connsiteX34" fmla="*/ 4297906 w 4481964"/>
              <a:gd name="connsiteY34" fmla="*/ 5138013 h 6858000"/>
              <a:gd name="connsiteX35" fmla="*/ 4314211 w 4481964"/>
              <a:gd name="connsiteY35" fmla="*/ 5354726 h 6858000"/>
              <a:gd name="connsiteX36" fmla="*/ 4331188 w 4481964"/>
              <a:gd name="connsiteY36" fmla="*/ 5561838 h 6858000"/>
              <a:gd name="connsiteX37" fmla="*/ 4349509 w 4481964"/>
              <a:gd name="connsiteY37" fmla="*/ 5753862 h 6858000"/>
              <a:gd name="connsiteX38" fmla="*/ 4367495 w 4481964"/>
              <a:gd name="connsiteY38" fmla="*/ 5934227 h 6858000"/>
              <a:gd name="connsiteX39" fmla="*/ 4385480 w 4481964"/>
              <a:gd name="connsiteY39" fmla="*/ 6100191 h 6858000"/>
              <a:gd name="connsiteX40" fmla="*/ 4402457 w 4481964"/>
              <a:gd name="connsiteY40" fmla="*/ 6252438 h 6858000"/>
              <a:gd name="connsiteX41" fmla="*/ 4418594 w 4481964"/>
              <a:gd name="connsiteY41" fmla="*/ 6387541 h 6858000"/>
              <a:gd name="connsiteX42" fmla="*/ 4433890 w 4481964"/>
              <a:gd name="connsiteY42" fmla="*/ 6509613 h 6858000"/>
              <a:gd name="connsiteX43" fmla="*/ 4446665 w 4481964"/>
              <a:gd name="connsiteY43" fmla="*/ 6612483 h 6858000"/>
              <a:gd name="connsiteX44" fmla="*/ 4458767 w 4481964"/>
              <a:gd name="connsiteY44" fmla="*/ 6698894 h 6858000"/>
              <a:gd name="connsiteX45" fmla="*/ 4476081 w 4481964"/>
              <a:gd name="connsiteY45" fmla="*/ 6817538 h 6858000"/>
              <a:gd name="connsiteX46" fmla="*/ 4481964 w 4481964"/>
              <a:gd name="connsiteY46" fmla="*/ 6858000 h 6858000"/>
              <a:gd name="connsiteX47" fmla="*/ 3577807 w 4481964"/>
              <a:gd name="connsiteY47" fmla="*/ 6858000 h 6858000"/>
              <a:gd name="connsiteX48" fmla="*/ 3577807 w 4481964"/>
              <a:gd name="connsiteY48" fmla="*/ 6858000 h 6858000"/>
              <a:gd name="connsiteX49" fmla="*/ 0 w 4481964"/>
              <a:gd name="connsiteY49" fmla="*/ 6858000 h 6858000"/>
              <a:gd name="connsiteX50" fmla="*/ 0 w 4481964"/>
              <a:gd name="connsiteY50" fmla="*/ 0 h 6858000"/>
              <a:gd name="connsiteX51" fmla="*/ 3137249 w 4481964"/>
              <a:gd name="connsiteY5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481964" h="6858000">
                <a:moveTo>
                  <a:pt x="3137249" y="0"/>
                </a:moveTo>
                <a:lnTo>
                  <a:pt x="4480787" y="0"/>
                </a:lnTo>
                <a:lnTo>
                  <a:pt x="4455742" y="155676"/>
                </a:lnTo>
                <a:lnTo>
                  <a:pt x="4431873" y="310667"/>
                </a:lnTo>
                <a:lnTo>
                  <a:pt x="4408509" y="466344"/>
                </a:lnTo>
                <a:lnTo>
                  <a:pt x="4388506" y="622706"/>
                </a:lnTo>
                <a:lnTo>
                  <a:pt x="4368335" y="778383"/>
                </a:lnTo>
                <a:lnTo>
                  <a:pt x="4349509" y="934745"/>
                </a:lnTo>
                <a:lnTo>
                  <a:pt x="4333373" y="1089050"/>
                </a:lnTo>
                <a:lnTo>
                  <a:pt x="4318077" y="1245413"/>
                </a:lnTo>
                <a:lnTo>
                  <a:pt x="4304125" y="1401089"/>
                </a:lnTo>
                <a:lnTo>
                  <a:pt x="4292023" y="1554023"/>
                </a:lnTo>
                <a:lnTo>
                  <a:pt x="4279920" y="1709013"/>
                </a:lnTo>
                <a:lnTo>
                  <a:pt x="4269835" y="1861947"/>
                </a:lnTo>
                <a:lnTo>
                  <a:pt x="4261935" y="2014880"/>
                </a:lnTo>
                <a:lnTo>
                  <a:pt x="4253698" y="2167128"/>
                </a:lnTo>
                <a:lnTo>
                  <a:pt x="4246807" y="2318004"/>
                </a:lnTo>
                <a:lnTo>
                  <a:pt x="4241932" y="2467508"/>
                </a:lnTo>
                <a:lnTo>
                  <a:pt x="4237730" y="2617013"/>
                </a:lnTo>
                <a:lnTo>
                  <a:pt x="4233696" y="2765145"/>
                </a:lnTo>
                <a:lnTo>
                  <a:pt x="4231847" y="2911221"/>
                </a:lnTo>
                <a:lnTo>
                  <a:pt x="4229830" y="3057296"/>
                </a:lnTo>
                <a:lnTo>
                  <a:pt x="4228821" y="3201314"/>
                </a:lnTo>
                <a:lnTo>
                  <a:pt x="4229830" y="3343960"/>
                </a:lnTo>
                <a:lnTo>
                  <a:pt x="4229830" y="3485235"/>
                </a:lnTo>
                <a:lnTo>
                  <a:pt x="4231847" y="3625138"/>
                </a:lnTo>
                <a:lnTo>
                  <a:pt x="4234872" y="3762298"/>
                </a:lnTo>
                <a:lnTo>
                  <a:pt x="4237730" y="3898087"/>
                </a:lnTo>
                <a:lnTo>
                  <a:pt x="4240924" y="4031132"/>
                </a:lnTo>
                <a:lnTo>
                  <a:pt x="4245798" y="4163491"/>
                </a:lnTo>
                <a:lnTo>
                  <a:pt x="4251009" y="4293793"/>
                </a:lnTo>
                <a:lnTo>
                  <a:pt x="4255715" y="4421352"/>
                </a:lnTo>
                <a:lnTo>
                  <a:pt x="4268995" y="4670298"/>
                </a:lnTo>
                <a:lnTo>
                  <a:pt x="4283114" y="4908956"/>
                </a:lnTo>
                <a:lnTo>
                  <a:pt x="4297906" y="5138013"/>
                </a:lnTo>
                <a:lnTo>
                  <a:pt x="4314211" y="5354726"/>
                </a:lnTo>
                <a:lnTo>
                  <a:pt x="4331188" y="5561838"/>
                </a:lnTo>
                <a:lnTo>
                  <a:pt x="4349509" y="5753862"/>
                </a:lnTo>
                <a:lnTo>
                  <a:pt x="4367495" y="5934227"/>
                </a:lnTo>
                <a:lnTo>
                  <a:pt x="4385480" y="6100191"/>
                </a:lnTo>
                <a:lnTo>
                  <a:pt x="4402457" y="6252438"/>
                </a:lnTo>
                <a:lnTo>
                  <a:pt x="4418594" y="6387541"/>
                </a:lnTo>
                <a:lnTo>
                  <a:pt x="4433890" y="6509613"/>
                </a:lnTo>
                <a:lnTo>
                  <a:pt x="4446665" y="6612483"/>
                </a:lnTo>
                <a:lnTo>
                  <a:pt x="4458767" y="6698894"/>
                </a:lnTo>
                <a:lnTo>
                  <a:pt x="4476081" y="6817538"/>
                </a:lnTo>
                <a:lnTo>
                  <a:pt x="4481964" y="6858000"/>
                </a:lnTo>
                <a:lnTo>
                  <a:pt x="3577807" y="6858000"/>
                </a:lnTo>
                <a:lnTo>
                  <a:pt x="3577807" y="6858000"/>
                </a:lnTo>
                <a:lnTo>
                  <a:pt x="0" y="6858000"/>
                </a:lnTo>
                <a:lnTo>
                  <a:pt x="0" y="0"/>
                </a:lnTo>
                <a:lnTo>
                  <a:pt x="3137249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0817A52-B891-4228-A61E-0C0A57632D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6" name="Picture 5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8ACAAA08-9AE1-B14D-8787-B2FCEC6BD3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430" y="1613935"/>
            <a:ext cx="2202627" cy="2087079"/>
          </a:xfrm>
          <a:prstGeom prst="rect">
            <a:avLst/>
          </a:prstGeom>
          <a:effectLst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AD02819-A7B4-1B41-8EC7-EAD14CBB4B6E}"/>
              </a:ext>
            </a:extLst>
          </p:cNvPr>
          <p:cNvSpPr txBox="1"/>
          <p:nvPr/>
        </p:nvSpPr>
        <p:spPr>
          <a:xfrm>
            <a:off x="5009394" y="2358925"/>
            <a:ext cx="2907696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>
                <a:solidFill>
                  <a:schemeClr val="bg1"/>
                </a:solidFill>
              </a:rPr>
              <a:t>Lynn Pasquerella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chemeClr val="bg1"/>
                </a:solidFill>
              </a:rPr>
              <a:t>President, AAC&amp;U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AEE177-04FE-934C-B467-5BD0C30BCA30}"/>
              </a:ext>
            </a:extLst>
          </p:cNvPr>
          <p:cNvSpPr txBox="1"/>
          <p:nvPr/>
        </p:nvSpPr>
        <p:spPr>
          <a:xfrm>
            <a:off x="5175561" y="3266866"/>
            <a:ext cx="22761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dirty="0">
                <a:solidFill>
                  <a:schemeClr val="bg1"/>
                </a:solidFill>
              </a:rPr>
              <a:t> Moderator</a:t>
            </a:r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7FD5C3AC-DEF4-A040-8ECA-ACB4472213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3612" y="4352979"/>
            <a:ext cx="1270000" cy="673100"/>
          </a:xfrm>
          <a:prstGeom prst="rect">
            <a:avLst/>
          </a:prstGeom>
          <a:solidFill>
            <a:srgbClr val="EBEBEB">
              <a:alpha val="40000"/>
            </a:srgbClr>
          </a:solidFill>
        </p:spPr>
      </p:pic>
    </p:spTree>
    <p:extLst>
      <p:ext uri="{BB962C8B-B14F-4D97-AF65-F5344CB8AC3E}">
        <p14:creationId xmlns:p14="http://schemas.microsoft.com/office/powerpoint/2010/main" val="3425904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9839F-9D67-4142-99ED-5EB3293AE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3439885" cy="5143500"/>
          </a:xfrm>
          <a:solidFill>
            <a:schemeClr val="bg2"/>
          </a:solidFill>
        </p:spPr>
        <p:txBody>
          <a:bodyPr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Increasing Certainty for Students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6DF0E97-6A64-EC40-804F-326DCDF0D623}"/>
              </a:ext>
            </a:extLst>
          </p:cNvPr>
          <p:cNvSpPr txBox="1">
            <a:spLocks/>
          </p:cNvSpPr>
          <p:nvPr/>
        </p:nvSpPr>
        <p:spPr>
          <a:xfrm>
            <a:off x="3705413" y="146050"/>
            <a:ext cx="5438586" cy="46609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315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20040" indent="-320040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7400" dirty="0">
                <a:solidFill>
                  <a:schemeClr val="bg1"/>
                </a:solidFill>
              </a:rPr>
              <a:t>Communicate often and consistently</a:t>
            </a:r>
          </a:p>
          <a:p>
            <a:pPr marL="320040" indent="-320040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7400" dirty="0">
                <a:solidFill>
                  <a:schemeClr val="bg1"/>
                </a:solidFill>
              </a:rPr>
              <a:t>Be patient and kind – to students and to yourself</a:t>
            </a:r>
          </a:p>
          <a:p>
            <a:pPr marL="320040" indent="-320040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7400" dirty="0">
                <a:solidFill>
                  <a:schemeClr val="bg1"/>
                </a:solidFill>
              </a:rPr>
              <a:t>Daily check-ins using a variety of modalities</a:t>
            </a:r>
          </a:p>
          <a:p>
            <a:pPr marL="320040" indent="-320040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7400" dirty="0">
                <a:solidFill>
                  <a:schemeClr val="bg1"/>
                </a:solidFill>
              </a:rPr>
              <a:t>Use LMS to clarify expectations and access to resources</a:t>
            </a:r>
          </a:p>
          <a:p>
            <a:pPr marL="320040" indent="-320040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7400" dirty="0">
                <a:solidFill>
                  <a:schemeClr val="bg1"/>
                </a:solidFill>
              </a:rPr>
              <a:t>Frequent feedback – with offers of support and connection</a:t>
            </a:r>
          </a:p>
          <a:p>
            <a:pPr marL="320040" indent="-320040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7400" dirty="0">
                <a:solidFill>
                  <a:schemeClr val="bg1"/>
                </a:solidFill>
              </a:rPr>
              <a:t>Don’t assume all students have access to technology</a:t>
            </a:r>
          </a:p>
          <a:p>
            <a:pPr marL="320040" indent="-320040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7400" dirty="0">
                <a:solidFill>
                  <a:schemeClr val="bg1"/>
                </a:solidFill>
              </a:rPr>
              <a:t>Assurance that you’re there to help students succeed</a:t>
            </a:r>
          </a:p>
          <a:p>
            <a:pPr marL="320040" indent="-320040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7400" dirty="0">
                <a:solidFill>
                  <a:schemeClr val="bg1"/>
                </a:solidFill>
              </a:rPr>
              <a:t>Give grace – maintain learning goals</a:t>
            </a:r>
            <a:endParaRPr lang="en-US" sz="5400" dirty="0"/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68F28F9A-870E-6641-9DCB-44F2B69E1A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832" y="4326689"/>
            <a:ext cx="1270000" cy="673100"/>
          </a:xfrm>
          <a:prstGeom prst="rect">
            <a:avLst/>
          </a:prstGeom>
          <a:solidFill>
            <a:srgbClr val="EBEBEB">
              <a:alpha val="40000"/>
            </a:srgbClr>
          </a:solidFill>
        </p:spPr>
      </p:pic>
    </p:spTree>
    <p:extLst>
      <p:ext uri="{BB962C8B-B14F-4D97-AF65-F5344CB8AC3E}">
        <p14:creationId xmlns:p14="http://schemas.microsoft.com/office/powerpoint/2010/main" val="24074582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41B68C77-138E-4BF7-A276-BD0C78A4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002263"/>
            <a:ext cx="3027759" cy="3141237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7C268552-D473-46ED-B1B8-422042C4D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169260"/>
            <a:ext cx="1141809" cy="1774090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id="{4AC0CD9D-7610-4620-93B4-798CCD9AB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6759" y="1257300"/>
            <a:ext cx="2114550" cy="211455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B9238B3E-24AA-439A-B527-6C5DF6D72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59" y="0"/>
            <a:ext cx="1202540" cy="856055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69F01145-BEA3-4CBF-AA21-10077B948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4572000"/>
            <a:ext cx="745301" cy="57150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DE4D62F9-188E-4530-84C2-24BDEE4BE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D27CF008-4B18-436D-B2D5-C1346C1243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9143771" cy="35480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CE22DAD8-5F67-4B73-ADA9-06EF381F7A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0" name="Freeform 16">
            <a:extLst>
              <a:ext uri="{FF2B5EF4-FFF2-40B4-BE49-F238E27FC236}">
                <a16:creationId xmlns:a16="http://schemas.microsoft.com/office/drawing/2014/main" id="{E4F17063-EDA4-417B-946F-BA357F3B3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39954" y="2815271"/>
            <a:ext cx="2604045" cy="619449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1" name="Graphic 30" descr="Chat">
            <a:extLst>
              <a:ext uri="{FF2B5EF4-FFF2-40B4-BE49-F238E27FC236}">
                <a16:creationId xmlns:a16="http://schemas.microsoft.com/office/drawing/2014/main" id="{F292CBDA-0FF1-4C19-97F3-A18C077B1F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6593" y="480060"/>
            <a:ext cx="2468883" cy="2468883"/>
          </a:xfrm>
          <a:prstGeom prst="rect">
            <a:avLst/>
          </a:prstGeom>
          <a:effectLst/>
        </p:spPr>
      </p:pic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D36F3EEA-55D4-4677-80E7-92D00B8F3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41649"/>
            <a:ext cx="9144000" cy="2101851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345507-D3E5-4AF8-AFAD-A59C3580D864}"/>
              </a:ext>
            </a:extLst>
          </p:cNvPr>
          <p:cNvSpPr txBox="1"/>
          <p:nvPr/>
        </p:nvSpPr>
        <p:spPr>
          <a:xfrm>
            <a:off x="2628519" y="3678624"/>
            <a:ext cx="3886731" cy="7801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en-US" sz="4400" b="0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Let’s Chat!</a:t>
            </a:r>
          </a:p>
        </p:txBody>
      </p:sp>
      <p:pic>
        <p:nvPicPr>
          <p:cNvPr id="37" name="Picture 36" descr="A close up of a sign&#10;&#10;Description automatically generated">
            <a:extLst>
              <a:ext uri="{FF2B5EF4-FFF2-40B4-BE49-F238E27FC236}">
                <a16:creationId xmlns:a16="http://schemas.microsoft.com/office/drawing/2014/main" id="{D6BE9253-1F99-124E-AAA1-6D0F7FA4EE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03173" y="4235450"/>
            <a:ext cx="1270000" cy="673100"/>
          </a:xfrm>
          <a:prstGeom prst="rect">
            <a:avLst/>
          </a:prstGeom>
          <a:solidFill>
            <a:srgbClr val="EBEBEB">
              <a:alpha val="40000"/>
            </a:srgbClr>
          </a:solidFill>
        </p:spPr>
      </p:pic>
      <p:sp>
        <p:nvSpPr>
          <p:cNvPr id="39" name="Title 1">
            <a:extLst>
              <a:ext uri="{FF2B5EF4-FFF2-40B4-BE49-F238E27FC236}">
                <a16:creationId xmlns:a16="http://schemas.microsoft.com/office/drawing/2014/main" id="{62A50B3F-A1FC-E543-8E50-487D53D973D8}"/>
              </a:ext>
            </a:extLst>
          </p:cNvPr>
          <p:cNvSpPr txBox="1">
            <a:spLocks/>
          </p:cNvSpPr>
          <p:nvPr/>
        </p:nvSpPr>
        <p:spPr>
          <a:xfrm>
            <a:off x="3208851" y="986625"/>
            <a:ext cx="4356133" cy="1332179"/>
          </a:xfrm>
          <a:prstGeom prst="rect">
            <a:avLst/>
          </a:prstGeom>
        </p:spPr>
        <p:txBody>
          <a:bodyPr/>
          <a:lstStyle>
            <a:lvl1pPr algn="l" defTabSz="342900" rtl="0" eaLnBrk="1" latinLnBrk="0" hangingPunct="1">
              <a:spcBef>
                <a:spcPct val="0"/>
              </a:spcBef>
              <a:buNone/>
              <a:defRPr sz="315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400" b="1" dirty="0"/>
              <a:t>Use Q&amp;A for:</a:t>
            </a:r>
            <a:br>
              <a:rPr lang="en-US" sz="4400" b="1" dirty="0"/>
            </a:br>
            <a:r>
              <a:rPr lang="en-US" sz="4000" dirty="0">
                <a:solidFill>
                  <a:schemeClr val="accent5">
                    <a:lumMod val="50000"/>
                  </a:schemeClr>
                </a:solidFill>
              </a:rPr>
              <a:t>Panel discussion</a:t>
            </a:r>
          </a:p>
        </p:txBody>
      </p:sp>
    </p:spTree>
    <p:extLst>
      <p:ext uri="{BB962C8B-B14F-4D97-AF65-F5344CB8AC3E}">
        <p14:creationId xmlns:p14="http://schemas.microsoft.com/office/powerpoint/2010/main" val="39592617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BFEA98B-7E5C-2447-9F31-47514A3CD65B}"/>
              </a:ext>
            </a:extLst>
          </p:cNvPr>
          <p:cNvSpPr/>
          <p:nvPr/>
        </p:nvSpPr>
        <p:spPr>
          <a:xfrm>
            <a:off x="1" y="0"/>
            <a:ext cx="2475818" cy="51435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orange&#10;&#10;Description automatically generated">
            <a:extLst>
              <a:ext uri="{FF2B5EF4-FFF2-40B4-BE49-F238E27FC236}">
                <a16:creationId xmlns:a16="http://schemas.microsoft.com/office/drawing/2014/main" id="{4F3EE0BD-2D8F-7548-B297-75A388D6BE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98" y="562301"/>
            <a:ext cx="2430020" cy="3095566"/>
          </a:xfrm>
          <a:prstGeom prst="rect">
            <a:avLst/>
          </a:prstGeom>
          <a:effectLst/>
        </p:spPr>
      </p:pic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B583E72E-DA1D-7845-8837-56D789B831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8200" y="4366413"/>
            <a:ext cx="1270000" cy="673100"/>
          </a:xfrm>
          <a:prstGeom prst="rect">
            <a:avLst/>
          </a:prstGeom>
          <a:solidFill>
            <a:srgbClr val="EBEBEB">
              <a:alpha val="40000"/>
            </a:srgbClr>
          </a:solidFill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12BEA0C-EB5B-4646-A3D9-8DC11EE07968}"/>
              </a:ext>
            </a:extLst>
          </p:cNvPr>
          <p:cNvSpPr txBox="1"/>
          <p:nvPr/>
        </p:nvSpPr>
        <p:spPr>
          <a:xfrm>
            <a:off x="225538" y="3380870"/>
            <a:ext cx="20199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2">
                    <a:lumMod val="50000"/>
                  </a:schemeClr>
                </a:solidFill>
              </a:rPr>
              <a:t>Resources for Remote Learning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6F30DE1F-09F4-224A-B6A8-8F9BA8A3A004}"/>
              </a:ext>
            </a:extLst>
          </p:cNvPr>
          <p:cNvSpPr txBox="1">
            <a:spLocks/>
          </p:cNvSpPr>
          <p:nvPr/>
        </p:nvSpPr>
        <p:spPr>
          <a:xfrm>
            <a:off x="2699077" y="118975"/>
            <a:ext cx="2043851" cy="161070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163" b="1" dirty="0">
                <a:solidFill>
                  <a:schemeClr val="tx1">
                    <a:lumMod val="95000"/>
                  </a:schemeClr>
                </a:solidFill>
                <a:cs typeface="Segoe UI Semiligh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Microsoft Teams University</a:t>
            </a:r>
            <a:endParaRPr lang="en-US" sz="2100" b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A3AFBE4-119B-B445-A171-200C71872F03}"/>
              </a:ext>
            </a:extLst>
          </p:cNvPr>
          <p:cNvSpPr/>
          <p:nvPr/>
        </p:nvSpPr>
        <p:spPr>
          <a:xfrm>
            <a:off x="2693054" y="1855412"/>
            <a:ext cx="2020471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cs typeface="Segoe UI Semilight"/>
              </a:rPr>
              <a:t>Guides, Videos, and Resources </a:t>
            </a:r>
          </a:p>
          <a:p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cs typeface="Segoe UI Semilight"/>
              </a:rPr>
              <a:t>for Educators Students, Researchers; Microsoft Teams for Education is free for all students and staff.</a:t>
            </a:r>
          </a:p>
        </p:txBody>
      </p:sp>
      <p:pic>
        <p:nvPicPr>
          <p:cNvPr id="8" name="Picture 7">
            <a:hlinkClick r:id="rId4"/>
            <a:extLst>
              <a:ext uri="{FF2B5EF4-FFF2-40B4-BE49-F238E27FC236}">
                <a16:creationId xmlns:a16="http://schemas.microsoft.com/office/drawing/2014/main" id="{2E643E70-3B3D-CB44-95BE-8F830AAB6D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5703" y="401784"/>
            <a:ext cx="2050601" cy="128431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rId6"/>
            <a:extLst>
              <a:ext uri="{FF2B5EF4-FFF2-40B4-BE49-F238E27FC236}">
                <a16:creationId xmlns:a16="http://schemas.microsoft.com/office/drawing/2014/main" id="{E47BF96D-24DC-7B4A-846F-24F60DF49F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2340" y="401784"/>
            <a:ext cx="2455220" cy="128431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0" name="Text Placeholder 7">
            <a:hlinkClick r:id="rId6"/>
            <a:extLst>
              <a:ext uri="{FF2B5EF4-FFF2-40B4-BE49-F238E27FC236}">
                <a16:creationId xmlns:a16="http://schemas.microsoft.com/office/drawing/2014/main" id="{0F3A86C9-AF97-9D4B-9185-CF8FD1D853E4}"/>
              </a:ext>
            </a:extLst>
          </p:cNvPr>
          <p:cNvSpPr txBox="1">
            <a:spLocks/>
          </p:cNvSpPr>
          <p:nvPr/>
        </p:nvSpPr>
        <p:spPr>
          <a:xfrm>
            <a:off x="4966185" y="118975"/>
            <a:ext cx="2730979" cy="161070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163" b="1" u="sng" dirty="0">
                <a:solidFill>
                  <a:schemeClr val="tx1">
                    <a:lumMod val="95000"/>
                  </a:schemeClr>
                </a:solidFill>
                <a:cs typeface="Segoe UI Semiligh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On-line course specific to Higher Ed</a:t>
            </a:r>
            <a:endParaRPr lang="en-US" sz="2100" b="1" u="sng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32C6782-5AB7-4D44-94FD-EF775C9B7795}"/>
              </a:ext>
            </a:extLst>
          </p:cNvPr>
          <p:cNvSpPr/>
          <p:nvPr/>
        </p:nvSpPr>
        <p:spPr>
          <a:xfrm>
            <a:off x="4992340" y="1855412"/>
            <a:ext cx="24552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cs typeface="Segoe UI Semilight"/>
              </a:rPr>
              <a:t>Collaborate faster using Microsoft Teams for higher education staff; Free on-line course in Microsoft Educator Center Estimated duration: 1 hour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2E33F61A-6287-3F4A-B2FD-A487F0ED07F1}"/>
              </a:ext>
            </a:extLst>
          </p:cNvPr>
          <p:cNvSpPr txBox="1">
            <a:spLocks/>
          </p:cNvSpPr>
          <p:nvPr/>
        </p:nvSpPr>
        <p:spPr>
          <a:xfrm>
            <a:off x="2748486" y="3040339"/>
            <a:ext cx="2455220" cy="178960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163" b="1" dirty="0">
                <a:solidFill>
                  <a:schemeClr val="tx1">
                    <a:lumMod val="95000"/>
                  </a:schemeClr>
                </a:solidFill>
                <a:cs typeface="Segoe UI Semiligh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Microsoft Teams for Education </a:t>
            </a:r>
            <a:endParaRPr lang="en-US" sz="1163" b="1" dirty="0">
              <a:solidFill>
                <a:schemeClr val="tx1">
                  <a:lumMod val="95000"/>
                </a:schemeClr>
              </a:solidFill>
              <a:cs typeface="Segoe UI Semiligh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DDBE09F-25E9-B745-897B-FDC90D82DAA4}"/>
              </a:ext>
            </a:extLst>
          </p:cNvPr>
          <p:cNvSpPr/>
          <p:nvPr/>
        </p:nvSpPr>
        <p:spPr>
          <a:xfrm>
            <a:off x="4623053" y="3235671"/>
            <a:ext cx="120620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cs typeface="Segoe UI Semilight"/>
              </a:rPr>
              <a:t>Education-specific </a:t>
            </a:r>
            <a:b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cs typeface="Segoe UI Semilight"/>
              </a:rPr>
            </a:b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cs typeface="Segoe UI Semilight"/>
              </a:rPr>
              <a:t>Webinars including</a:t>
            </a:r>
            <a:b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cs typeface="Segoe UI Semilight"/>
              </a:rPr>
            </a:b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cs typeface="Segoe UI Semilight"/>
              </a:rPr>
              <a:t> </a:t>
            </a:r>
            <a:r>
              <a:rPr lang="en-US" sz="900" i="1" dirty="0">
                <a:solidFill>
                  <a:schemeClr val="tx1">
                    <a:lumMod val="65000"/>
                    <a:lumOff val="35000"/>
                  </a:schemeClr>
                </a:solidFill>
                <a:cs typeface="Segoe UI Semilight"/>
              </a:rPr>
              <a:t>“Online classes and Lectures with all your students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cs typeface="Segoe UI Semilight"/>
              </a:rPr>
              <a:t>”, and  “</a:t>
            </a:r>
            <a:r>
              <a:rPr lang="en-US" sz="900" i="1" dirty="0">
                <a:solidFill>
                  <a:schemeClr val="tx1">
                    <a:lumMod val="65000"/>
                    <a:lumOff val="35000"/>
                  </a:schemeClr>
                </a:solidFill>
                <a:cs typeface="Segoe UI Semilight"/>
              </a:rPr>
              <a:t>Online meetings with student groups, or anyone with their email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cs typeface="Segoe UI Semilight"/>
              </a:rPr>
              <a:t>”</a:t>
            </a:r>
          </a:p>
        </p:txBody>
      </p:sp>
      <p:pic>
        <p:nvPicPr>
          <p:cNvPr id="14" name="Picture 13">
            <a:hlinkClick r:id="rId8"/>
            <a:extLst>
              <a:ext uri="{FF2B5EF4-FFF2-40B4-BE49-F238E27FC236}">
                <a16:creationId xmlns:a16="http://schemas.microsoft.com/office/drawing/2014/main" id="{2A8AA6AE-6E92-7649-9065-A7769BFA4CD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69943" y="3293036"/>
            <a:ext cx="1850621" cy="128431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E629849B-A9F2-C740-A74D-EC69156D9411}"/>
              </a:ext>
            </a:extLst>
          </p:cNvPr>
          <p:cNvSpPr txBox="1">
            <a:spLocks/>
          </p:cNvSpPr>
          <p:nvPr/>
        </p:nvSpPr>
        <p:spPr>
          <a:xfrm>
            <a:off x="5687972" y="2839171"/>
            <a:ext cx="2097081" cy="35791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63" b="1" dirty="0">
                <a:solidFill>
                  <a:schemeClr val="tx1">
                    <a:lumMod val="95000"/>
                  </a:schemeClr>
                </a:solidFill>
                <a:cs typeface="Segoe UI Semilight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Office Tips for Remote Learning</a:t>
            </a:r>
            <a:endParaRPr lang="en-US" sz="1163" b="1" dirty="0">
              <a:solidFill>
                <a:schemeClr val="tx1">
                  <a:lumMod val="95000"/>
                </a:schemeClr>
              </a:solidFill>
              <a:cs typeface="Segoe UI Semiligh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AB303A7-C065-3E4E-ABAF-6F1F6D9DB99A}"/>
              </a:ext>
            </a:extLst>
          </p:cNvPr>
          <p:cNvSpPr/>
          <p:nvPr/>
        </p:nvSpPr>
        <p:spPr>
          <a:xfrm>
            <a:off x="5829260" y="4360038"/>
            <a:ext cx="18145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cs typeface="Segoe UI Semilight"/>
              </a:rPr>
              <a:t>Snack Videos on YouTube with tips for using MS Office in remote learning scenarios. Duration: 2 Mins each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cs typeface="Segoe UI Semilight"/>
            </a:endParaRPr>
          </a:p>
        </p:txBody>
      </p:sp>
      <p:pic>
        <p:nvPicPr>
          <p:cNvPr id="17" name="Picture 16">
            <a:hlinkClick r:id="rId10"/>
            <a:extLst>
              <a:ext uri="{FF2B5EF4-FFF2-40B4-BE49-F238E27FC236}">
                <a16:creationId xmlns:a16="http://schemas.microsoft.com/office/drawing/2014/main" id="{2494B394-4323-B44F-A24A-254D308D0D14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2202" r="16263"/>
          <a:stretch/>
        </p:blipFill>
        <p:spPr>
          <a:xfrm>
            <a:off x="5903813" y="3260688"/>
            <a:ext cx="1665401" cy="1080659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6D063B2-A248-AF4A-B3C5-4655DE4035D8}"/>
              </a:ext>
            </a:extLst>
          </p:cNvPr>
          <p:cNvSpPr txBox="1"/>
          <p:nvPr/>
        </p:nvSpPr>
        <p:spPr>
          <a:xfrm>
            <a:off x="7832717" y="2647966"/>
            <a:ext cx="1125486" cy="715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50" b="1" dirty="0"/>
              <a:t>Microsoft</a:t>
            </a:r>
            <a:br>
              <a:rPr lang="en-US" sz="1350" b="1" dirty="0"/>
            </a:br>
            <a:r>
              <a:rPr lang="en-US" sz="1350" b="1" dirty="0">
                <a:solidFill>
                  <a:schemeClr val="tx1">
                    <a:lumMod val="95000"/>
                  </a:schemeClr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COVID-19 Response</a:t>
            </a:r>
            <a:endParaRPr lang="en-US" sz="1350" b="1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A0CEB1D-DAAE-8B48-B6BB-E5ADC0AFD1D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79304" y="1929046"/>
            <a:ext cx="1484960" cy="750167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132225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1345507-D3E5-4AF8-AFAD-A59C3580D864}"/>
              </a:ext>
            </a:extLst>
          </p:cNvPr>
          <p:cNvSpPr txBox="1"/>
          <p:nvPr/>
        </p:nvSpPr>
        <p:spPr>
          <a:xfrm>
            <a:off x="1833441" y="1132553"/>
            <a:ext cx="548740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Upcoming AAC&amp;U Webinars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77E4AF-3EEC-41DE-B0C6-7292EF3016F8}"/>
              </a:ext>
            </a:extLst>
          </p:cNvPr>
          <p:cNvSpPr txBox="1"/>
          <p:nvPr/>
        </p:nvSpPr>
        <p:spPr>
          <a:xfrm>
            <a:off x="0" y="1968056"/>
            <a:ext cx="9144000" cy="762709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chemeClr val="bg2">
                    <a:lumMod val="75000"/>
                  </a:schemeClr>
                </a:solidFill>
              </a:rPr>
              <a:t>Tuesday, March 31, 2:00-3:00 p.m.</a:t>
            </a:r>
          </a:p>
          <a:p>
            <a:pPr algn="ctr">
              <a:lnSpc>
                <a:spcPts val="2800"/>
              </a:lnSpc>
            </a:pPr>
            <a:r>
              <a:rPr lang="en-US" sz="2200" b="1" dirty="0">
                <a:solidFill>
                  <a:schemeClr val="bg2">
                    <a:lumMod val="75000"/>
                  </a:schemeClr>
                </a:solidFill>
              </a:rPr>
              <a:t>Supporting Non-Tenure-Track Faculty: Innovative Campus Models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85A721-8DC8-4612-8F7B-4C704A0D9B15}"/>
              </a:ext>
            </a:extLst>
          </p:cNvPr>
          <p:cNvSpPr txBox="1"/>
          <p:nvPr/>
        </p:nvSpPr>
        <p:spPr>
          <a:xfrm>
            <a:off x="2130102" y="3044410"/>
            <a:ext cx="490230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More information online at</a:t>
            </a:r>
          </a:p>
          <a:p>
            <a:pPr algn="ctr"/>
            <a:r>
              <a:rPr lang="en-US" sz="2400" dirty="0"/>
              <a:t>www.aacu.org/events/webinar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BA948D-AE19-4915-B49D-43FDD9179A2C}"/>
              </a:ext>
            </a:extLst>
          </p:cNvPr>
          <p:cNvSpPr txBox="1"/>
          <p:nvPr/>
        </p:nvSpPr>
        <p:spPr>
          <a:xfrm>
            <a:off x="1352717" y="3883771"/>
            <a:ext cx="640912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/>
              <a:t>All webinars are in US Eastern Time. All webinars will be recorded.</a:t>
            </a:r>
          </a:p>
          <a:p>
            <a:pPr algn="ctr"/>
            <a:r>
              <a:rPr lang="en-US" sz="1400" i="1" dirty="0"/>
              <a:t>Webinar recordings are available online a few weeks after the webinar.</a:t>
            </a:r>
          </a:p>
          <a:p>
            <a:endParaRPr lang="en-US" dirty="0"/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E9206E01-FB5F-404B-855B-92C0D1EE19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1844" y="4283880"/>
            <a:ext cx="1270000" cy="673100"/>
          </a:xfrm>
          <a:prstGeom prst="rect">
            <a:avLst/>
          </a:prstGeom>
          <a:solidFill>
            <a:srgbClr val="EBEBEB">
              <a:alpha val="40000"/>
            </a:srgbClr>
          </a:solidFill>
        </p:spPr>
      </p:pic>
    </p:spTree>
    <p:extLst>
      <p:ext uri="{BB962C8B-B14F-4D97-AF65-F5344CB8AC3E}">
        <p14:creationId xmlns:p14="http://schemas.microsoft.com/office/powerpoint/2010/main" val="37224407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7000"/>
                <a:hueMod val="88000"/>
                <a:satMod val="130000"/>
                <a:lumMod val="124000"/>
              </a:schemeClr>
            </a:gs>
            <a:gs pos="100000">
              <a:schemeClr val="bg2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91B28F63-CF00-448F-B141-FE33C33B1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002263"/>
            <a:ext cx="3027759" cy="314123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2AE609E2-8522-44E4-9077-980E5BCF3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169260"/>
            <a:ext cx="1141809" cy="1774090"/>
          </a:xfrm>
          <a:prstGeom prst="rect">
            <a:avLst/>
          </a:prstGeom>
        </p:spPr>
      </p:pic>
      <p:sp>
        <p:nvSpPr>
          <p:cNvPr id="39" name="Oval 38">
            <a:extLst>
              <a:ext uri="{FF2B5EF4-FFF2-40B4-BE49-F238E27FC236}">
                <a16:creationId xmlns:a16="http://schemas.microsoft.com/office/drawing/2014/main" id="{4FA533C5-33E3-4611-AF9F-72811D8B2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6759" y="1257300"/>
            <a:ext cx="2114550" cy="211455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8949AD42-25FD-4C3D-9EEE-B7FEC58099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59" y="0"/>
            <a:ext cx="1202540" cy="856055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6AC7D913-60B7-4603-881B-831DA5D3A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4572000"/>
            <a:ext cx="745301" cy="571500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87F0FDC4-AD8C-47D9-9131-623C98ADB0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59EC6FFF-3949-4638-A265-B1515909B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345507-D3E5-4AF8-AFAD-A59C3580D864}"/>
              </a:ext>
            </a:extLst>
          </p:cNvPr>
          <p:cNvSpPr txBox="1"/>
          <p:nvPr/>
        </p:nvSpPr>
        <p:spPr>
          <a:xfrm>
            <a:off x="741520" y="797562"/>
            <a:ext cx="4525805" cy="36087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Bef>
                <a:spcPct val="0"/>
              </a:spcBef>
              <a:spcAft>
                <a:spcPts val="600"/>
              </a:spcAft>
            </a:pPr>
            <a:r>
              <a:rPr lang="en-US" sz="50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Thank You &amp; Be Well!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8C05BC5F-3118-49D0-B18C-5D9CC922C2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70549" y="0"/>
            <a:ext cx="2411730" cy="51435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9A4B1E59-3C8A-453C-B841-6AB3B0CF7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65008" y="0"/>
            <a:ext cx="1078992" cy="51435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95048DEE-42B3-0F42-8C61-FC76077CFD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62453" y="4204367"/>
            <a:ext cx="1270000" cy="673100"/>
          </a:xfrm>
          <a:prstGeom prst="rect">
            <a:avLst/>
          </a:prstGeom>
          <a:solidFill>
            <a:srgbClr val="EBEBEB">
              <a:alpha val="40000"/>
            </a:srgbClr>
          </a:solidFill>
        </p:spPr>
      </p:pic>
    </p:spTree>
    <p:extLst>
      <p:ext uri="{BB962C8B-B14F-4D97-AF65-F5344CB8AC3E}">
        <p14:creationId xmlns:p14="http://schemas.microsoft.com/office/powerpoint/2010/main" val="3987713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7000"/>
                <a:hueMod val="88000"/>
                <a:satMod val="130000"/>
                <a:lumMod val="124000"/>
              </a:schemeClr>
            </a:gs>
            <a:gs pos="100000">
              <a:schemeClr val="bg2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>
            <a:extLst>
              <a:ext uri="{FF2B5EF4-FFF2-40B4-BE49-F238E27FC236}">
                <a16:creationId xmlns:a16="http://schemas.microsoft.com/office/drawing/2014/main" id="{C28D0172-F2E0-4763-9C35-F022664959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9143771" cy="3548057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16">
            <a:extLst>
              <a:ext uri="{FF2B5EF4-FFF2-40B4-BE49-F238E27FC236}">
                <a16:creationId xmlns:a16="http://schemas.microsoft.com/office/drawing/2014/main" id="{9F2851FB-E841-4509-8A6D-A416376EA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39954" y="2815271"/>
            <a:ext cx="2604045" cy="619449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69" name="Freeform: Shape 68">
            <a:extLst>
              <a:ext uri="{FF2B5EF4-FFF2-40B4-BE49-F238E27FC236}">
                <a16:creationId xmlns:a16="http://schemas.microsoft.com/office/drawing/2014/main" id="{DF6FB2B2-CE21-407F-B22E-302DADC2C3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41649"/>
            <a:ext cx="9144000" cy="2101851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Google Shape;59;p13"/>
          <p:cNvSpPr txBox="1">
            <a:spLocks noGrp="1"/>
          </p:cNvSpPr>
          <p:nvPr>
            <p:ph type="ctrTitle"/>
          </p:nvPr>
        </p:nvSpPr>
        <p:spPr>
          <a:xfrm>
            <a:off x="399454" y="849209"/>
            <a:ext cx="8344859" cy="2396817"/>
          </a:xfrm>
          <a:prstGeom prst="rect">
            <a:avLst/>
          </a:prstGeom>
        </p:spPr>
        <p:txBody>
          <a:bodyPr spcFirstLastPara="1" lIns="91425" tIns="91425" rIns="91425" bIns="91425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>
                <a:solidFill>
                  <a:srgbClr val="FFFFFF"/>
                </a:solidFill>
              </a:rPr>
              <a:t>Safeguarding Quality, Equity, and Inclusion as Learning Moves Online</a:t>
            </a:r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1"/>
          </p:nvPr>
        </p:nvSpPr>
        <p:spPr>
          <a:xfrm>
            <a:off x="724013" y="3661098"/>
            <a:ext cx="7695743" cy="907322"/>
          </a:xfrm>
          <a:prstGeom prst="rect">
            <a:avLst/>
          </a:prstGeom>
        </p:spPr>
        <p:txBody>
          <a:bodyPr spcFirstLastPara="1" lIns="91425" tIns="91425" rIns="91425" bIns="91425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dirty="0">
                <a:solidFill>
                  <a:schemeClr val="tx1"/>
                </a:solidFill>
              </a:rPr>
              <a:t>AAC&amp;U Webinar Series</a:t>
            </a:r>
          </a:p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dirty="0">
                <a:solidFill>
                  <a:schemeClr val="tx1"/>
                </a:solidFill>
              </a:rPr>
              <a:t>March 27, 2020</a:t>
            </a:r>
          </a:p>
        </p:txBody>
      </p:sp>
      <p:pic>
        <p:nvPicPr>
          <p:cNvPr id="3" name="Picture 2" descr="A close up of a sign&#10;&#10;Description automatically generated">
            <a:extLst>
              <a:ext uri="{FF2B5EF4-FFF2-40B4-BE49-F238E27FC236}">
                <a16:creationId xmlns:a16="http://schemas.microsoft.com/office/drawing/2014/main" id="{B76071C8-F115-3B49-9861-3AC2812710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3769" y="4470400"/>
            <a:ext cx="1270000" cy="67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7473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18A82-4422-AA45-891E-126887CFA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175" y="4352980"/>
            <a:ext cx="3301743" cy="673099"/>
          </a:xfrm>
        </p:spPr>
        <p:txBody>
          <a:bodyPr/>
          <a:lstStyle/>
          <a:p>
            <a:r>
              <a:rPr lang="en-US" sz="4000" dirty="0">
                <a:solidFill>
                  <a:schemeClr val="tx1"/>
                </a:solidFill>
              </a:rPr>
              <a:t>Panelists</a:t>
            </a:r>
          </a:p>
        </p:txBody>
      </p:sp>
      <p:pic>
        <p:nvPicPr>
          <p:cNvPr id="3" name="Picture 2" descr="A close up of a sign&#10;&#10;Description automatically generated">
            <a:extLst>
              <a:ext uri="{FF2B5EF4-FFF2-40B4-BE49-F238E27FC236}">
                <a16:creationId xmlns:a16="http://schemas.microsoft.com/office/drawing/2014/main" id="{7C951BC3-2566-A54B-AD57-0451089179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3612" y="4352979"/>
            <a:ext cx="1270000" cy="673100"/>
          </a:xfrm>
          <a:prstGeom prst="rect">
            <a:avLst/>
          </a:prstGeom>
          <a:solidFill>
            <a:srgbClr val="EBEBEB">
              <a:alpha val="40000"/>
            </a:srgbClr>
          </a:solidFill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EDC8BAB-7093-4DCA-B455-58458F6474CC}"/>
              </a:ext>
            </a:extLst>
          </p:cNvPr>
          <p:cNvSpPr txBox="1"/>
          <p:nvPr/>
        </p:nvSpPr>
        <p:spPr>
          <a:xfrm>
            <a:off x="2643297" y="380713"/>
            <a:ext cx="13772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José Bowen</a:t>
            </a:r>
          </a:p>
          <a:p>
            <a:r>
              <a:rPr lang="en-US" sz="1600" dirty="0"/>
              <a:t>Senior Scholar,</a:t>
            </a:r>
          </a:p>
          <a:p>
            <a:r>
              <a:rPr lang="en-US" sz="1600" dirty="0"/>
              <a:t>AAC&amp;U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98B98E1-1F4C-4581-9D47-6202FC952433}"/>
              </a:ext>
            </a:extLst>
          </p:cNvPr>
          <p:cNvSpPr txBox="1"/>
          <p:nvPr/>
        </p:nvSpPr>
        <p:spPr>
          <a:xfrm>
            <a:off x="6223224" y="674376"/>
            <a:ext cx="29207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Gail Hollowell</a:t>
            </a:r>
          </a:p>
          <a:p>
            <a:r>
              <a:rPr lang="en-US" sz="1600" dirty="0"/>
              <a:t>Associate Professor,</a:t>
            </a:r>
          </a:p>
          <a:p>
            <a:r>
              <a:rPr lang="en-US" sz="1600" dirty="0"/>
              <a:t>Dept of Biological &amp; Biomedical Sciences, </a:t>
            </a:r>
          </a:p>
          <a:p>
            <a:r>
              <a:rPr lang="en-US" sz="1600" dirty="0"/>
              <a:t>North Carolina Central </a:t>
            </a:r>
          </a:p>
          <a:p>
            <a:r>
              <a:rPr lang="en-US" sz="1600" dirty="0"/>
              <a:t>University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97409B-502A-456F-A77A-B6057668440E}"/>
              </a:ext>
            </a:extLst>
          </p:cNvPr>
          <p:cNvSpPr txBox="1"/>
          <p:nvPr/>
        </p:nvSpPr>
        <p:spPr>
          <a:xfrm>
            <a:off x="2425342" y="2314046"/>
            <a:ext cx="185538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Stephanie </a:t>
            </a:r>
            <a:r>
              <a:rPr lang="en-US" sz="1600" b="1" dirty="0" err="1"/>
              <a:t>Doscher</a:t>
            </a:r>
            <a:endParaRPr lang="en-US" sz="1600" b="1" dirty="0"/>
          </a:p>
          <a:p>
            <a:r>
              <a:rPr lang="en-US" sz="1600" dirty="0"/>
              <a:t>Director, Office of Global Learning Initiatives, Florida</a:t>
            </a:r>
          </a:p>
          <a:p>
            <a:r>
              <a:rPr lang="en-US" sz="1600" dirty="0"/>
              <a:t>International University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BA0EBF4-84C2-4375-9886-326D5873FE2B}"/>
              </a:ext>
            </a:extLst>
          </p:cNvPr>
          <p:cNvSpPr txBox="1"/>
          <p:nvPr/>
        </p:nvSpPr>
        <p:spPr>
          <a:xfrm>
            <a:off x="6223224" y="2391367"/>
            <a:ext cx="217990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Cia </a:t>
            </a:r>
            <a:r>
              <a:rPr lang="en-US" sz="1600" b="1" dirty="0" err="1"/>
              <a:t>Verschelden</a:t>
            </a:r>
            <a:endParaRPr lang="en-US" sz="1600" b="1" dirty="0"/>
          </a:p>
          <a:p>
            <a:r>
              <a:rPr lang="en-US" sz="1600" dirty="0"/>
              <a:t>Vice President, Academic and Student Affairs, Malcom X College, City of Colleges of Chicago</a:t>
            </a:r>
          </a:p>
        </p:txBody>
      </p:sp>
      <p:pic>
        <p:nvPicPr>
          <p:cNvPr id="20" name="Picture 19" descr="A person looking at the camera&#10;&#10;Description automatically generated">
            <a:extLst>
              <a:ext uri="{FF2B5EF4-FFF2-40B4-BE49-F238E27FC236}">
                <a16:creationId xmlns:a16="http://schemas.microsoft.com/office/drawing/2014/main" id="{49F85164-9362-4E92-9333-51359E1A57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884" y="380713"/>
            <a:ext cx="1950719" cy="1828800"/>
          </a:xfrm>
          <a:prstGeom prst="rect">
            <a:avLst/>
          </a:prstGeom>
        </p:spPr>
      </p:pic>
      <p:pic>
        <p:nvPicPr>
          <p:cNvPr id="22" name="Picture 21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84D6DA8F-9D6B-4939-98BD-BFB753AF04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0730" y="380713"/>
            <a:ext cx="1828800" cy="1828800"/>
          </a:xfrm>
          <a:prstGeom prst="rect">
            <a:avLst/>
          </a:prstGeom>
        </p:spPr>
      </p:pic>
      <p:pic>
        <p:nvPicPr>
          <p:cNvPr id="24" name="Picture 23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AB4AE126-11C2-4D55-ADDA-796175411D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640" y="2391367"/>
            <a:ext cx="2011681" cy="1828800"/>
          </a:xfrm>
          <a:prstGeom prst="rect">
            <a:avLst/>
          </a:prstGeom>
        </p:spPr>
      </p:pic>
      <p:pic>
        <p:nvPicPr>
          <p:cNvPr id="26" name="Picture 25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FB934921-42C3-4D02-A8D3-621E90923E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13589" y="2391367"/>
            <a:ext cx="1909635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074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1B68C77-138E-4BF7-A276-BD0C78A4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002263"/>
            <a:ext cx="3027759" cy="314123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C268552-D473-46ED-B1B8-422042C4D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169260"/>
            <a:ext cx="1141809" cy="1774090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4AC0CD9D-7610-4620-93B4-798CCD9AB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6759" y="1257300"/>
            <a:ext cx="2114550" cy="211455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9238B3E-24AA-439A-B527-6C5DF6D72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59" y="0"/>
            <a:ext cx="1202540" cy="85605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9F01145-BEA3-4CBF-AA21-10077B948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4572000"/>
            <a:ext cx="745301" cy="57150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DE4D62F9-188E-4530-84C2-24BDEE4BE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57B325C-3E35-45CF-9D07-3BCB281F3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9135B7-727A-8447-A0ED-17EC15718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8856" y="1824927"/>
            <a:ext cx="2800760" cy="117485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lnSpc>
                <a:spcPct val="90000"/>
              </a:lnSpc>
            </a:pPr>
            <a:r>
              <a:rPr lang="en-US" sz="3200" b="0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Thank you to our sponsor!</a:t>
            </a:r>
          </a:p>
        </p:txBody>
      </p:sp>
      <p:sp>
        <p:nvSpPr>
          <p:cNvPr id="25" name="Freeform 36">
            <a:extLst>
              <a:ext uri="{FF2B5EF4-FFF2-40B4-BE49-F238E27FC236}">
                <a16:creationId xmlns:a16="http://schemas.microsoft.com/office/drawing/2014/main" id="{C24BEC42-AFF3-40D1-93A2-A27A42E1E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597760" y="0"/>
            <a:ext cx="419604" cy="2782230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7" name="Freeform: Shape 26">
            <a:extLst>
              <a:ext uri="{FF2B5EF4-FFF2-40B4-BE49-F238E27FC236}">
                <a16:creationId xmlns:a16="http://schemas.microsoft.com/office/drawing/2014/main" id="{608F427C-1EC9-4280-9367-F2B3AA063E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857465" cy="5143500"/>
          </a:xfrm>
          <a:custGeom>
            <a:avLst/>
            <a:gdLst>
              <a:gd name="connsiteX0" fmla="*/ 6465239 w 7809954"/>
              <a:gd name="connsiteY0" fmla="*/ 0 h 6858000"/>
              <a:gd name="connsiteX1" fmla="*/ 7808777 w 7809954"/>
              <a:gd name="connsiteY1" fmla="*/ 0 h 6858000"/>
              <a:gd name="connsiteX2" fmla="*/ 7783732 w 7809954"/>
              <a:gd name="connsiteY2" fmla="*/ 155676 h 6858000"/>
              <a:gd name="connsiteX3" fmla="*/ 7759863 w 7809954"/>
              <a:gd name="connsiteY3" fmla="*/ 310667 h 6858000"/>
              <a:gd name="connsiteX4" fmla="*/ 7736499 w 7809954"/>
              <a:gd name="connsiteY4" fmla="*/ 466344 h 6858000"/>
              <a:gd name="connsiteX5" fmla="*/ 7716496 w 7809954"/>
              <a:gd name="connsiteY5" fmla="*/ 622706 h 6858000"/>
              <a:gd name="connsiteX6" fmla="*/ 7696325 w 7809954"/>
              <a:gd name="connsiteY6" fmla="*/ 778383 h 6858000"/>
              <a:gd name="connsiteX7" fmla="*/ 7677499 w 7809954"/>
              <a:gd name="connsiteY7" fmla="*/ 934745 h 6858000"/>
              <a:gd name="connsiteX8" fmla="*/ 7661363 w 7809954"/>
              <a:gd name="connsiteY8" fmla="*/ 1089050 h 6858000"/>
              <a:gd name="connsiteX9" fmla="*/ 7646067 w 7809954"/>
              <a:gd name="connsiteY9" fmla="*/ 1245413 h 6858000"/>
              <a:gd name="connsiteX10" fmla="*/ 7632115 w 7809954"/>
              <a:gd name="connsiteY10" fmla="*/ 1401089 h 6858000"/>
              <a:gd name="connsiteX11" fmla="*/ 7620013 w 7809954"/>
              <a:gd name="connsiteY11" fmla="*/ 1554023 h 6858000"/>
              <a:gd name="connsiteX12" fmla="*/ 7607910 w 7809954"/>
              <a:gd name="connsiteY12" fmla="*/ 1709013 h 6858000"/>
              <a:gd name="connsiteX13" fmla="*/ 7597825 w 7809954"/>
              <a:gd name="connsiteY13" fmla="*/ 1861947 h 6858000"/>
              <a:gd name="connsiteX14" fmla="*/ 7589925 w 7809954"/>
              <a:gd name="connsiteY14" fmla="*/ 2014880 h 6858000"/>
              <a:gd name="connsiteX15" fmla="*/ 7581688 w 7809954"/>
              <a:gd name="connsiteY15" fmla="*/ 2167128 h 6858000"/>
              <a:gd name="connsiteX16" fmla="*/ 7574797 w 7809954"/>
              <a:gd name="connsiteY16" fmla="*/ 2318004 h 6858000"/>
              <a:gd name="connsiteX17" fmla="*/ 7569922 w 7809954"/>
              <a:gd name="connsiteY17" fmla="*/ 2467508 h 6858000"/>
              <a:gd name="connsiteX18" fmla="*/ 7565720 w 7809954"/>
              <a:gd name="connsiteY18" fmla="*/ 2617013 h 6858000"/>
              <a:gd name="connsiteX19" fmla="*/ 7561686 w 7809954"/>
              <a:gd name="connsiteY19" fmla="*/ 2765145 h 6858000"/>
              <a:gd name="connsiteX20" fmla="*/ 7559837 w 7809954"/>
              <a:gd name="connsiteY20" fmla="*/ 2911221 h 6858000"/>
              <a:gd name="connsiteX21" fmla="*/ 7557820 w 7809954"/>
              <a:gd name="connsiteY21" fmla="*/ 3057296 h 6858000"/>
              <a:gd name="connsiteX22" fmla="*/ 7556811 w 7809954"/>
              <a:gd name="connsiteY22" fmla="*/ 3201314 h 6858000"/>
              <a:gd name="connsiteX23" fmla="*/ 7557820 w 7809954"/>
              <a:gd name="connsiteY23" fmla="*/ 3343960 h 6858000"/>
              <a:gd name="connsiteX24" fmla="*/ 7557820 w 7809954"/>
              <a:gd name="connsiteY24" fmla="*/ 3485235 h 6858000"/>
              <a:gd name="connsiteX25" fmla="*/ 7559837 w 7809954"/>
              <a:gd name="connsiteY25" fmla="*/ 3625138 h 6858000"/>
              <a:gd name="connsiteX26" fmla="*/ 7562862 w 7809954"/>
              <a:gd name="connsiteY26" fmla="*/ 3762298 h 6858000"/>
              <a:gd name="connsiteX27" fmla="*/ 7565720 w 7809954"/>
              <a:gd name="connsiteY27" fmla="*/ 3898087 h 6858000"/>
              <a:gd name="connsiteX28" fmla="*/ 7568914 w 7809954"/>
              <a:gd name="connsiteY28" fmla="*/ 4031132 h 6858000"/>
              <a:gd name="connsiteX29" fmla="*/ 7573788 w 7809954"/>
              <a:gd name="connsiteY29" fmla="*/ 4163491 h 6858000"/>
              <a:gd name="connsiteX30" fmla="*/ 7578999 w 7809954"/>
              <a:gd name="connsiteY30" fmla="*/ 4293793 h 6858000"/>
              <a:gd name="connsiteX31" fmla="*/ 7583705 w 7809954"/>
              <a:gd name="connsiteY31" fmla="*/ 4421352 h 6858000"/>
              <a:gd name="connsiteX32" fmla="*/ 7596985 w 7809954"/>
              <a:gd name="connsiteY32" fmla="*/ 4670298 h 6858000"/>
              <a:gd name="connsiteX33" fmla="*/ 7611104 w 7809954"/>
              <a:gd name="connsiteY33" fmla="*/ 4908956 h 6858000"/>
              <a:gd name="connsiteX34" fmla="*/ 7625896 w 7809954"/>
              <a:gd name="connsiteY34" fmla="*/ 5138013 h 6858000"/>
              <a:gd name="connsiteX35" fmla="*/ 7642201 w 7809954"/>
              <a:gd name="connsiteY35" fmla="*/ 5354726 h 6858000"/>
              <a:gd name="connsiteX36" fmla="*/ 7659178 w 7809954"/>
              <a:gd name="connsiteY36" fmla="*/ 5561838 h 6858000"/>
              <a:gd name="connsiteX37" fmla="*/ 7677499 w 7809954"/>
              <a:gd name="connsiteY37" fmla="*/ 5753862 h 6858000"/>
              <a:gd name="connsiteX38" fmla="*/ 7695485 w 7809954"/>
              <a:gd name="connsiteY38" fmla="*/ 5934227 h 6858000"/>
              <a:gd name="connsiteX39" fmla="*/ 7713470 w 7809954"/>
              <a:gd name="connsiteY39" fmla="*/ 6100191 h 6858000"/>
              <a:gd name="connsiteX40" fmla="*/ 7730447 w 7809954"/>
              <a:gd name="connsiteY40" fmla="*/ 6252438 h 6858000"/>
              <a:gd name="connsiteX41" fmla="*/ 7746584 w 7809954"/>
              <a:gd name="connsiteY41" fmla="*/ 6387541 h 6858000"/>
              <a:gd name="connsiteX42" fmla="*/ 7761880 w 7809954"/>
              <a:gd name="connsiteY42" fmla="*/ 6509613 h 6858000"/>
              <a:gd name="connsiteX43" fmla="*/ 7774655 w 7809954"/>
              <a:gd name="connsiteY43" fmla="*/ 6612483 h 6858000"/>
              <a:gd name="connsiteX44" fmla="*/ 7786757 w 7809954"/>
              <a:gd name="connsiteY44" fmla="*/ 6698894 h 6858000"/>
              <a:gd name="connsiteX45" fmla="*/ 7804071 w 7809954"/>
              <a:gd name="connsiteY45" fmla="*/ 6817538 h 6858000"/>
              <a:gd name="connsiteX46" fmla="*/ 7809954 w 7809954"/>
              <a:gd name="connsiteY46" fmla="*/ 6858000 h 6858000"/>
              <a:gd name="connsiteX47" fmla="*/ 7157124 w 7809954"/>
              <a:gd name="connsiteY47" fmla="*/ 6858000 h 6858000"/>
              <a:gd name="connsiteX48" fmla="*/ 7157124 w 7809954"/>
              <a:gd name="connsiteY48" fmla="*/ 6858000 h 6858000"/>
              <a:gd name="connsiteX49" fmla="*/ 0 w 7809954"/>
              <a:gd name="connsiteY49" fmla="*/ 6858000 h 6858000"/>
              <a:gd name="connsiteX50" fmla="*/ 0 w 7809954"/>
              <a:gd name="connsiteY50" fmla="*/ 0 h 6858000"/>
              <a:gd name="connsiteX51" fmla="*/ 6465239 w 7809954"/>
              <a:gd name="connsiteY5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7809954" h="6858000">
                <a:moveTo>
                  <a:pt x="6465239" y="0"/>
                </a:moveTo>
                <a:lnTo>
                  <a:pt x="7808777" y="0"/>
                </a:lnTo>
                <a:lnTo>
                  <a:pt x="7783732" y="155676"/>
                </a:lnTo>
                <a:lnTo>
                  <a:pt x="7759863" y="310667"/>
                </a:lnTo>
                <a:lnTo>
                  <a:pt x="7736499" y="466344"/>
                </a:lnTo>
                <a:lnTo>
                  <a:pt x="7716496" y="622706"/>
                </a:lnTo>
                <a:lnTo>
                  <a:pt x="7696325" y="778383"/>
                </a:lnTo>
                <a:lnTo>
                  <a:pt x="7677499" y="934745"/>
                </a:lnTo>
                <a:lnTo>
                  <a:pt x="7661363" y="1089050"/>
                </a:lnTo>
                <a:lnTo>
                  <a:pt x="7646067" y="1245413"/>
                </a:lnTo>
                <a:lnTo>
                  <a:pt x="7632115" y="1401089"/>
                </a:lnTo>
                <a:lnTo>
                  <a:pt x="7620013" y="1554023"/>
                </a:lnTo>
                <a:lnTo>
                  <a:pt x="7607910" y="1709013"/>
                </a:lnTo>
                <a:lnTo>
                  <a:pt x="7597825" y="1861947"/>
                </a:lnTo>
                <a:lnTo>
                  <a:pt x="7589925" y="2014880"/>
                </a:lnTo>
                <a:lnTo>
                  <a:pt x="7581688" y="2167128"/>
                </a:lnTo>
                <a:lnTo>
                  <a:pt x="7574797" y="2318004"/>
                </a:lnTo>
                <a:lnTo>
                  <a:pt x="7569922" y="2467508"/>
                </a:lnTo>
                <a:lnTo>
                  <a:pt x="7565720" y="2617013"/>
                </a:lnTo>
                <a:lnTo>
                  <a:pt x="7561686" y="2765145"/>
                </a:lnTo>
                <a:lnTo>
                  <a:pt x="7559837" y="2911221"/>
                </a:lnTo>
                <a:lnTo>
                  <a:pt x="7557820" y="3057296"/>
                </a:lnTo>
                <a:lnTo>
                  <a:pt x="7556811" y="3201314"/>
                </a:lnTo>
                <a:lnTo>
                  <a:pt x="7557820" y="3343960"/>
                </a:lnTo>
                <a:lnTo>
                  <a:pt x="7557820" y="3485235"/>
                </a:lnTo>
                <a:lnTo>
                  <a:pt x="7559837" y="3625138"/>
                </a:lnTo>
                <a:lnTo>
                  <a:pt x="7562862" y="3762298"/>
                </a:lnTo>
                <a:lnTo>
                  <a:pt x="7565720" y="3898087"/>
                </a:lnTo>
                <a:lnTo>
                  <a:pt x="7568914" y="4031132"/>
                </a:lnTo>
                <a:lnTo>
                  <a:pt x="7573788" y="4163491"/>
                </a:lnTo>
                <a:lnTo>
                  <a:pt x="7578999" y="4293793"/>
                </a:lnTo>
                <a:lnTo>
                  <a:pt x="7583705" y="4421352"/>
                </a:lnTo>
                <a:lnTo>
                  <a:pt x="7596985" y="4670298"/>
                </a:lnTo>
                <a:lnTo>
                  <a:pt x="7611104" y="4908956"/>
                </a:lnTo>
                <a:lnTo>
                  <a:pt x="7625896" y="5138013"/>
                </a:lnTo>
                <a:lnTo>
                  <a:pt x="7642201" y="5354726"/>
                </a:lnTo>
                <a:lnTo>
                  <a:pt x="7659178" y="5561838"/>
                </a:lnTo>
                <a:lnTo>
                  <a:pt x="7677499" y="5753862"/>
                </a:lnTo>
                <a:lnTo>
                  <a:pt x="7695485" y="5934227"/>
                </a:lnTo>
                <a:lnTo>
                  <a:pt x="7713470" y="6100191"/>
                </a:lnTo>
                <a:lnTo>
                  <a:pt x="7730447" y="6252438"/>
                </a:lnTo>
                <a:lnTo>
                  <a:pt x="7746584" y="6387541"/>
                </a:lnTo>
                <a:lnTo>
                  <a:pt x="7761880" y="6509613"/>
                </a:lnTo>
                <a:lnTo>
                  <a:pt x="7774655" y="6612483"/>
                </a:lnTo>
                <a:lnTo>
                  <a:pt x="7786757" y="6698894"/>
                </a:lnTo>
                <a:lnTo>
                  <a:pt x="7804071" y="6817538"/>
                </a:lnTo>
                <a:lnTo>
                  <a:pt x="7809954" y="6858000"/>
                </a:lnTo>
                <a:lnTo>
                  <a:pt x="7157124" y="6858000"/>
                </a:lnTo>
                <a:lnTo>
                  <a:pt x="7157124" y="6858000"/>
                </a:lnTo>
                <a:lnTo>
                  <a:pt x="0" y="6858000"/>
                </a:lnTo>
                <a:lnTo>
                  <a:pt x="0" y="0"/>
                </a:lnTo>
                <a:lnTo>
                  <a:pt x="6465239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98810A7-E114-447A-A7D6-69B27CFB56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6" name="Picture 5" descr="A picture containing orange&#10;&#10;Description automatically generated">
            <a:extLst>
              <a:ext uri="{FF2B5EF4-FFF2-40B4-BE49-F238E27FC236}">
                <a16:creationId xmlns:a16="http://schemas.microsoft.com/office/drawing/2014/main" id="{195F30B2-8F7F-0242-A461-4AB5FF8382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7033" y="485773"/>
            <a:ext cx="3274710" cy="417160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8656300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9839F-9D67-4142-99ED-5EB3293AE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249" y="526349"/>
            <a:ext cx="2809541" cy="719359"/>
          </a:xfrm>
        </p:spPr>
        <p:txBody>
          <a:bodyPr/>
          <a:lstStyle/>
          <a:p>
            <a:r>
              <a:rPr lang="en-US" sz="2400" b="1" dirty="0"/>
              <a:t>Use Q&amp;A for:</a:t>
            </a:r>
            <a:br>
              <a:rPr lang="en-US" sz="2400" b="1" dirty="0"/>
            </a:br>
            <a:r>
              <a:rPr lang="en-US" sz="2200" dirty="0">
                <a:solidFill>
                  <a:schemeClr val="accent5">
                    <a:lumMod val="50000"/>
                  </a:schemeClr>
                </a:solidFill>
              </a:rPr>
              <a:t>Panel discussion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A36E10B-820A-442B-BD64-C73D30A019A7}"/>
              </a:ext>
            </a:extLst>
          </p:cNvPr>
          <p:cNvSpPr txBox="1">
            <a:spLocks/>
          </p:cNvSpPr>
          <p:nvPr/>
        </p:nvSpPr>
        <p:spPr>
          <a:xfrm>
            <a:off x="473675" y="1440750"/>
            <a:ext cx="2955326" cy="719359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lvl="0" algn="l" defTabSz="342900" rtl="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 b="0" i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lvl="1" eaLnBrk="1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2pPr>
            <a:lvl3pPr lvl="2" eaLnBrk="1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3pPr>
            <a:lvl4pPr lvl="3" eaLnBrk="1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4pPr>
            <a:lvl5pPr lvl="4" eaLnBrk="1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5pPr>
            <a:lvl6pPr lvl="5" eaLnBrk="1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6pPr>
            <a:lvl7pPr lvl="6" eaLnBrk="1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7pPr>
            <a:lvl8pPr lvl="7" eaLnBrk="1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8pPr>
            <a:lvl9pPr lvl="8" eaLnBrk="1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9pPr>
          </a:lstStyle>
          <a:p>
            <a:r>
              <a:rPr lang="en-US" sz="2400" b="1" dirty="0"/>
              <a:t>Use Chat for:</a:t>
            </a:r>
            <a:br>
              <a:rPr lang="en-US" sz="2400" b="1" dirty="0"/>
            </a:br>
            <a:r>
              <a:rPr lang="en-US" sz="2200" dirty="0">
                <a:solidFill>
                  <a:schemeClr val="accent5">
                    <a:lumMod val="50000"/>
                  </a:schemeClr>
                </a:solidFill>
              </a:rPr>
              <a:t>Technology support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233BC4-D445-4CF6-8D72-6BEB24D7EF91}"/>
              </a:ext>
            </a:extLst>
          </p:cNvPr>
          <p:cNvSpPr txBox="1">
            <a:spLocks/>
          </p:cNvSpPr>
          <p:nvPr/>
        </p:nvSpPr>
        <p:spPr>
          <a:xfrm>
            <a:off x="535608" y="3875238"/>
            <a:ext cx="8500108" cy="886293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lvl="0" algn="l" defTabSz="342900" rtl="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 b="0" i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lvl="1" eaLnBrk="1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2pPr>
            <a:lvl3pPr lvl="2" eaLnBrk="1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3pPr>
            <a:lvl4pPr lvl="3" eaLnBrk="1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4pPr>
            <a:lvl5pPr lvl="4" eaLnBrk="1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5pPr>
            <a:lvl6pPr lvl="5" eaLnBrk="1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6pPr>
            <a:lvl7pPr lvl="6" eaLnBrk="1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7pPr>
            <a:lvl8pPr lvl="7" eaLnBrk="1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8pPr>
            <a:lvl9pPr lvl="8" eaLnBrk="1" hangingPunct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9pPr>
          </a:lstStyle>
          <a:p>
            <a:r>
              <a:rPr lang="en-US" sz="2400" dirty="0"/>
              <a:t>Slides and webinar recording will be posted online: </a:t>
            </a:r>
            <a:r>
              <a:rPr lang="en-US" sz="2400" dirty="0" err="1"/>
              <a:t>www.aacu.org</a:t>
            </a:r>
            <a:r>
              <a:rPr lang="en-US" sz="2400" dirty="0"/>
              <a:t>/webinars/</a:t>
            </a:r>
            <a:r>
              <a:rPr lang="en-US" sz="2400" dirty="0" err="1"/>
              <a:t>safeguardinglearningonline</a:t>
            </a:r>
            <a:r>
              <a:rPr lang="en-US" sz="2400" dirty="0"/>
              <a:t>.</a:t>
            </a:r>
          </a:p>
        </p:txBody>
      </p:sp>
      <p:pic>
        <p:nvPicPr>
          <p:cNvPr id="8" name="Picture 7" descr="A picture containing computer&#10;&#10;Description automatically generated">
            <a:extLst>
              <a:ext uri="{FF2B5EF4-FFF2-40B4-BE49-F238E27FC236}">
                <a16:creationId xmlns:a16="http://schemas.microsoft.com/office/drawing/2014/main" id="{146CCA3F-D851-43DA-A25F-1ABDCBE280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608" y="2241345"/>
            <a:ext cx="914400" cy="9144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935825C-5596-4F3C-A4E6-6E3D86D42446}"/>
              </a:ext>
            </a:extLst>
          </p:cNvPr>
          <p:cNvSpPr txBox="1"/>
          <p:nvPr/>
        </p:nvSpPr>
        <p:spPr>
          <a:xfrm>
            <a:off x="535608" y="3207653"/>
            <a:ext cx="204094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chemeClr val="accent5">
                    <a:lumMod val="50000"/>
                  </a:schemeClr>
                </a:solidFill>
              </a:rPr>
              <a:t>#</a:t>
            </a:r>
            <a:r>
              <a:rPr lang="en-US" sz="2200" dirty="0" err="1">
                <a:solidFill>
                  <a:schemeClr val="accent5">
                    <a:lumMod val="50000"/>
                  </a:schemeClr>
                </a:solidFill>
              </a:rPr>
              <a:t>AACUonline</a:t>
            </a:r>
            <a:endParaRPr lang="en-US" sz="22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6" name="Picture 15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149FA471-A178-478B-83A4-F434002CE9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1676" y="526349"/>
            <a:ext cx="4585072" cy="3136016"/>
          </a:xfrm>
          <a:prstGeom prst="rect">
            <a:avLst/>
          </a:prstGeom>
        </p:spPr>
      </p:pic>
      <p:pic>
        <p:nvPicPr>
          <p:cNvPr id="11" name="Picture 10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9A36A1A4-F781-4706-ABB5-C0F987FB99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9925" y="1063551"/>
            <a:ext cx="3346051" cy="1882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749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41B68C77-138E-4BF7-A276-BD0C78A4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002263"/>
            <a:ext cx="3027759" cy="314123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C268552-D473-46ED-B1B8-422042C4D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169260"/>
            <a:ext cx="1141809" cy="1774090"/>
          </a:xfrm>
          <a:prstGeom prst="rect">
            <a:avLst/>
          </a:prstGeom>
        </p:spPr>
      </p:pic>
      <p:sp>
        <p:nvSpPr>
          <p:cNvPr id="33" name="Oval 32">
            <a:extLst>
              <a:ext uri="{FF2B5EF4-FFF2-40B4-BE49-F238E27FC236}">
                <a16:creationId xmlns:a16="http://schemas.microsoft.com/office/drawing/2014/main" id="{4AC0CD9D-7610-4620-93B4-798CCD9AB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6759" y="1257300"/>
            <a:ext cx="2114550" cy="211455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B9238B3E-24AA-439A-B527-6C5DF6D72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59" y="0"/>
            <a:ext cx="1202540" cy="856055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9F01145-BEA3-4CBF-AA21-10077B948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4572000"/>
            <a:ext cx="745301" cy="571500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DE4D62F9-188E-4530-84C2-24BDEE4BE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6A81905-F480-46A4-BC10-215D24EA1A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CDB3C9-4C07-4B85-9D6C-BADF28036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4009" y="753670"/>
            <a:ext cx="3916743" cy="2497185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457200"/>
            <a:r>
              <a:rPr lang="en-US" sz="6000" b="0" i="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José Bowen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D5FA05-5B17-43A7-A58C-86195203FD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54009" y="3265362"/>
            <a:ext cx="3916744" cy="646065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defTabSz="457200">
              <a:spcBef>
                <a:spcPts val="1000"/>
              </a:spcBef>
            </a:pPr>
            <a:r>
              <a:rPr lang="en-U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Senior scholar, AAC&amp;U</a:t>
            </a:r>
          </a:p>
        </p:txBody>
      </p:sp>
      <p:sp>
        <p:nvSpPr>
          <p:cNvPr id="43" name="Freeform 8">
            <a:extLst>
              <a:ext uri="{FF2B5EF4-FFF2-40B4-BE49-F238E27FC236}">
                <a16:creationId xmlns:a16="http://schemas.microsoft.com/office/drawing/2014/main" id="{36FD4D9D-3784-41E8-8405-A42B72F513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101769" y="0"/>
            <a:ext cx="419604" cy="2782230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5" name="Freeform: Shape 44">
            <a:extLst>
              <a:ext uri="{FF2B5EF4-FFF2-40B4-BE49-F238E27FC236}">
                <a16:creationId xmlns:a16="http://schemas.microsoft.com/office/drawing/2014/main" id="{09811DF6-66E4-43D5-B564-3151796531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361473" cy="5143500"/>
          </a:xfrm>
          <a:custGeom>
            <a:avLst/>
            <a:gdLst>
              <a:gd name="connsiteX0" fmla="*/ 3137249 w 4481964"/>
              <a:gd name="connsiteY0" fmla="*/ 0 h 6858000"/>
              <a:gd name="connsiteX1" fmla="*/ 4480787 w 4481964"/>
              <a:gd name="connsiteY1" fmla="*/ 0 h 6858000"/>
              <a:gd name="connsiteX2" fmla="*/ 4455742 w 4481964"/>
              <a:gd name="connsiteY2" fmla="*/ 155676 h 6858000"/>
              <a:gd name="connsiteX3" fmla="*/ 4431873 w 4481964"/>
              <a:gd name="connsiteY3" fmla="*/ 310667 h 6858000"/>
              <a:gd name="connsiteX4" fmla="*/ 4408509 w 4481964"/>
              <a:gd name="connsiteY4" fmla="*/ 466344 h 6858000"/>
              <a:gd name="connsiteX5" fmla="*/ 4388506 w 4481964"/>
              <a:gd name="connsiteY5" fmla="*/ 622706 h 6858000"/>
              <a:gd name="connsiteX6" fmla="*/ 4368335 w 4481964"/>
              <a:gd name="connsiteY6" fmla="*/ 778383 h 6858000"/>
              <a:gd name="connsiteX7" fmla="*/ 4349509 w 4481964"/>
              <a:gd name="connsiteY7" fmla="*/ 934745 h 6858000"/>
              <a:gd name="connsiteX8" fmla="*/ 4333373 w 4481964"/>
              <a:gd name="connsiteY8" fmla="*/ 1089050 h 6858000"/>
              <a:gd name="connsiteX9" fmla="*/ 4318077 w 4481964"/>
              <a:gd name="connsiteY9" fmla="*/ 1245413 h 6858000"/>
              <a:gd name="connsiteX10" fmla="*/ 4304125 w 4481964"/>
              <a:gd name="connsiteY10" fmla="*/ 1401089 h 6858000"/>
              <a:gd name="connsiteX11" fmla="*/ 4292023 w 4481964"/>
              <a:gd name="connsiteY11" fmla="*/ 1554023 h 6858000"/>
              <a:gd name="connsiteX12" fmla="*/ 4279920 w 4481964"/>
              <a:gd name="connsiteY12" fmla="*/ 1709013 h 6858000"/>
              <a:gd name="connsiteX13" fmla="*/ 4269835 w 4481964"/>
              <a:gd name="connsiteY13" fmla="*/ 1861947 h 6858000"/>
              <a:gd name="connsiteX14" fmla="*/ 4261935 w 4481964"/>
              <a:gd name="connsiteY14" fmla="*/ 2014880 h 6858000"/>
              <a:gd name="connsiteX15" fmla="*/ 4253698 w 4481964"/>
              <a:gd name="connsiteY15" fmla="*/ 2167128 h 6858000"/>
              <a:gd name="connsiteX16" fmla="*/ 4246807 w 4481964"/>
              <a:gd name="connsiteY16" fmla="*/ 2318004 h 6858000"/>
              <a:gd name="connsiteX17" fmla="*/ 4241932 w 4481964"/>
              <a:gd name="connsiteY17" fmla="*/ 2467508 h 6858000"/>
              <a:gd name="connsiteX18" fmla="*/ 4237730 w 4481964"/>
              <a:gd name="connsiteY18" fmla="*/ 2617013 h 6858000"/>
              <a:gd name="connsiteX19" fmla="*/ 4233696 w 4481964"/>
              <a:gd name="connsiteY19" fmla="*/ 2765145 h 6858000"/>
              <a:gd name="connsiteX20" fmla="*/ 4231847 w 4481964"/>
              <a:gd name="connsiteY20" fmla="*/ 2911221 h 6858000"/>
              <a:gd name="connsiteX21" fmla="*/ 4229830 w 4481964"/>
              <a:gd name="connsiteY21" fmla="*/ 3057296 h 6858000"/>
              <a:gd name="connsiteX22" fmla="*/ 4228821 w 4481964"/>
              <a:gd name="connsiteY22" fmla="*/ 3201314 h 6858000"/>
              <a:gd name="connsiteX23" fmla="*/ 4229830 w 4481964"/>
              <a:gd name="connsiteY23" fmla="*/ 3343960 h 6858000"/>
              <a:gd name="connsiteX24" fmla="*/ 4229830 w 4481964"/>
              <a:gd name="connsiteY24" fmla="*/ 3485235 h 6858000"/>
              <a:gd name="connsiteX25" fmla="*/ 4231847 w 4481964"/>
              <a:gd name="connsiteY25" fmla="*/ 3625138 h 6858000"/>
              <a:gd name="connsiteX26" fmla="*/ 4234872 w 4481964"/>
              <a:gd name="connsiteY26" fmla="*/ 3762298 h 6858000"/>
              <a:gd name="connsiteX27" fmla="*/ 4237730 w 4481964"/>
              <a:gd name="connsiteY27" fmla="*/ 3898087 h 6858000"/>
              <a:gd name="connsiteX28" fmla="*/ 4240924 w 4481964"/>
              <a:gd name="connsiteY28" fmla="*/ 4031132 h 6858000"/>
              <a:gd name="connsiteX29" fmla="*/ 4245798 w 4481964"/>
              <a:gd name="connsiteY29" fmla="*/ 4163491 h 6858000"/>
              <a:gd name="connsiteX30" fmla="*/ 4251009 w 4481964"/>
              <a:gd name="connsiteY30" fmla="*/ 4293793 h 6858000"/>
              <a:gd name="connsiteX31" fmla="*/ 4255715 w 4481964"/>
              <a:gd name="connsiteY31" fmla="*/ 4421352 h 6858000"/>
              <a:gd name="connsiteX32" fmla="*/ 4268995 w 4481964"/>
              <a:gd name="connsiteY32" fmla="*/ 4670298 h 6858000"/>
              <a:gd name="connsiteX33" fmla="*/ 4283114 w 4481964"/>
              <a:gd name="connsiteY33" fmla="*/ 4908956 h 6858000"/>
              <a:gd name="connsiteX34" fmla="*/ 4297906 w 4481964"/>
              <a:gd name="connsiteY34" fmla="*/ 5138013 h 6858000"/>
              <a:gd name="connsiteX35" fmla="*/ 4314211 w 4481964"/>
              <a:gd name="connsiteY35" fmla="*/ 5354726 h 6858000"/>
              <a:gd name="connsiteX36" fmla="*/ 4331188 w 4481964"/>
              <a:gd name="connsiteY36" fmla="*/ 5561838 h 6858000"/>
              <a:gd name="connsiteX37" fmla="*/ 4349509 w 4481964"/>
              <a:gd name="connsiteY37" fmla="*/ 5753862 h 6858000"/>
              <a:gd name="connsiteX38" fmla="*/ 4367495 w 4481964"/>
              <a:gd name="connsiteY38" fmla="*/ 5934227 h 6858000"/>
              <a:gd name="connsiteX39" fmla="*/ 4385480 w 4481964"/>
              <a:gd name="connsiteY39" fmla="*/ 6100191 h 6858000"/>
              <a:gd name="connsiteX40" fmla="*/ 4402457 w 4481964"/>
              <a:gd name="connsiteY40" fmla="*/ 6252438 h 6858000"/>
              <a:gd name="connsiteX41" fmla="*/ 4418594 w 4481964"/>
              <a:gd name="connsiteY41" fmla="*/ 6387541 h 6858000"/>
              <a:gd name="connsiteX42" fmla="*/ 4433890 w 4481964"/>
              <a:gd name="connsiteY42" fmla="*/ 6509613 h 6858000"/>
              <a:gd name="connsiteX43" fmla="*/ 4446665 w 4481964"/>
              <a:gd name="connsiteY43" fmla="*/ 6612483 h 6858000"/>
              <a:gd name="connsiteX44" fmla="*/ 4458767 w 4481964"/>
              <a:gd name="connsiteY44" fmla="*/ 6698894 h 6858000"/>
              <a:gd name="connsiteX45" fmla="*/ 4476081 w 4481964"/>
              <a:gd name="connsiteY45" fmla="*/ 6817538 h 6858000"/>
              <a:gd name="connsiteX46" fmla="*/ 4481964 w 4481964"/>
              <a:gd name="connsiteY46" fmla="*/ 6858000 h 6858000"/>
              <a:gd name="connsiteX47" fmla="*/ 3577807 w 4481964"/>
              <a:gd name="connsiteY47" fmla="*/ 6858000 h 6858000"/>
              <a:gd name="connsiteX48" fmla="*/ 3577807 w 4481964"/>
              <a:gd name="connsiteY48" fmla="*/ 6858000 h 6858000"/>
              <a:gd name="connsiteX49" fmla="*/ 0 w 4481964"/>
              <a:gd name="connsiteY49" fmla="*/ 6858000 h 6858000"/>
              <a:gd name="connsiteX50" fmla="*/ 0 w 4481964"/>
              <a:gd name="connsiteY50" fmla="*/ 0 h 6858000"/>
              <a:gd name="connsiteX51" fmla="*/ 3137249 w 4481964"/>
              <a:gd name="connsiteY5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481964" h="6858000">
                <a:moveTo>
                  <a:pt x="3137249" y="0"/>
                </a:moveTo>
                <a:lnTo>
                  <a:pt x="4480787" y="0"/>
                </a:lnTo>
                <a:lnTo>
                  <a:pt x="4455742" y="155676"/>
                </a:lnTo>
                <a:lnTo>
                  <a:pt x="4431873" y="310667"/>
                </a:lnTo>
                <a:lnTo>
                  <a:pt x="4408509" y="466344"/>
                </a:lnTo>
                <a:lnTo>
                  <a:pt x="4388506" y="622706"/>
                </a:lnTo>
                <a:lnTo>
                  <a:pt x="4368335" y="778383"/>
                </a:lnTo>
                <a:lnTo>
                  <a:pt x="4349509" y="934745"/>
                </a:lnTo>
                <a:lnTo>
                  <a:pt x="4333373" y="1089050"/>
                </a:lnTo>
                <a:lnTo>
                  <a:pt x="4318077" y="1245413"/>
                </a:lnTo>
                <a:lnTo>
                  <a:pt x="4304125" y="1401089"/>
                </a:lnTo>
                <a:lnTo>
                  <a:pt x="4292023" y="1554023"/>
                </a:lnTo>
                <a:lnTo>
                  <a:pt x="4279920" y="1709013"/>
                </a:lnTo>
                <a:lnTo>
                  <a:pt x="4269835" y="1861947"/>
                </a:lnTo>
                <a:lnTo>
                  <a:pt x="4261935" y="2014880"/>
                </a:lnTo>
                <a:lnTo>
                  <a:pt x="4253698" y="2167128"/>
                </a:lnTo>
                <a:lnTo>
                  <a:pt x="4246807" y="2318004"/>
                </a:lnTo>
                <a:lnTo>
                  <a:pt x="4241932" y="2467508"/>
                </a:lnTo>
                <a:lnTo>
                  <a:pt x="4237730" y="2617013"/>
                </a:lnTo>
                <a:lnTo>
                  <a:pt x="4233696" y="2765145"/>
                </a:lnTo>
                <a:lnTo>
                  <a:pt x="4231847" y="2911221"/>
                </a:lnTo>
                <a:lnTo>
                  <a:pt x="4229830" y="3057296"/>
                </a:lnTo>
                <a:lnTo>
                  <a:pt x="4228821" y="3201314"/>
                </a:lnTo>
                <a:lnTo>
                  <a:pt x="4229830" y="3343960"/>
                </a:lnTo>
                <a:lnTo>
                  <a:pt x="4229830" y="3485235"/>
                </a:lnTo>
                <a:lnTo>
                  <a:pt x="4231847" y="3625138"/>
                </a:lnTo>
                <a:lnTo>
                  <a:pt x="4234872" y="3762298"/>
                </a:lnTo>
                <a:lnTo>
                  <a:pt x="4237730" y="3898087"/>
                </a:lnTo>
                <a:lnTo>
                  <a:pt x="4240924" y="4031132"/>
                </a:lnTo>
                <a:lnTo>
                  <a:pt x="4245798" y="4163491"/>
                </a:lnTo>
                <a:lnTo>
                  <a:pt x="4251009" y="4293793"/>
                </a:lnTo>
                <a:lnTo>
                  <a:pt x="4255715" y="4421352"/>
                </a:lnTo>
                <a:lnTo>
                  <a:pt x="4268995" y="4670298"/>
                </a:lnTo>
                <a:lnTo>
                  <a:pt x="4283114" y="4908956"/>
                </a:lnTo>
                <a:lnTo>
                  <a:pt x="4297906" y="5138013"/>
                </a:lnTo>
                <a:lnTo>
                  <a:pt x="4314211" y="5354726"/>
                </a:lnTo>
                <a:lnTo>
                  <a:pt x="4331188" y="5561838"/>
                </a:lnTo>
                <a:lnTo>
                  <a:pt x="4349509" y="5753862"/>
                </a:lnTo>
                <a:lnTo>
                  <a:pt x="4367495" y="5934227"/>
                </a:lnTo>
                <a:lnTo>
                  <a:pt x="4385480" y="6100191"/>
                </a:lnTo>
                <a:lnTo>
                  <a:pt x="4402457" y="6252438"/>
                </a:lnTo>
                <a:lnTo>
                  <a:pt x="4418594" y="6387541"/>
                </a:lnTo>
                <a:lnTo>
                  <a:pt x="4433890" y="6509613"/>
                </a:lnTo>
                <a:lnTo>
                  <a:pt x="4446665" y="6612483"/>
                </a:lnTo>
                <a:lnTo>
                  <a:pt x="4458767" y="6698894"/>
                </a:lnTo>
                <a:lnTo>
                  <a:pt x="4476081" y="6817538"/>
                </a:lnTo>
                <a:lnTo>
                  <a:pt x="4481964" y="6858000"/>
                </a:lnTo>
                <a:lnTo>
                  <a:pt x="3577807" y="6858000"/>
                </a:lnTo>
                <a:lnTo>
                  <a:pt x="3577807" y="6858000"/>
                </a:lnTo>
                <a:lnTo>
                  <a:pt x="0" y="6858000"/>
                </a:lnTo>
                <a:lnTo>
                  <a:pt x="0" y="0"/>
                </a:lnTo>
                <a:lnTo>
                  <a:pt x="3137249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60817A52-B891-4228-A61E-0C0A57632D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Picture 3" descr="A person looking at the camera&#10;&#10;Description automatically generated">
            <a:extLst>
              <a:ext uri="{FF2B5EF4-FFF2-40B4-BE49-F238E27FC236}">
                <a16:creationId xmlns:a16="http://schemas.microsoft.com/office/drawing/2014/main" id="{1B622C22-A841-426E-B7B0-39E355BCD10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258" r="17133"/>
          <a:stretch/>
        </p:blipFill>
        <p:spPr>
          <a:xfrm>
            <a:off x="485430" y="1327111"/>
            <a:ext cx="2202627" cy="2660727"/>
          </a:xfrm>
          <a:prstGeom prst="rect">
            <a:avLst/>
          </a:prstGeom>
          <a:effectLst/>
        </p:spPr>
      </p:pic>
      <p:pic>
        <p:nvPicPr>
          <p:cNvPr id="16" name="Picture 15" descr="A close up of a sign&#10;&#10;Description automatically generated">
            <a:extLst>
              <a:ext uri="{FF2B5EF4-FFF2-40B4-BE49-F238E27FC236}">
                <a16:creationId xmlns:a16="http://schemas.microsoft.com/office/drawing/2014/main" id="{11045C9F-8EFB-8146-9BEC-B77A25445D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07709" y="4292600"/>
            <a:ext cx="1270000" cy="673100"/>
          </a:xfrm>
          <a:prstGeom prst="rect">
            <a:avLst/>
          </a:prstGeom>
          <a:solidFill>
            <a:srgbClr val="EBEBEB">
              <a:alpha val="40000"/>
            </a:srgbClr>
          </a:solidFill>
        </p:spPr>
      </p:pic>
    </p:spTree>
    <p:extLst>
      <p:ext uri="{BB962C8B-B14F-4D97-AF65-F5344CB8AC3E}">
        <p14:creationId xmlns:p14="http://schemas.microsoft.com/office/powerpoint/2010/main" val="5432891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9839F-9D67-4142-99ED-5EB3293AE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3603812" cy="5143500"/>
          </a:xfrm>
          <a:solidFill>
            <a:schemeClr val="bg2"/>
          </a:solidFill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Short Term Online Risks</a:t>
            </a:r>
          </a:p>
        </p:txBody>
      </p:sp>
      <p:pic>
        <p:nvPicPr>
          <p:cNvPr id="3" name="Picture 2" descr="A close up of a sign&#10;&#10;Description automatically generated">
            <a:extLst>
              <a:ext uri="{FF2B5EF4-FFF2-40B4-BE49-F238E27FC236}">
                <a16:creationId xmlns:a16="http://schemas.microsoft.com/office/drawing/2014/main" id="{04F18DC3-29A2-5044-A152-F3003FDE4E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3999" y="4470400"/>
            <a:ext cx="1270000" cy="673100"/>
          </a:xfrm>
          <a:prstGeom prst="rect">
            <a:avLst/>
          </a:prstGeom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24A1C17-1B29-FF43-AE84-07A10254A9F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1314622"/>
              </p:ext>
            </p:extLst>
          </p:nvPr>
        </p:nvGraphicFramePr>
        <p:xfrm>
          <a:off x="3894199" y="249019"/>
          <a:ext cx="4915139" cy="4032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36276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9205DA-4EEF-7843-9C00-9AEC96A25C0A}"/>
              </a:ext>
            </a:extLst>
          </p:cNvPr>
          <p:cNvSpPr/>
          <p:nvPr/>
        </p:nvSpPr>
        <p:spPr>
          <a:xfrm>
            <a:off x="0" y="0"/>
            <a:ext cx="3966519" cy="51435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Demonstrating Value and Equity in a New Era</a:t>
            </a:r>
          </a:p>
          <a:p>
            <a:pPr algn="ctr"/>
            <a:endParaRPr lang="en-US" sz="3200" b="1" dirty="0">
              <a:solidFill>
                <a:schemeClr val="tx2">
                  <a:lumMod val="25000"/>
                </a:schemeClr>
              </a:solidFill>
            </a:endParaRPr>
          </a:p>
          <a:p>
            <a:pPr algn="ctr"/>
            <a:r>
              <a:rPr lang="en-US" sz="2800" i="1" dirty="0">
                <a:solidFill>
                  <a:schemeClr val="tx1"/>
                </a:solidFill>
              </a:rPr>
              <a:t>Why is [Insert Your Institution] better and more expensive than ”Online U”?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BD96DA53-1CFF-CF45-9E21-100F23B8F69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0784865"/>
              </p:ext>
            </p:extLst>
          </p:nvPr>
        </p:nvGraphicFramePr>
        <p:xfrm>
          <a:off x="4213653" y="197708"/>
          <a:ext cx="4782065" cy="4164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C1086B8-7DD5-0645-9F11-04557BF69B31}"/>
              </a:ext>
            </a:extLst>
          </p:cNvPr>
          <p:cNvCxnSpPr/>
          <p:nvPr/>
        </p:nvCxnSpPr>
        <p:spPr>
          <a:xfrm>
            <a:off x="790832" y="2891481"/>
            <a:ext cx="237249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4D67572C-3699-4140-8EC7-439FD974A7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25718" y="4361935"/>
            <a:ext cx="1270000" cy="673100"/>
          </a:xfrm>
          <a:prstGeom prst="rect">
            <a:avLst/>
          </a:prstGeom>
          <a:solidFill>
            <a:srgbClr val="EBEBEB">
              <a:alpha val="40000"/>
            </a:srgbClr>
          </a:solidFill>
        </p:spPr>
      </p:pic>
    </p:spTree>
    <p:extLst>
      <p:ext uri="{BB962C8B-B14F-4D97-AF65-F5344CB8AC3E}">
        <p14:creationId xmlns:p14="http://schemas.microsoft.com/office/powerpoint/2010/main" val="861565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41B68C77-138E-4BF7-A276-BD0C78A4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002263"/>
            <a:ext cx="3027759" cy="314123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C268552-D473-46ED-B1B8-422042C4D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169260"/>
            <a:ext cx="1141809" cy="1774090"/>
          </a:xfrm>
          <a:prstGeom prst="rect">
            <a:avLst/>
          </a:prstGeom>
        </p:spPr>
      </p:pic>
      <p:sp>
        <p:nvSpPr>
          <p:cNvPr id="33" name="Oval 32">
            <a:extLst>
              <a:ext uri="{FF2B5EF4-FFF2-40B4-BE49-F238E27FC236}">
                <a16:creationId xmlns:a16="http://schemas.microsoft.com/office/drawing/2014/main" id="{4AC0CD9D-7610-4620-93B4-798CCD9AB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6759" y="1257300"/>
            <a:ext cx="2114550" cy="211455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B9238B3E-24AA-439A-B527-6C5DF6D72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59" y="0"/>
            <a:ext cx="1202540" cy="856055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9F01145-BEA3-4CBF-AA21-10077B948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4572000"/>
            <a:ext cx="745301" cy="571500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DE4D62F9-188E-4530-84C2-24BDEE4BE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72330AA-E11E-458E-8798-12C7F77383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7">
            <a:extLst>
              <a:ext uri="{FF2B5EF4-FFF2-40B4-BE49-F238E27FC236}">
                <a16:creationId xmlns:a16="http://schemas.microsoft.com/office/drawing/2014/main" id="{A6BDC1B0-0C91-4230-BFEB-9C8ED19B9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61836" y="0"/>
            <a:ext cx="419604" cy="2782230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p:sp useBgFill="1">
        <p:nvSpPr>
          <p:cNvPr id="45" name="Freeform: Shape 44">
            <a:extLst>
              <a:ext uri="{FF2B5EF4-FFF2-40B4-BE49-F238E27FC236}">
                <a16:creationId xmlns:a16="http://schemas.microsoft.com/office/drawing/2014/main" id="{68E0A26E-4EA8-4E6C-97A2-7B6C1C13F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361118" y="360618"/>
            <a:ext cx="5143501" cy="4422264"/>
          </a:xfrm>
          <a:custGeom>
            <a:avLst/>
            <a:gdLst>
              <a:gd name="connsiteX0" fmla="*/ 6858001 w 6858001"/>
              <a:gd name="connsiteY0" fmla="*/ 1177 h 5896352"/>
              <a:gd name="connsiteX1" fmla="*/ 6858001 w 6858001"/>
              <a:gd name="connsiteY1" fmla="*/ 1344715 h 5896352"/>
              <a:gd name="connsiteX2" fmla="*/ 6858000 w 6858001"/>
              <a:gd name="connsiteY2" fmla="*/ 1344715 h 5896352"/>
              <a:gd name="connsiteX3" fmla="*/ 6858000 w 6858001"/>
              <a:gd name="connsiteY3" fmla="*/ 5896352 h 5896352"/>
              <a:gd name="connsiteX4" fmla="*/ 0 w 6858001"/>
              <a:gd name="connsiteY4" fmla="*/ 5896351 h 5896352"/>
              <a:gd name="connsiteX5" fmla="*/ 0 w 6858001"/>
              <a:gd name="connsiteY5" fmla="*/ 904459 h 5896352"/>
              <a:gd name="connsiteX6" fmla="*/ 1 w 6858001"/>
              <a:gd name="connsiteY6" fmla="*/ 904459 h 5896352"/>
              <a:gd name="connsiteX7" fmla="*/ 1 w 6858001"/>
              <a:gd name="connsiteY7" fmla="*/ 0 h 5896352"/>
              <a:gd name="connsiteX8" fmla="*/ 40463 w 6858001"/>
              <a:gd name="connsiteY8" fmla="*/ 5883 h 5896352"/>
              <a:gd name="connsiteX9" fmla="*/ 159107 w 6858001"/>
              <a:gd name="connsiteY9" fmla="*/ 23196 h 5896352"/>
              <a:gd name="connsiteX10" fmla="*/ 245518 w 6858001"/>
              <a:gd name="connsiteY10" fmla="*/ 35299 h 5896352"/>
              <a:gd name="connsiteX11" fmla="*/ 348388 w 6858001"/>
              <a:gd name="connsiteY11" fmla="*/ 48073 h 5896352"/>
              <a:gd name="connsiteX12" fmla="*/ 470460 w 6858001"/>
              <a:gd name="connsiteY12" fmla="*/ 63369 h 5896352"/>
              <a:gd name="connsiteX13" fmla="*/ 605563 w 6858001"/>
              <a:gd name="connsiteY13" fmla="*/ 79506 h 5896352"/>
              <a:gd name="connsiteX14" fmla="*/ 757810 w 6858001"/>
              <a:gd name="connsiteY14" fmla="*/ 96483 h 5896352"/>
              <a:gd name="connsiteX15" fmla="*/ 923774 w 6858001"/>
              <a:gd name="connsiteY15" fmla="*/ 114469 h 5896352"/>
              <a:gd name="connsiteX16" fmla="*/ 1104139 w 6858001"/>
              <a:gd name="connsiteY16" fmla="*/ 132454 h 5896352"/>
              <a:gd name="connsiteX17" fmla="*/ 1296163 w 6858001"/>
              <a:gd name="connsiteY17" fmla="*/ 150776 h 5896352"/>
              <a:gd name="connsiteX18" fmla="*/ 1503275 w 6858001"/>
              <a:gd name="connsiteY18" fmla="*/ 167753 h 5896352"/>
              <a:gd name="connsiteX19" fmla="*/ 1719988 w 6858001"/>
              <a:gd name="connsiteY19" fmla="*/ 184058 h 5896352"/>
              <a:gd name="connsiteX20" fmla="*/ 1949045 w 6858001"/>
              <a:gd name="connsiteY20" fmla="*/ 198849 h 5896352"/>
              <a:gd name="connsiteX21" fmla="*/ 2187703 w 6858001"/>
              <a:gd name="connsiteY21" fmla="*/ 212969 h 5896352"/>
              <a:gd name="connsiteX22" fmla="*/ 2436649 w 6858001"/>
              <a:gd name="connsiteY22" fmla="*/ 226248 h 5896352"/>
              <a:gd name="connsiteX23" fmla="*/ 2564208 w 6858001"/>
              <a:gd name="connsiteY23" fmla="*/ 230955 h 5896352"/>
              <a:gd name="connsiteX24" fmla="*/ 2694509 w 6858001"/>
              <a:gd name="connsiteY24" fmla="*/ 236165 h 5896352"/>
              <a:gd name="connsiteX25" fmla="*/ 2826868 w 6858001"/>
              <a:gd name="connsiteY25" fmla="*/ 241040 h 5896352"/>
              <a:gd name="connsiteX26" fmla="*/ 2959914 w 6858001"/>
              <a:gd name="connsiteY26" fmla="*/ 244234 h 5896352"/>
              <a:gd name="connsiteX27" fmla="*/ 3095702 w 6858001"/>
              <a:gd name="connsiteY27" fmla="*/ 247091 h 5896352"/>
              <a:gd name="connsiteX28" fmla="*/ 3232862 w 6858001"/>
              <a:gd name="connsiteY28" fmla="*/ 250117 h 5896352"/>
              <a:gd name="connsiteX29" fmla="*/ 3372765 w 6858001"/>
              <a:gd name="connsiteY29" fmla="*/ 252134 h 5896352"/>
              <a:gd name="connsiteX30" fmla="*/ 3514040 w 6858001"/>
              <a:gd name="connsiteY30" fmla="*/ 252134 h 5896352"/>
              <a:gd name="connsiteX31" fmla="*/ 3656686 w 6858001"/>
              <a:gd name="connsiteY31" fmla="*/ 253142 h 5896352"/>
              <a:gd name="connsiteX32" fmla="*/ 3800704 w 6858001"/>
              <a:gd name="connsiteY32" fmla="*/ 252134 h 5896352"/>
              <a:gd name="connsiteX33" fmla="*/ 3946780 w 6858001"/>
              <a:gd name="connsiteY33" fmla="*/ 250117 h 5896352"/>
              <a:gd name="connsiteX34" fmla="*/ 4092855 w 6858001"/>
              <a:gd name="connsiteY34" fmla="*/ 248268 h 5896352"/>
              <a:gd name="connsiteX35" fmla="*/ 4240988 w 6858001"/>
              <a:gd name="connsiteY35" fmla="*/ 244234 h 5896352"/>
              <a:gd name="connsiteX36" fmla="*/ 4390492 w 6858001"/>
              <a:gd name="connsiteY36" fmla="*/ 240032 h 5896352"/>
              <a:gd name="connsiteX37" fmla="*/ 4539997 w 6858001"/>
              <a:gd name="connsiteY37" fmla="*/ 235157 h 5896352"/>
              <a:gd name="connsiteX38" fmla="*/ 4690873 w 6858001"/>
              <a:gd name="connsiteY38" fmla="*/ 228266 h 5896352"/>
              <a:gd name="connsiteX39" fmla="*/ 4843120 w 6858001"/>
              <a:gd name="connsiteY39" fmla="*/ 220029 h 5896352"/>
              <a:gd name="connsiteX40" fmla="*/ 4996054 w 6858001"/>
              <a:gd name="connsiteY40" fmla="*/ 212129 h 5896352"/>
              <a:gd name="connsiteX41" fmla="*/ 5148987 w 6858001"/>
              <a:gd name="connsiteY41" fmla="*/ 202044 h 5896352"/>
              <a:gd name="connsiteX42" fmla="*/ 5303978 w 6858001"/>
              <a:gd name="connsiteY42" fmla="*/ 189941 h 5896352"/>
              <a:gd name="connsiteX43" fmla="*/ 5456911 w 6858001"/>
              <a:gd name="connsiteY43" fmla="*/ 177839 h 5896352"/>
              <a:gd name="connsiteX44" fmla="*/ 5612588 w 6858001"/>
              <a:gd name="connsiteY44" fmla="*/ 163887 h 5896352"/>
              <a:gd name="connsiteX45" fmla="*/ 5768950 w 6858001"/>
              <a:gd name="connsiteY45" fmla="*/ 148591 h 5896352"/>
              <a:gd name="connsiteX46" fmla="*/ 5923255 w 6858001"/>
              <a:gd name="connsiteY46" fmla="*/ 132455 h 5896352"/>
              <a:gd name="connsiteX47" fmla="*/ 6079618 w 6858001"/>
              <a:gd name="connsiteY47" fmla="*/ 113629 h 5896352"/>
              <a:gd name="connsiteX48" fmla="*/ 6235294 w 6858001"/>
              <a:gd name="connsiteY48" fmla="*/ 93458 h 5896352"/>
              <a:gd name="connsiteX49" fmla="*/ 6391657 w 6858001"/>
              <a:gd name="connsiteY49" fmla="*/ 73455 h 5896352"/>
              <a:gd name="connsiteX50" fmla="*/ 6547333 w 6858001"/>
              <a:gd name="connsiteY50" fmla="*/ 50091 h 5896352"/>
              <a:gd name="connsiteX51" fmla="*/ 6702324 w 6858001"/>
              <a:gd name="connsiteY51" fmla="*/ 26222 h 5896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5896352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5896352"/>
                </a:lnTo>
                <a:lnTo>
                  <a:pt x="0" y="5896351"/>
                </a:lnTo>
                <a:lnTo>
                  <a:pt x="0" y="904459"/>
                </a:lnTo>
                <a:lnTo>
                  <a:pt x="1" y="904459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8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5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4" y="252134"/>
                </a:lnTo>
                <a:lnTo>
                  <a:pt x="3946780" y="250117"/>
                </a:lnTo>
                <a:lnTo>
                  <a:pt x="4092855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1841CC0-B7A9-4828-B82F-9C6B433BDC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8E05919-D800-40FD-A3BD-4B9CC4078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8571309" cy="5143500"/>
            <a:chOff x="0" y="0"/>
            <a:chExt cx="11428412" cy="6858000"/>
          </a:xfrm>
        </p:grpSpPr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DE70C79C-8688-4786-8FCD-43A4B5D5B7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13"/>
            <a:stretch/>
          </p:blipFill>
          <p:spPr>
            <a:xfrm>
              <a:off x="0" y="2669685"/>
              <a:ext cx="4037012" cy="4188315"/>
            </a:xfrm>
            <a:prstGeom prst="rect">
              <a:avLst/>
            </a:prstGeom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9A6338A0-2BDA-4E79-A762-AAD8608C0C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640"/>
            <a:stretch/>
          </p:blipFill>
          <p:spPr>
            <a:xfrm>
              <a:off x="0" y="2892347"/>
              <a:ext cx="1522412" cy="2365453"/>
            </a:xfrm>
            <a:prstGeom prst="rect">
              <a:avLst/>
            </a:prstGeom>
          </p:spPr>
        </p:pic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85624D-3645-4129-9FF6-0C59DBF23B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tx2">
                    <a:alpha val="7000"/>
                    <a:lumMod val="60000"/>
                    <a:lumOff val="40000"/>
                  </a:schemeClr>
                </a:gs>
                <a:gs pos="69000">
                  <a:schemeClr val="tx2">
                    <a:alpha val="0"/>
                    <a:lumMod val="60000"/>
                    <a:lumOff val="40000"/>
                  </a:schemeClr>
                </a:gs>
                <a:gs pos="36000">
                  <a:schemeClr val="tx2">
                    <a:lumMod val="60000"/>
                    <a:lumOff val="4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03F24C1B-E4C1-43E7-84B3-DD476F3836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813"/>
            <a:stretch/>
          </p:blipFill>
          <p:spPr>
            <a:xfrm>
              <a:off x="7999412" y="0"/>
              <a:ext cx="1603387" cy="1141407"/>
            </a:xfrm>
            <a:prstGeom prst="rect">
              <a:avLst/>
            </a:prstGeom>
          </p:spPr>
        </p:pic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8725CE5D-088A-4522-9817-4B485D6E7F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3320"/>
            <a:stretch/>
          </p:blipFill>
          <p:spPr>
            <a:xfrm>
              <a:off x="8605878" y="6096000"/>
              <a:ext cx="993734" cy="76200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BCDB3C9-4C07-4B85-9D6C-BADF28036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471" y="634917"/>
            <a:ext cx="4422265" cy="2497185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r" defTabSz="457200">
              <a:lnSpc>
                <a:spcPct val="90000"/>
              </a:lnSpc>
            </a:pPr>
            <a:r>
              <a:rPr lang="en-US" sz="6000" b="0" i="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Stephanie </a:t>
            </a:r>
            <a:r>
              <a:rPr lang="en-US" sz="6000" b="0" i="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Doscher</a:t>
            </a:r>
            <a:endParaRPr lang="en-US" sz="6000" b="0" i="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D5FA05-5B17-43A7-A58C-86195203FD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0085" y="3074952"/>
            <a:ext cx="4201035" cy="925548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r" defTabSz="457200">
              <a:lnSpc>
                <a:spcPct val="90000"/>
              </a:lnSpc>
              <a:spcBef>
                <a:spcPts val="1000"/>
              </a:spcBef>
            </a:pPr>
            <a:r>
              <a:rPr lang="en-US" sz="20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Director, office of global learning initiatives, Florida international university</a:t>
            </a:r>
          </a:p>
        </p:txBody>
      </p:sp>
      <p:pic>
        <p:nvPicPr>
          <p:cNvPr id="30" name="Picture 29" descr="A close up of a sign&#10;&#10;Description automatically generated">
            <a:extLst>
              <a:ext uri="{FF2B5EF4-FFF2-40B4-BE49-F238E27FC236}">
                <a16:creationId xmlns:a16="http://schemas.microsoft.com/office/drawing/2014/main" id="{BAAF6A96-ADC0-444E-9659-4EB314E3BE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07709" y="4333876"/>
            <a:ext cx="1270000" cy="673100"/>
          </a:xfrm>
          <a:prstGeom prst="rect">
            <a:avLst/>
          </a:prstGeom>
        </p:spPr>
      </p:pic>
      <p:pic>
        <p:nvPicPr>
          <p:cNvPr id="6" name="Picture 5" descr="A picture containing person, outdoor, cellphone, holding&#10;&#10;Description automatically generated">
            <a:extLst>
              <a:ext uri="{FF2B5EF4-FFF2-40B4-BE49-F238E27FC236}">
                <a16:creationId xmlns:a16="http://schemas.microsoft.com/office/drawing/2014/main" id="{FF1E75B5-9CE9-4B48-9F5B-A343B9EBBA5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3949" b="24444"/>
          <a:stretch/>
        </p:blipFill>
        <p:spPr>
          <a:xfrm>
            <a:off x="5705495" y="1269956"/>
            <a:ext cx="2565052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7985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1_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707</Words>
  <Application>Microsoft Macintosh PowerPoint</Application>
  <PresentationFormat>On-screen Show (16:9)</PresentationFormat>
  <Paragraphs>111</Paragraphs>
  <Slides>25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Century Gothic</vt:lpstr>
      <vt:lpstr>Wingdings 3</vt:lpstr>
      <vt:lpstr>Arial</vt:lpstr>
      <vt:lpstr>Ion</vt:lpstr>
      <vt:lpstr>1_Ion</vt:lpstr>
      <vt:lpstr>Safeguarding Quality, Equity, and Inclusion as Learning Moves Online</vt:lpstr>
      <vt:lpstr>WELCOME</vt:lpstr>
      <vt:lpstr>Panelists</vt:lpstr>
      <vt:lpstr>Thank you to our sponsor!</vt:lpstr>
      <vt:lpstr>Use Q&amp;A for: Panel discussion</vt:lpstr>
      <vt:lpstr>José Bowen</vt:lpstr>
      <vt:lpstr>Short Term Online Risks</vt:lpstr>
      <vt:lpstr>PowerPoint Presentation</vt:lpstr>
      <vt:lpstr>Stephanie Doscher</vt:lpstr>
      <vt:lpstr>PowerPoint Presentation</vt:lpstr>
      <vt:lpstr>PowerPoint Presentation</vt:lpstr>
      <vt:lpstr>PowerPoint Presentation</vt:lpstr>
      <vt:lpstr>PowerPoint Presentation</vt:lpstr>
      <vt:lpstr>Gail Hollowell</vt:lpstr>
      <vt:lpstr>PowerPoint Presentation</vt:lpstr>
      <vt:lpstr>Cia Verschelden</vt:lpstr>
      <vt:lpstr>PowerPoint Presentation</vt:lpstr>
      <vt:lpstr>PowerPoint Presentation</vt:lpstr>
      <vt:lpstr>Uncertainty increased due to…</vt:lpstr>
      <vt:lpstr>Increasing Certainty for Students</vt:lpstr>
      <vt:lpstr>PowerPoint Presentation</vt:lpstr>
      <vt:lpstr>PowerPoint Presentation</vt:lpstr>
      <vt:lpstr>PowerPoint Presentation</vt:lpstr>
      <vt:lpstr>PowerPoint Presentation</vt:lpstr>
      <vt:lpstr>Safeguarding Quality, Equity, and Inclusion as Learning Moves Online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Safeguarding Quality, Equity, and Inclusion as Learning Moves Online</dc:title>
  <dc:creator>Ashley Finley</dc:creator>
  <cp:lastModifiedBy>Ashley Finley</cp:lastModifiedBy>
  <cp:revision>5</cp:revision>
  <dcterms:created xsi:type="dcterms:W3CDTF">2020-03-26T20:21:52Z</dcterms:created>
  <dcterms:modified xsi:type="dcterms:W3CDTF">2020-03-26T22:43:00Z</dcterms:modified>
</cp:coreProperties>
</file>