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29"/>
  </p:notesMasterIdLst>
  <p:sldIdLst>
    <p:sldId id="260" r:id="rId5"/>
    <p:sldId id="285" r:id="rId6"/>
    <p:sldId id="296" r:id="rId7"/>
    <p:sldId id="286" r:id="rId8"/>
    <p:sldId id="287" r:id="rId9"/>
    <p:sldId id="282" r:id="rId10"/>
    <p:sldId id="262" r:id="rId11"/>
    <p:sldId id="263" r:id="rId12"/>
    <p:sldId id="264" r:id="rId13"/>
    <p:sldId id="265" r:id="rId14"/>
    <p:sldId id="266" r:id="rId15"/>
    <p:sldId id="267" r:id="rId16"/>
    <p:sldId id="268" r:id="rId17"/>
    <p:sldId id="269" r:id="rId18"/>
    <p:sldId id="270" r:id="rId19"/>
    <p:sldId id="271" r:id="rId20"/>
    <p:sldId id="272" r:id="rId21"/>
    <p:sldId id="291" r:id="rId22"/>
    <p:sldId id="273" r:id="rId23"/>
    <p:sldId id="293" r:id="rId24"/>
    <p:sldId id="292" r:id="rId25"/>
    <p:sldId id="294" r:id="rId26"/>
    <p:sldId id="295" r:id="rId27"/>
    <p:sldId id="27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660"/>
  </p:normalViewPr>
  <p:slideViewPr>
    <p:cSldViewPr snapToGrid="0">
      <p:cViewPr varScale="1">
        <p:scale>
          <a:sx n="110" d="100"/>
          <a:sy n="110" d="100"/>
        </p:scale>
        <p:origin x="200" y="224"/>
      </p:cViewPr>
      <p:guideLst/>
    </p:cSldViewPr>
  </p:slideViewPr>
  <p:notesTextViewPr>
    <p:cViewPr>
      <p:scale>
        <a:sx n="1" d="1"/>
        <a:sy n="1" d="1"/>
      </p:scale>
      <p:origin x="0" y="0"/>
    </p:cViewPr>
  </p:notesTextViewPr>
  <p:sorterViewPr>
    <p:cViewPr varScale="1">
      <p:scale>
        <a:sx n="100" d="100"/>
        <a:sy n="100" d="100"/>
      </p:scale>
      <p:origin x="0" y="-2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F774C-70F7-4ED4-813C-739E51CF8487}" type="datetimeFigureOut">
              <a:rPr lang="en-US" smtClean="0"/>
              <a:t>5/13/20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4A772-5D94-4F12-8B86-44D4FB26368F}" type="slidenum">
              <a:rPr lang="en-US" smtClean="0"/>
              <a:t>‹#›</a:t>
            </a:fld>
            <a:endParaRPr lang="en-US" dirty="0"/>
          </a:p>
        </p:txBody>
      </p:sp>
    </p:spTree>
    <p:extLst>
      <p:ext uri="{BB962C8B-B14F-4D97-AF65-F5344CB8AC3E}">
        <p14:creationId xmlns:p14="http://schemas.microsoft.com/office/powerpoint/2010/main" val="268842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9F2E34D-57B0-41D5-A7AF-DF10D1068115}" type="datetime1">
              <a:rPr lang="en-US" smtClean="0"/>
              <a:t>5/13/20</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F6E8327-77F4-4A2B-9238-101C8E3404E4}" type="datetime1">
              <a:rPr lang="en-US" smtClean="0"/>
              <a:t>5/13/20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87327A-3B7B-4F18-AD00-4892CF91FF9D}"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398241-E647-4007-AB01-BB30869910EB}"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9F5554-C941-4C3B-A197-75ED448862A0}"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6B44A0-C3F8-4023-9352-7CF7C034B2C8}"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C3DC5B-471F-47EA-B884-FE923235A560}"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F8C408-3247-4796-93FF-B91D6887AEC0}"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A1D282-CC74-49F4-B876-75084EFB56F1}"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56EAF9-2583-4989-8D87-13F548ED6E0C}"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70E3CFB-BB1B-4B2A-ADF6-B1A4609854C4}" type="datetime1">
              <a:rPr lang="en-US" smtClean="0"/>
              <a:t>5/13/20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3AEAA8-1A97-412E-935C-2E918F139579}" type="datetime1">
              <a:rPr lang="en-US" smtClean="0"/>
              <a:t>5/13/20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8B0DF1-CA1F-4E36-8C65-C52A9896A8FB}" type="datetime1">
              <a:rPr lang="en-US" smtClean="0"/>
              <a:t>5/13/20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6173FD-197A-4AD6-8D60-38B6A76F0734}" type="datetime1">
              <a:rPr lang="en-US" smtClean="0"/>
              <a:t>5/13/20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DC3949-07FA-4C7A-A990-D6D1043EED71}" type="datetime1">
              <a:rPr lang="en-US" smtClean="0"/>
              <a:t>5/13/20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E9E2DE8-6D13-4218-A974-D45AA7B6E4FF}" type="datetime1">
              <a:rPr lang="en-US" smtClean="0"/>
              <a:t>5/13/20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CDAB7D7-4BDA-4ABC-B31D-66201C69A314}" type="datetime1">
              <a:rPr lang="en-US" smtClean="0"/>
              <a:t>5/13/20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3F0A0B-291C-4112-A023-023C51AB2E85}" type="datetime1">
              <a:rPr lang="en-US" smtClean="0"/>
              <a:t>5/13/20</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skidmore.edu/dof-vpaa/forms/index.ph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5A92FE9-DB05-4D0D-AF5A-BE8664B9F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53D9B26A-5143-49A7-BA98-D871D5BD71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526211" y="1"/>
            <a:ext cx="5014912" cy="6857999"/>
            <a:chOff x="2928938" y="-4763"/>
            <a:chExt cx="5014912" cy="6862763"/>
          </a:xfrm>
        </p:grpSpPr>
        <p:sp>
          <p:nvSpPr>
            <p:cNvPr id="24" name="Freeform 6">
              <a:extLst>
                <a:ext uri="{FF2B5EF4-FFF2-40B4-BE49-F238E27FC236}">
                  <a16:creationId xmlns:a16="http://schemas.microsoft.com/office/drawing/2014/main" id="{68B85E55-A2A1-4682-B891-F201358A92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5" name="Freeform 7">
              <a:extLst>
                <a:ext uri="{FF2B5EF4-FFF2-40B4-BE49-F238E27FC236}">
                  <a16:creationId xmlns:a16="http://schemas.microsoft.com/office/drawing/2014/main" id="{45EF6EDB-9B5D-49E9-96FA-1AE08BF95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Freeform 12">
              <a:extLst>
                <a:ext uri="{FF2B5EF4-FFF2-40B4-BE49-F238E27FC236}">
                  <a16:creationId xmlns:a16="http://schemas.microsoft.com/office/drawing/2014/main" id="{38338226-D6E2-4EEE-B271-DB4BD096D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sp>
        <p:sp>
          <p:nvSpPr>
            <p:cNvPr id="27" name="Freeform 13">
              <a:extLst>
                <a:ext uri="{FF2B5EF4-FFF2-40B4-BE49-F238E27FC236}">
                  <a16:creationId xmlns:a16="http://schemas.microsoft.com/office/drawing/2014/main" id="{4878FB48-17B3-4A11-8025-DE0945CD4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8" name="Freeform 14">
              <a:extLst>
                <a:ext uri="{FF2B5EF4-FFF2-40B4-BE49-F238E27FC236}">
                  <a16:creationId xmlns:a16="http://schemas.microsoft.com/office/drawing/2014/main" id="{4150A21C-DD6D-4D3C-9E95-7A3CA263B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9" name="Freeform 15">
              <a:extLst>
                <a:ext uri="{FF2B5EF4-FFF2-40B4-BE49-F238E27FC236}">
                  <a16:creationId xmlns:a16="http://schemas.microsoft.com/office/drawing/2014/main" id="{7505BF04-104D-4180-A284-42FCD6B04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sp>
      </p:grpSp>
      <p:sp>
        <p:nvSpPr>
          <p:cNvPr id="2" name="Title 1">
            <a:extLst>
              <a:ext uri="{FF2B5EF4-FFF2-40B4-BE49-F238E27FC236}">
                <a16:creationId xmlns:a16="http://schemas.microsoft.com/office/drawing/2014/main" id="{652CD06E-EB43-4697-A9C1-290232C3BAD6}"/>
              </a:ext>
            </a:extLst>
          </p:cNvPr>
          <p:cNvSpPr>
            <a:spLocks noGrp="1"/>
          </p:cNvSpPr>
          <p:nvPr>
            <p:ph type="ctrTitle"/>
          </p:nvPr>
        </p:nvSpPr>
        <p:spPr>
          <a:xfrm>
            <a:off x="392908" y="271543"/>
            <a:ext cx="9493246" cy="3285866"/>
          </a:xfrm>
        </p:spPr>
        <p:txBody>
          <a:bodyPr>
            <a:normAutofit/>
          </a:bodyPr>
          <a:lstStyle/>
          <a:p>
            <a:pPr algn="l"/>
            <a:r>
              <a:rPr lang="en-US" sz="5400" dirty="0"/>
              <a:t>ATC, DOF/VPAA, ADOFs, LEDS:</a:t>
            </a:r>
            <a:br>
              <a:rPr lang="en-US" sz="5400" dirty="0"/>
            </a:br>
            <a:r>
              <a:rPr lang="en-US" sz="5400" dirty="0"/>
              <a:t>Tenure Process, 5/5/20</a:t>
            </a:r>
            <a:br>
              <a:rPr lang="en-US" sz="5400" dirty="0"/>
            </a:br>
            <a:endParaRPr lang="en-US" sz="5400" dirty="0"/>
          </a:p>
        </p:txBody>
      </p:sp>
      <p:sp>
        <p:nvSpPr>
          <p:cNvPr id="3" name="Subtitle 2">
            <a:extLst>
              <a:ext uri="{FF2B5EF4-FFF2-40B4-BE49-F238E27FC236}">
                <a16:creationId xmlns:a16="http://schemas.microsoft.com/office/drawing/2014/main" id="{1FBBDE4E-FFA3-44D5-BA0B-7575E2214B7C}"/>
              </a:ext>
            </a:extLst>
          </p:cNvPr>
          <p:cNvSpPr>
            <a:spLocks noGrp="1"/>
          </p:cNvSpPr>
          <p:nvPr>
            <p:ph type="subTitle" idx="1"/>
          </p:nvPr>
        </p:nvSpPr>
        <p:spPr>
          <a:xfrm>
            <a:off x="434785" y="3125735"/>
            <a:ext cx="7178070" cy="863348"/>
          </a:xfrm>
        </p:spPr>
        <p:txBody>
          <a:bodyPr>
            <a:noAutofit/>
          </a:bodyPr>
          <a:lstStyle/>
          <a:p>
            <a:pPr algn="l"/>
            <a:r>
              <a:rPr lang="en-US" sz="2000" dirty="0"/>
              <a:t>Appointments and Tenure Committee</a:t>
            </a:r>
          </a:p>
          <a:p>
            <a:pPr algn="l"/>
            <a:r>
              <a:rPr lang="en-US" sz="2000" dirty="0"/>
              <a:t>Dean of the Faculty / Vice President for Academic Affairs</a:t>
            </a:r>
          </a:p>
          <a:p>
            <a:pPr algn="l"/>
            <a:r>
              <a:rPr lang="en-US" sz="2000" dirty="0"/>
              <a:t>Associate Dean of the Faculty for Infrastructure &amp; Academic Affairs</a:t>
            </a:r>
          </a:p>
          <a:p>
            <a:pPr algn="l"/>
            <a:r>
              <a:rPr lang="en-US" sz="2000" dirty="0"/>
              <a:t>Learning Experience Design &amp; Digital Scholarship Support</a:t>
            </a:r>
          </a:p>
          <a:p>
            <a:pPr algn="l"/>
            <a:r>
              <a:rPr lang="en-US" sz="2000" dirty="0"/>
              <a:t>	Director and Learning Experience Designer</a:t>
            </a:r>
          </a:p>
          <a:p>
            <a:pPr algn="l"/>
            <a:r>
              <a:rPr lang="en-US" sz="2000" dirty="0"/>
              <a:t>Tenure candidates in 2020/1 and their CPDs</a:t>
            </a:r>
          </a:p>
          <a:p>
            <a:pPr algn="l"/>
            <a:r>
              <a:rPr lang="en-US" sz="2000" dirty="0"/>
              <a:t>3</a:t>
            </a:r>
            <a:r>
              <a:rPr lang="en-US" sz="2000" baseline="30000" dirty="0"/>
              <a:t>rd</a:t>
            </a:r>
            <a:r>
              <a:rPr lang="en-US" sz="2000" dirty="0"/>
              <a:t>-year reappointed faculty and their CPDs</a:t>
            </a:r>
          </a:p>
          <a:p>
            <a:pPr algn="l"/>
            <a:r>
              <a:rPr lang="en-US" sz="2000" dirty="0"/>
              <a:t>Members of the ATC</a:t>
            </a:r>
          </a:p>
        </p:txBody>
      </p:sp>
    </p:spTree>
    <p:extLst>
      <p:ext uri="{BB962C8B-B14F-4D97-AF65-F5344CB8AC3E}">
        <p14:creationId xmlns:p14="http://schemas.microsoft.com/office/powerpoint/2010/main" val="388446695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0878" y="2354081"/>
            <a:ext cx="11141121" cy="2217919"/>
          </a:xfrm>
        </p:spPr>
        <p:txBody>
          <a:bodyPr>
            <a:normAutofit fontScale="90000"/>
          </a:bodyPr>
          <a:lstStyle/>
          <a:p>
            <a:pPr algn="ctr"/>
            <a:r>
              <a:rPr lang="en-US" dirty="0">
                <a:solidFill>
                  <a:schemeClr val="bg1"/>
                </a:solidFill>
              </a:rPr>
              <a:t>“</a:t>
            </a:r>
            <a:r>
              <a:rPr lang="en-US" dirty="0">
                <a:solidFill>
                  <a:srgbClr val="FFFF00"/>
                </a:solidFill>
              </a:rPr>
              <a:t>Teaching of high quality is paramount</a:t>
            </a:r>
            <a:br>
              <a:rPr lang="en-US" dirty="0">
                <a:solidFill>
                  <a:srgbClr val="FFFF00"/>
                </a:solidFill>
              </a:rPr>
            </a:br>
            <a:r>
              <a:rPr lang="en-US" dirty="0">
                <a:solidFill>
                  <a:srgbClr val="FFFF00"/>
                </a:solidFill>
              </a:rPr>
              <a:t>and the primary criterion.</a:t>
            </a:r>
            <a:r>
              <a:rPr lang="en-US" dirty="0">
                <a:solidFill>
                  <a:schemeClr val="bg1"/>
                </a:solidFill>
              </a:rPr>
              <a:t> No degree of excellence in scholarship or artistic achievement, no record of unusual productivity or service to the community will compensate for unsatisfactory teaching ….”</a:t>
            </a:r>
            <a:br>
              <a:rPr lang="en-US" dirty="0">
                <a:solidFill>
                  <a:schemeClr val="bg1"/>
                </a:solidFill>
              </a:rPr>
            </a:br>
            <a:br>
              <a:rPr lang="en-US" dirty="0">
                <a:solidFill>
                  <a:schemeClr val="bg1"/>
                </a:solidFill>
              </a:rPr>
            </a:br>
            <a:r>
              <a:rPr lang="en-US" dirty="0">
                <a:solidFill>
                  <a:schemeClr val="bg1"/>
                </a:solidFill>
              </a:rPr>
              <a:t>See p. 113 of the FHB.</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1595992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4655" y="431936"/>
            <a:ext cx="8522688" cy="1323839"/>
          </a:xfrm>
        </p:spPr>
        <p:txBody>
          <a:bodyPr>
            <a:normAutofit fontScale="90000"/>
          </a:bodyPr>
          <a:lstStyle/>
          <a:p>
            <a:pPr algn="ctr"/>
            <a:r>
              <a:rPr lang="en-US" dirty="0">
                <a:solidFill>
                  <a:schemeClr val="bg1"/>
                </a:solidFill>
              </a:rPr>
              <a:t>Evaluation of High-Quality Teaching (50%):</a:t>
            </a:r>
            <a:br>
              <a:rPr lang="en-US" dirty="0">
                <a:solidFill>
                  <a:schemeClr val="bg1"/>
                </a:solidFill>
              </a:rPr>
            </a:br>
            <a:r>
              <a:rPr lang="en-US" dirty="0">
                <a:solidFill>
                  <a:schemeClr val="bg1"/>
                </a:solidFill>
              </a:rPr>
              <a:t>Four Features Mentioned in FHB</a:t>
            </a:r>
          </a:p>
        </p:txBody>
      </p:sp>
      <p:sp>
        <p:nvSpPr>
          <p:cNvPr id="3" name="Content Placeholder 2"/>
          <p:cNvSpPr>
            <a:spLocks noGrp="1"/>
          </p:cNvSpPr>
          <p:nvPr>
            <p:ph idx="1"/>
          </p:nvPr>
        </p:nvSpPr>
        <p:spPr>
          <a:xfrm>
            <a:off x="3990541" y="1922096"/>
            <a:ext cx="4210917" cy="3454576"/>
          </a:xfrm>
        </p:spPr>
        <p:txBody>
          <a:bodyPr>
            <a:noAutofit/>
          </a:bodyPr>
          <a:lstStyle/>
          <a:p>
            <a:pPr>
              <a:buClr>
                <a:schemeClr val="bg1"/>
              </a:buClr>
              <a:buFont typeface="Arial" panose="020B0604020202020204" pitchFamily="34" charset="0"/>
              <a:buChar char="•"/>
            </a:pPr>
            <a:r>
              <a:rPr lang="en-US" sz="2400" dirty="0">
                <a:solidFill>
                  <a:schemeClr val="bg1"/>
                </a:solidFill>
              </a:rPr>
              <a:t>Motivation and mentoring</a:t>
            </a:r>
          </a:p>
          <a:p>
            <a:pPr>
              <a:buClr>
                <a:schemeClr val="bg1"/>
              </a:buClr>
              <a:buFont typeface="Arial" panose="020B0604020202020204" pitchFamily="34" charset="0"/>
              <a:buChar char="•"/>
            </a:pPr>
            <a:r>
              <a:rPr lang="en-US" sz="2400" dirty="0">
                <a:solidFill>
                  <a:schemeClr val="bg1"/>
                </a:solidFill>
              </a:rPr>
              <a:t>Expertise </a:t>
            </a:r>
          </a:p>
          <a:p>
            <a:pPr>
              <a:buClr>
                <a:schemeClr val="bg1"/>
              </a:buClr>
              <a:buFont typeface="Arial" panose="020B0604020202020204" pitchFamily="34" charset="0"/>
              <a:buChar char="•"/>
            </a:pPr>
            <a:r>
              <a:rPr lang="en-US" sz="2400" dirty="0">
                <a:solidFill>
                  <a:schemeClr val="bg1"/>
                </a:solidFill>
              </a:rPr>
              <a:t>Course design and delivery</a:t>
            </a:r>
          </a:p>
          <a:p>
            <a:pPr>
              <a:buClr>
                <a:schemeClr val="bg1"/>
              </a:buClr>
              <a:buFont typeface="Arial" panose="020B0604020202020204" pitchFamily="34" charset="0"/>
              <a:buChar char="•"/>
            </a:pPr>
            <a:r>
              <a:rPr lang="en-US" sz="2400" dirty="0">
                <a:solidFill>
                  <a:schemeClr val="bg1"/>
                </a:solidFill>
              </a:rPr>
              <a:t>Fostering student learning</a:t>
            </a:r>
          </a:p>
          <a:p>
            <a:pPr marL="0" indent="0">
              <a:buClr>
                <a:schemeClr val="bg1"/>
              </a:buClr>
              <a:buNone/>
            </a:pPr>
            <a:endParaRPr lang="en-US" sz="2400" dirty="0">
              <a:solidFill>
                <a:schemeClr val="bg1"/>
              </a:solidFill>
            </a:endParaRPr>
          </a:p>
          <a:p>
            <a:pPr marL="0" indent="0">
              <a:buClr>
                <a:schemeClr val="bg1"/>
              </a:buClr>
              <a:buNone/>
            </a:pPr>
            <a:r>
              <a:rPr lang="en-US" sz="2400" dirty="0">
                <a:solidFill>
                  <a:schemeClr val="bg1"/>
                </a:solidFill>
              </a:rPr>
              <a:t>See pp. 114-115 of the FHB.</a:t>
            </a:r>
          </a:p>
        </p:txBody>
      </p:sp>
    </p:spTree>
    <p:extLst>
      <p:ext uri="{BB962C8B-B14F-4D97-AF65-F5344CB8AC3E}">
        <p14:creationId xmlns:p14="http://schemas.microsoft.com/office/powerpoint/2010/main" val="4215957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31634" y="645189"/>
            <a:ext cx="4728633" cy="726411"/>
          </a:xfrm>
        </p:spPr>
        <p:txBody>
          <a:bodyPr>
            <a:normAutofit fontScale="90000"/>
          </a:bodyPr>
          <a:lstStyle/>
          <a:p>
            <a:r>
              <a:rPr lang="en-US" dirty="0">
                <a:solidFill>
                  <a:schemeClr val="bg1"/>
                </a:solidFill>
              </a:rPr>
              <a:t>Building a Teaching File</a:t>
            </a:r>
          </a:p>
        </p:txBody>
      </p:sp>
      <p:sp>
        <p:nvSpPr>
          <p:cNvPr id="3" name="Content Placeholder 2"/>
          <p:cNvSpPr>
            <a:spLocks noGrp="1"/>
          </p:cNvSpPr>
          <p:nvPr>
            <p:ph idx="1"/>
          </p:nvPr>
        </p:nvSpPr>
        <p:spPr>
          <a:xfrm>
            <a:off x="2803958" y="1721088"/>
            <a:ext cx="9388041" cy="4094496"/>
          </a:xfrm>
        </p:spPr>
        <p:txBody>
          <a:bodyPr>
            <a:noAutofit/>
          </a:bodyPr>
          <a:lstStyle/>
          <a:p>
            <a:pPr>
              <a:buClr>
                <a:schemeClr val="bg1"/>
              </a:buClr>
              <a:buFont typeface="Arial" panose="020B0604020202020204" pitchFamily="34" charset="0"/>
              <a:buChar char="•"/>
            </a:pPr>
            <a:r>
              <a:rPr lang="en-US" sz="2400" dirty="0">
                <a:solidFill>
                  <a:schemeClr val="bg1"/>
                </a:solidFill>
              </a:rPr>
              <a:t>Organize course materials</a:t>
            </a:r>
          </a:p>
          <a:p>
            <a:pPr>
              <a:buClr>
                <a:schemeClr val="bg1"/>
              </a:buClr>
              <a:buFont typeface="Arial" panose="020B0604020202020204" pitchFamily="34" charset="0"/>
              <a:buChar char="•"/>
            </a:pPr>
            <a:r>
              <a:rPr lang="en-US" sz="2400" dirty="0">
                <a:solidFill>
                  <a:schemeClr val="bg1"/>
                </a:solidFill>
              </a:rPr>
              <a:t>Keep track of updated syllabi</a:t>
            </a:r>
          </a:p>
          <a:p>
            <a:pPr>
              <a:buClr>
                <a:schemeClr val="bg1"/>
              </a:buClr>
              <a:buFont typeface="Arial" panose="020B0604020202020204" pitchFamily="34" charset="0"/>
              <a:buChar char="•"/>
            </a:pPr>
            <a:r>
              <a:rPr lang="en-US" sz="2400" dirty="0">
                <a:solidFill>
                  <a:schemeClr val="bg1"/>
                </a:solidFill>
              </a:rPr>
              <a:t>List of assignments, exercises, exams, samples of student work, etc.</a:t>
            </a:r>
          </a:p>
          <a:p>
            <a:pPr>
              <a:buClr>
                <a:schemeClr val="bg1"/>
              </a:buClr>
              <a:buFont typeface="Arial" panose="020B0604020202020204" pitchFamily="34" charset="0"/>
              <a:buChar char="•"/>
            </a:pPr>
            <a:r>
              <a:rPr lang="en-US" sz="2400" dirty="0">
                <a:solidFill>
                  <a:schemeClr val="bg1"/>
                </a:solidFill>
              </a:rPr>
              <a:t>Upload student ratings (</a:t>
            </a:r>
            <a:r>
              <a:rPr lang="en-US" sz="2400" dirty="0" err="1">
                <a:solidFill>
                  <a:schemeClr val="bg1"/>
                </a:solidFill>
              </a:rPr>
              <a:t>qSETs</a:t>
            </a:r>
            <a:r>
              <a:rPr lang="en-US" sz="2400" dirty="0">
                <a:solidFill>
                  <a:schemeClr val="bg1"/>
                </a:solidFill>
              </a:rPr>
              <a:t> and long forms)</a:t>
            </a:r>
          </a:p>
          <a:p>
            <a:pPr>
              <a:buClr>
                <a:schemeClr val="bg1"/>
              </a:buClr>
              <a:buFont typeface="Arial" panose="020B0604020202020204" pitchFamily="34" charset="0"/>
              <a:buChar char="•"/>
            </a:pPr>
            <a:r>
              <a:rPr lang="en-US" sz="2400" dirty="0">
                <a:solidFill>
                  <a:schemeClr val="bg1"/>
                </a:solidFill>
              </a:rPr>
              <a:t>Organize courses (chronologically or by class)</a:t>
            </a:r>
          </a:p>
          <a:p>
            <a:pPr>
              <a:buClr>
                <a:schemeClr val="bg1"/>
              </a:buClr>
              <a:buFont typeface="Arial" panose="020B0604020202020204" pitchFamily="34" charset="0"/>
              <a:buChar char="•"/>
            </a:pPr>
            <a:r>
              <a:rPr lang="en-US" sz="2400" dirty="0">
                <a:solidFill>
                  <a:schemeClr val="bg1"/>
                </a:solidFill>
              </a:rPr>
              <a:t>Peer evaluations (optional) </a:t>
            </a:r>
          </a:p>
          <a:p>
            <a:pPr>
              <a:buClr>
                <a:schemeClr val="bg1"/>
              </a:buClr>
              <a:buFont typeface="Arial" panose="020B0604020202020204" pitchFamily="34" charset="0"/>
              <a:buChar char="•"/>
            </a:pPr>
            <a:r>
              <a:rPr lang="en-US" sz="2400" dirty="0">
                <a:solidFill>
                  <a:schemeClr val="bg1"/>
                </a:solidFill>
              </a:rPr>
              <a:t>Teaching statement (optional)</a:t>
            </a:r>
          </a:p>
          <a:p>
            <a:pPr>
              <a:buClr>
                <a:schemeClr val="bg1"/>
              </a:buClr>
              <a:buFont typeface="Arial" panose="020B0604020202020204" pitchFamily="34" charset="0"/>
              <a:buChar char="•"/>
            </a:pPr>
            <a:endParaRPr lang="en-US" sz="2400" dirty="0">
              <a:solidFill>
                <a:schemeClr val="bg1"/>
              </a:solidFill>
            </a:endParaRPr>
          </a:p>
          <a:p>
            <a:pPr lvl="1">
              <a:buClr>
                <a:schemeClr val="bg1"/>
              </a:buClr>
              <a:buFont typeface="Arial" panose="020B0604020202020204" pitchFamily="34" charset="0"/>
              <a:buChar char="•"/>
            </a:pPr>
            <a:endParaRPr lang="en-US" sz="2400" dirty="0">
              <a:solidFill>
                <a:schemeClr val="bg1"/>
              </a:solidFill>
            </a:endParaRPr>
          </a:p>
        </p:txBody>
      </p:sp>
    </p:spTree>
    <p:extLst>
      <p:ext uri="{BB962C8B-B14F-4D97-AF65-F5344CB8AC3E}">
        <p14:creationId xmlns:p14="http://schemas.microsoft.com/office/powerpoint/2010/main" val="3517418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28775" y="609600"/>
            <a:ext cx="10563225" cy="1304925"/>
          </a:xfrm>
        </p:spPr>
        <p:txBody>
          <a:bodyPr>
            <a:normAutofit fontScale="90000"/>
          </a:bodyPr>
          <a:lstStyle/>
          <a:p>
            <a:pPr algn="ctr"/>
            <a:r>
              <a:rPr lang="en-US" dirty="0">
                <a:solidFill>
                  <a:schemeClr val="bg1"/>
                </a:solidFill>
              </a:rPr>
              <a:t>Evaluation of Scholarly and Artistic Achievement (40%)</a:t>
            </a:r>
            <a:br>
              <a:rPr lang="en-US" dirty="0">
                <a:solidFill>
                  <a:schemeClr val="bg1"/>
                </a:solidFill>
              </a:rPr>
            </a:br>
            <a:r>
              <a:rPr lang="en-US" dirty="0">
                <a:solidFill>
                  <a:schemeClr val="bg1"/>
                </a:solidFill>
              </a:rPr>
              <a:t>(highly discipline specific) </a:t>
            </a:r>
          </a:p>
        </p:txBody>
      </p:sp>
      <p:sp>
        <p:nvSpPr>
          <p:cNvPr id="3" name="Content Placeholder 2"/>
          <p:cNvSpPr>
            <a:spLocks noGrp="1"/>
          </p:cNvSpPr>
          <p:nvPr>
            <p:ph idx="1"/>
          </p:nvPr>
        </p:nvSpPr>
        <p:spPr>
          <a:xfrm>
            <a:off x="1628775" y="1914525"/>
            <a:ext cx="10649802" cy="4608195"/>
          </a:xfrm>
        </p:spPr>
        <p:txBody>
          <a:bodyPr>
            <a:noAutofit/>
          </a:bodyPr>
          <a:lstStyle/>
          <a:p>
            <a:pPr>
              <a:buClr>
                <a:schemeClr val="bg1"/>
              </a:buClr>
              <a:buFont typeface="Arial" panose="020B0604020202020204" pitchFamily="34" charset="0"/>
              <a:buChar char="•"/>
            </a:pPr>
            <a:r>
              <a:rPr lang="en-US" sz="2000" dirty="0">
                <a:solidFill>
                  <a:schemeClr val="bg1"/>
                </a:solidFill>
              </a:rPr>
              <a:t>Discovery</a:t>
            </a:r>
          </a:p>
          <a:p>
            <a:pPr lvl="1">
              <a:buClr>
                <a:schemeClr val="bg1"/>
              </a:buClr>
              <a:buFont typeface="Arial" panose="020B0604020202020204" pitchFamily="34" charset="0"/>
              <a:buChar char="•"/>
            </a:pPr>
            <a:r>
              <a:rPr lang="en-US" sz="2000" dirty="0">
                <a:solidFill>
                  <a:schemeClr val="bg1"/>
                </a:solidFill>
              </a:rPr>
              <a:t>Creativity and originality</a:t>
            </a:r>
          </a:p>
          <a:p>
            <a:pPr>
              <a:buClr>
                <a:schemeClr val="bg1"/>
              </a:buClr>
              <a:buFont typeface="Arial" panose="020B0604020202020204" pitchFamily="34" charset="0"/>
              <a:buChar char="•"/>
            </a:pPr>
            <a:r>
              <a:rPr lang="en-US" sz="2000" dirty="0">
                <a:solidFill>
                  <a:schemeClr val="bg1"/>
                </a:solidFill>
              </a:rPr>
              <a:t>Integration</a:t>
            </a:r>
          </a:p>
          <a:p>
            <a:pPr lvl="1">
              <a:buClr>
                <a:schemeClr val="bg1"/>
              </a:buClr>
              <a:buFont typeface="Arial" panose="020B0604020202020204" pitchFamily="34" charset="0"/>
              <a:buChar char="•"/>
            </a:pPr>
            <a:r>
              <a:rPr lang="en-US" dirty="0">
                <a:solidFill>
                  <a:schemeClr val="bg1"/>
                </a:solidFill>
              </a:rPr>
              <a:t>Critical evaluation, s</a:t>
            </a:r>
            <a:r>
              <a:rPr lang="en-US" sz="2000" dirty="0">
                <a:solidFill>
                  <a:schemeClr val="bg1"/>
                </a:solidFill>
              </a:rPr>
              <a:t>ynthesis, analysis, integration or interpretation of the work of others</a:t>
            </a:r>
          </a:p>
          <a:p>
            <a:pPr>
              <a:buClr>
                <a:schemeClr val="bg1"/>
              </a:buClr>
              <a:buFont typeface="Arial" panose="020B0604020202020204" pitchFamily="34" charset="0"/>
              <a:buChar char="•"/>
            </a:pPr>
            <a:r>
              <a:rPr lang="en-US" sz="2000" dirty="0">
                <a:solidFill>
                  <a:schemeClr val="bg1"/>
                </a:solidFill>
              </a:rPr>
              <a:t>Application</a:t>
            </a:r>
          </a:p>
          <a:p>
            <a:pPr lvl="1">
              <a:buClr>
                <a:schemeClr val="bg1"/>
              </a:buClr>
              <a:buFont typeface="Arial" panose="020B0604020202020204" pitchFamily="34" charset="0"/>
              <a:buChar char="•"/>
            </a:pPr>
            <a:r>
              <a:rPr lang="en-US" sz="2000" dirty="0">
                <a:solidFill>
                  <a:schemeClr val="bg1"/>
                </a:solidFill>
              </a:rPr>
              <a:t>Investigation or solution of intellectual, social, or institutional problems</a:t>
            </a:r>
          </a:p>
          <a:p>
            <a:pPr lvl="1">
              <a:buClr>
                <a:schemeClr val="bg1"/>
              </a:buClr>
              <a:buFont typeface="Arial" panose="020B0604020202020204" pitchFamily="34" charset="0"/>
              <a:buChar char="•"/>
            </a:pPr>
            <a:r>
              <a:rPr lang="en-US" sz="2000" dirty="0">
                <a:solidFill>
                  <a:schemeClr val="bg1"/>
                </a:solidFill>
              </a:rPr>
              <a:t>Mastering new performance repertory </a:t>
            </a:r>
          </a:p>
          <a:p>
            <a:pPr lvl="1">
              <a:buClr>
                <a:schemeClr val="bg1"/>
              </a:buClr>
              <a:buFont typeface="Arial" panose="020B0604020202020204" pitchFamily="34" charset="0"/>
              <a:buChar char="•"/>
            </a:pPr>
            <a:r>
              <a:rPr lang="en-US" sz="2000" dirty="0">
                <a:solidFill>
                  <a:schemeClr val="bg1"/>
                </a:solidFill>
              </a:rPr>
              <a:t>Exploring new forms of creative activity </a:t>
            </a:r>
          </a:p>
          <a:p>
            <a:pPr lvl="1">
              <a:buClr>
                <a:schemeClr val="bg1"/>
              </a:buClr>
              <a:buFont typeface="Arial" panose="020B0604020202020204" pitchFamily="34" charset="0"/>
              <a:buChar char="•"/>
            </a:pPr>
            <a:endParaRPr lang="en-US" sz="2000" dirty="0">
              <a:solidFill>
                <a:schemeClr val="bg1"/>
              </a:solidFill>
            </a:endParaRPr>
          </a:p>
          <a:p>
            <a:pPr marL="457200" lvl="1" indent="0">
              <a:buClr>
                <a:schemeClr val="bg1"/>
              </a:buClr>
              <a:buNone/>
            </a:pPr>
            <a:r>
              <a:rPr lang="en-US" sz="2000" dirty="0">
                <a:solidFill>
                  <a:schemeClr val="bg1"/>
                </a:solidFill>
              </a:rPr>
              <a:t>See pp. 115-116 of the FHB. </a:t>
            </a:r>
          </a:p>
        </p:txBody>
      </p:sp>
    </p:spTree>
    <p:extLst>
      <p:ext uri="{BB962C8B-B14F-4D97-AF65-F5344CB8AC3E}">
        <p14:creationId xmlns:p14="http://schemas.microsoft.com/office/powerpoint/2010/main" val="424610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6259" y="552450"/>
            <a:ext cx="7900380" cy="734483"/>
          </a:xfrm>
        </p:spPr>
        <p:txBody>
          <a:bodyPr>
            <a:normAutofit fontScale="90000"/>
          </a:bodyPr>
          <a:lstStyle/>
          <a:p>
            <a:r>
              <a:rPr lang="en-US" dirty="0">
                <a:solidFill>
                  <a:schemeClr val="bg1"/>
                </a:solidFill>
              </a:rPr>
              <a:t>Possible Elements of a Professional File</a:t>
            </a:r>
          </a:p>
        </p:txBody>
      </p:sp>
      <p:sp>
        <p:nvSpPr>
          <p:cNvPr id="3" name="Content Placeholder 2"/>
          <p:cNvSpPr>
            <a:spLocks noGrp="1"/>
          </p:cNvSpPr>
          <p:nvPr>
            <p:ph idx="1"/>
          </p:nvPr>
        </p:nvSpPr>
        <p:spPr>
          <a:xfrm>
            <a:off x="1362795" y="1449699"/>
            <a:ext cx="6453850" cy="4690644"/>
          </a:xfrm>
        </p:spPr>
        <p:txBody>
          <a:bodyPr>
            <a:noAutofit/>
          </a:bodyPr>
          <a:lstStyle/>
          <a:p>
            <a:pPr>
              <a:buClr>
                <a:schemeClr val="bg1"/>
              </a:buClr>
              <a:buFont typeface="Arial" panose="020B0604020202020204" pitchFamily="34" charset="0"/>
              <a:buChar char="•"/>
            </a:pPr>
            <a:r>
              <a:rPr lang="en-US" sz="2000" dirty="0">
                <a:solidFill>
                  <a:schemeClr val="bg1"/>
                </a:solidFill>
              </a:rPr>
              <a:t>Books (publisher, status, etc.)</a:t>
            </a:r>
          </a:p>
          <a:p>
            <a:pPr>
              <a:buClr>
                <a:schemeClr val="bg1"/>
              </a:buClr>
              <a:buFont typeface="Arial" panose="020B0604020202020204" pitchFamily="34" charset="0"/>
              <a:buChar char="•"/>
            </a:pPr>
            <a:r>
              <a:rPr lang="en-US" sz="2000" dirty="0">
                <a:solidFill>
                  <a:schemeClr val="bg1"/>
                </a:solidFill>
              </a:rPr>
              <a:t>Refereed journal articles</a:t>
            </a:r>
          </a:p>
          <a:p>
            <a:pPr>
              <a:buClr>
                <a:schemeClr val="bg1"/>
              </a:buClr>
              <a:buFont typeface="Arial" panose="020B0604020202020204" pitchFamily="34" charset="0"/>
              <a:buChar char="•"/>
            </a:pPr>
            <a:r>
              <a:rPr lang="en-US" sz="2000" dirty="0">
                <a:solidFill>
                  <a:schemeClr val="bg1"/>
                </a:solidFill>
              </a:rPr>
              <a:t>Book chapters</a:t>
            </a:r>
          </a:p>
          <a:p>
            <a:pPr>
              <a:buClr>
                <a:schemeClr val="bg1"/>
              </a:buClr>
              <a:buFont typeface="Arial" panose="020B0604020202020204" pitchFamily="34" charset="0"/>
              <a:buChar char="•"/>
            </a:pPr>
            <a:r>
              <a:rPr lang="en-US" sz="2000" dirty="0">
                <a:solidFill>
                  <a:schemeClr val="bg1"/>
                </a:solidFill>
              </a:rPr>
              <a:t>Co-edited and edited books</a:t>
            </a:r>
          </a:p>
          <a:p>
            <a:pPr>
              <a:buClr>
                <a:schemeClr val="bg1"/>
              </a:buClr>
              <a:buFont typeface="Arial" panose="020B0604020202020204" pitchFamily="34" charset="0"/>
              <a:buChar char="•"/>
            </a:pPr>
            <a:r>
              <a:rPr lang="en-US" sz="2000" dirty="0">
                <a:solidFill>
                  <a:schemeClr val="bg1"/>
                </a:solidFill>
              </a:rPr>
              <a:t>Edited special journal issues</a:t>
            </a:r>
          </a:p>
          <a:p>
            <a:pPr>
              <a:buClr>
                <a:schemeClr val="bg1"/>
              </a:buClr>
              <a:buFont typeface="Arial" panose="020B0604020202020204" pitchFamily="34" charset="0"/>
              <a:buChar char="•"/>
            </a:pPr>
            <a:r>
              <a:rPr lang="en-US" sz="2000" dirty="0">
                <a:solidFill>
                  <a:schemeClr val="bg1"/>
                </a:solidFill>
              </a:rPr>
              <a:t>Grants and grant proposals (status)</a:t>
            </a:r>
          </a:p>
          <a:p>
            <a:pPr>
              <a:buClr>
                <a:schemeClr val="bg1"/>
              </a:buClr>
              <a:buFont typeface="Arial" panose="020B0604020202020204" pitchFamily="34" charset="0"/>
              <a:buChar char="•"/>
            </a:pPr>
            <a:r>
              <a:rPr lang="en-US" sz="2000" dirty="0">
                <a:solidFill>
                  <a:schemeClr val="bg1"/>
                </a:solidFill>
              </a:rPr>
              <a:t>Reviews (books, films, performances)</a:t>
            </a:r>
          </a:p>
          <a:p>
            <a:pPr>
              <a:buClr>
                <a:schemeClr val="bg1"/>
              </a:buClr>
              <a:buFont typeface="Arial" panose="020B0604020202020204" pitchFamily="34" charset="0"/>
              <a:buChar char="•"/>
            </a:pPr>
            <a:r>
              <a:rPr lang="en-US" sz="2000" dirty="0">
                <a:solidFill>
                  <a:schemeClr val="bg1"/>
                </a:solidFill>
              </a:rPr>
              <a:t>Encyclopedia entries</a:t>
            </a:r>
          </a:p>
          <a:p>
            <a:pPr>
              <a:buClr>
                <a:schemeClr val="bg1"/>
              </a:buClr>
              <a:buFont typeface="Arial" panose="020B0604020202020204" pitchFamily="34" charset="0"/>
              <a:buChar char="•"/>
            </a:pPr>
            <a:r>
              <a:rPr lang="en-US" sz="2000" dirty="0">
                <a:solidFill>
                  <a:schemeClr val="bg1"/>
                </a:solidFill>
              </a:rPr>
              <a:t>Conference papers and proceedings</a:t>
            </a:r>
          </a:p>
          <a:p>
            <a:pPr>
              <a:buClr>
                <a:schemeClr val="bg1"/>
              </a:buClr>
              <a:buFont typeface="Arial" panose="020B0604020202020204" pitchFamily="34" charset="0"/>
              <a:buChar char="•"/>
            </a:pPr>
            <a:r>
              <a:rPr lang="en-US" sz="2000" dirty="0">
                <a:solidFill>
                  <a:schemeClr val="bg1"/>
                </a:solidFill>
              </a:rPr>
              <a:t>Scholarship statement (optional)</a:t>
            </a:r>
          </a:p>
          <a:p>
            <a:pPr lvl="1">
              <a:buClr>
                <a:schemeClr val="bg1"/>
              </a:buClr>
              <a:buFont typeface="Arial" panose="020B0604020202020204" pitchFamily="34" charset="0"/>
              <a:buChar char="•"/>
            </a:pPr>
            <a:r>
              <a:rPr lang="en-US" dirty="0">
                <a:solidFill>
                  <a:schemeClr val="bg1"/>
                </a:solidFill>
              </a:rPr>
              <a:t>If co-author, contextualize contribution</a:t>
            </a:r>
            <a:endParaRPr lang="en-US" sz="1600" dirty="0">
              <a:solidFill>
                <a:schemeClr val="bg1"/>
              </a:solidFill>
            </a:endParaRPr>
          </a:p>
        </p:txBody>
      </p:sp>
      <p:sp>
        <p:nvSpPr>
          <p:cNvPr id="4" name="TextBox 3">
            <a:extLst>
              <a:ext uri="{FF2B5EF4-FFF2-40B4-BE49-F238E27FC236}">
                <a16:creationId xmlns:a16="http://schemas.microsoft.com/office/drawing/2014/main" id="{7211B4C7-B056-A14A-AB36-B076ADA06DFF}"/>
              </a:ext>
            </a:extLst>
          </p:cNvPr>
          <p:cNvSpPr txBox="1"/>
          <p:nvPr/>
        </p:nvSpPr>
        <p:spPr>
          <a:xfrm>
            <a:off x="5704764" y="1421303"/>
            <a:ext cx="6487236" cy="2580194"/>
          </a:xfrm>
          <a:prstGeom prst="rect">
            <a:avLst/>
          </a:prstGeom>
          <a:noFill/>
        </p:spPr>
        <p:txBody>
          <a:bodyPr wrap="square" rtlCol="0">
            <a:spAutoFit/>
          </a:bodyPr>
          <a:lstStyle/>
          <a:p>
            <a:pPr marL="342900" indent="-342900">
              <a:spcBef>
                <a:spcPts val="1000"/>
              </a:spcBef>
              <a:buClr>
                <a:schemeClr val="bg1"/>
              </a:buClr>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Exhibitions (status: solo, juried, museums, galleries, etc.)</a:t>
            </a:r>
          </a:p>
          <a:p>
            <a:pPr marL="342900" indent="-342900">
              <a:spcBef>
                <a:spcPts val="1000"/>
              </a:spcBef>
              <a:buClr>
                <a:schemeClr val="bg1"/>
              </a:buClr>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Performances</a:t>
            </a:r>
          </a:p>
          <a:p>
            <a:pPr marL="342900" indent="-342900">
              <a:spcBef>
                <a:spcPts val="1000"/>
              </a:spcBef>
              <a:buClr>
                <a:schemeClr val="bg1"/>
              </a:buClr>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Residencies</a:t>
            </a:r>
          </a:p>
          <a:p>
            <a:pPr marL="342900" indent="-342900">
              <a:spcBef>
                <a:spcPts val="1000"/>
              </a:spcBef>
              <a:buClr>
                <a:schemeClr val="bg1"/>
              </a:buClr>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Curatorial assignments</a:t>
            </a:r>
          </a:p>
          <a:p>
            <a:pPr marL="342900" indent="-342900">
              <a:spcBef>
                <a:spcPts val="1000"/>
              </a:spcBef>
              <a:buClr>
                <a:schemeClr val="bg1"/>
              </a:buClr>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Invited lectures</a:t>
            </a:r>
          </a:p>
          <a:p>
            <a:pPr marL="342900" indent="-342900">
              <a:spcBef>
                <a:spcPts val="1000"/>
              </a:spcBef>
              <a:buClr>
                <a:schemeClr val="bg1"/>
              </a:buClr>
              <a:buFont typeface="Arial" panose="020B0604020202020204" pitchFamily="34" charset="0"/>
              <a:buChar char="•"/>
            </a:pPr>
            <a:r>
              <a:rPr lang="en-US" sz="2000" dirty="0">
                <a:solidFill>
                  <a:schemeClr val="bg1"/>
                </a:solidFill>
                <a:latin typeface="Calibri" panose="020F0502020204030204" pitchFamily="34" charset="0"/>
                <a:cs typeface="Calibri" panose="020F0502020204030204" pitchFamily="34" charset="0"/>
              </a:rPr>
              <a:t>Professional/artistic statement (optional)</a:t>
            </a:r>
          </a:p>
        </p:txBody>
      </p:sp>
    </p:spTree>
    <p:extLst>
      <p:ext uri="{BB962C8B-B14F-4D97-AF65-F5344CB8AC3E}">
        <p14:creationId xmlns:p14="http://schemas.microsoft.com/office/powerpoint/2010/main" val="645115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5380" y="600074"/>
            <a:ext cx="9744075" cy="876639"/>
          </a:xfrm>
        </p:spPr>
        <p:txBody>
          <a:bodyPr>
            <a:normAutofit/>
          </a:bodyPr>
          <a:lstStyle/>
          <a:p>
            <a:pPr algn="ctr"/>
            <a:r>
              <a:rPr lang="en-US" dirty="0">
                <a:solidFill>
                  <a:schemeClr val="bg1"/>
                </a:solidFill>
              </a:rPr>
              <a:t>Evaluation of Service (10%)</a:t>
            </a:r>
          </a:p>
        </p:txBody>
      </p:sp>
      <p:sp>
        <p:nvSpPr>
          <p:cNvPr id="3" name="Content Placeholder 2"/>
          <p:cNvSpPr>
            <a:spLocks noGrp="1"/>
          </p:cNvSpPr>
          <p:nvPr>
            <p:ph idx="1"/>
          </p:nvPr>
        </p:nvSpPr>
        <p:spPr>
          <a:xfrm>
            <a:off x="1515380" y="1700937"/>
            <a:ext cx="5534348" cy="4498977"/>
          </a:xfrm>
        </p:spPr>
        <p:txBody>
          <a:bodyPr>
            <a:noAutofit/>
          </a:bodyPr>
          <a:lstStyle/>
          <a:p>
            <a:pPr>
              <a:buClr>
                <a:schemeClr val="bg1"/>
              </a:buClr>
              <a:buFont typeface="Arial" panose="020B0604020202020204" pitchFamily="34" charset="0"/>
              <a:buChar char="•"/>
            </a:pPr>
            <a:r>
              <a:rPr lang="en-US" sz="2000" dirty="0">
                <a:solidFill>
                  <a:schemeClr val="bg1"/>
                </a:solidFill>
              </a:rPr>
              <a:t>Service to Students</a:t>
            </a:r>
          </a:p>
          <a:p>
            <a:pPr lvl="1">
              <a:buClr>
                <a:schemeClr val="bg1"/>
              </a:buClr>
              <a:buFont typeface="Arial" panose="020B0604020202020204" pitchFamily="34" charset="0"/>
              <a:buChar char="•"/>
            </a:pPr>
            <a:r>
              <a:rPr lang="en-US" dirty="0">
                <a:solidFill>
                  <a:schemeClr val="bg1"/>
                </a:solidFill>
              </a:rPr>
              <a:t>Advising, writing recommendations</a:t>
            </a:r>
          </a:p>
          <a:p>
            <a:pPr lvl="1">
              <a:buClr>
                <a:schemeClr val="bg1"/>
              </a:buClr>
              <a:buFont typeface="Arial" panose="020B0604020202020204" pitchFamily="34" charset="0"/>
              <a:buChar char="•"/>
            </a:pPr>
            <a:r>
              <a:rPr lang="en-US" dirty="0">
                <a:solidFill>
                  <a:schemeClr val="bg1"/>
                </a:solidFill>
              </a:rPr>
              <a:t>Advising student clubs</a:t>
            </a:r>
          </a:p>
          <a:p>
            <a:pPr>
              <a:buClr>
                <a:schemeClr val="bg1"/>
              </a:buClr>
              <a:buFont typeface="Arial" panose="020B0604020202020204" pitchFamily="34" charset="0"/>
              <a:buChar char="•"/>
            </a:pPr>
            <a:r>
              <a:rPr lang="en-US" sz="2000" dirty="0">
                <a:solidFill>
                  <a:schemeClr val="bg1"/>
                </a:solidFill>
              </a:rPr>
              <a:t>Service to Departments and Programs</a:t>
            </a:r>
          </a:p>
          <a:p>
            <a:pPr lvl="1">
              <a:buClr>
                <a:schemeClr val="bg1"/>
              </a:buClr>
              <a:buFont typeface="Arial" panose="020B0604020202020204" pitchFamily="34" charset="0"/>
              <a:buChar char="•"/>
            </a:pPr>
            <a:r>
              <a:rPr lang="en-US" dirty="0">
                <a:solidFill>
                  <a:schemeClr val="bg1"/>
                </a:solidFill>
              </a:rPr>
              <a:t>Internal assessment and reviews</a:t>
            </a:r>
          </a:p>
          <a:p>
            <a:pPr lvl="1">
              <a:buClr>
                <a:schemeClr val="bg1"/>
              </a:buClr>
              <a:buFont typeface="Arial" panose="020B0604020202020204" pitchFamily="34" charset="0"/>
              <a:buChar char="•"/>
            </a:pPr>
            <a:r>
              <a:rPr lang="en-US" dirty="0">
                <a:solidFill>
                  <a:schemeClr val="bg1"/>
                </a:solidFill>
              </a:rPr>
              <a:t>Search committees</a:t>
            </a:r>
          </a:p>
          <a:p>
            <a:pPr lvl="1">
              <a:buClr>
                <a:schemeClr val="bg1"/>
              </a:buClr>
              <a:buFont typeface="Arial" panose="020B0604020202020204" pitchFamily="34" charset="0"/>
              <a:buChar char="•"/>
            </a:pPr>
            <a:r>
              <a:rPr lang="en-US" dirty="0">
                <a:solidFill>
                  <a:schemeClr val="bg1"/>
                </a:solidFill>
              </a:rPr>
              <a:t>Steering committees</a:t>
            </a:r>
          </a:p>
          <a:p>
            <a:pPr lvl="1">
              <a:buClr>
                <a:schemeClr val="bg1"/>
              </a:buClr>
              <a:buFont typeface="Arial" panose="020B0604020202020204" pitchFamily="34" charset="0"/>
              <a:buChar char="•"/>
            </a:pPr>
            <a:r>
              <a:rPr lang="en-US" sz="2000" dirty="0">
                <a:solidFill>
                  <a:schemeClr val="bg1"/>
                </a:solidFill>
              </a:rPr>
              <a:t>Assessment coordinator</a:t>
            </a:r>
          </a:p>
          <a:p>
            <a:pPr lvl="1">
              <a:buClr>
                <a:schemeClr val="bg1"/>
              </a:buClr>
              <a:buFont typeface="Arial" panose="020B0604020202020204" pitchFamily="34" charset="0"/>
              <a:buChar char="•"/>
            </a:pPr>
            <a:r>
              <a:rPr lang="en-US" dirty="0">
                <a:solidFill>
                  <a:schemeClr val="bg1"/>
                </a:solidFill>
              </a:rPr>
              <a:t>Associate Chair</a:t>
            </a:r>
            <a:endParaRPr lang="en-US" sz="2000" dirty="0">
              <a:solidFill>
                <a:schemeClr val="bg1"/>
              </a:solidFill>
            </a:endParaRPr>
          </a:p>
          <a:p>
            <a:pPr>
              <a:buClr>
                <a:schemeClr val="bg1"/>
              </a:buClr>
              <a:buFont typeface="Arial" panose="020B0604020202020204" pitchFamily="34" charset="0"/>
              <a:buChar char="•"/>
            </a:pPr>
            <a:endParaRPr lang="en-US" sz="2000" dirty="0">
              <a:solidFill>
                <a:schemeClr val="bg1"/>
              </a:solidFill>
            </a:endParaRPr>
          </a:p>
        </p:txBody>
      </p:sp>
      <p:sp>
        <p:nvSpPr>
          <p:cNvPr id="5" name="Content Placeholder 2"/>
          <p:cNvSpPr txBox="1">
            <a:spLocks/>
          </p:cNvSpPr>
          <p:nvPr/>
        </p:nvSpPr>
        <p:spPr>
          <a:xfrm>
            <a:off x="6532434" y="1700937"/>
            <a:ext cx="5456903" cy="4498977"/>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buClr>
                <a:schemeClr val="bg1"/>
              </a:buClr>
              <a:buFont typeface="Arial" panose="020B0604020202020204" pitchFamily="34" charset="0"/>
              <a:buChar char="•"/>
            </a:pPr>
            <a:r>
              <a:rPr lang="en-US" sz="2000" dirty="0">
                <a:solidFill>
                  <a:schemeClr val="bg1"/>
                </a:solidFill>
              </a:rPr>
              <a:t>Service to College</a:t>
            </a:r>
          </a:p>
          <a:p>
            <a:pPr lvl="1">
              <a:buClr>
                <a:schemeClr val="bg1"/>
              </a:buClr>
              <a:buFont typeface="Arial" panose="020B0604020202020204" pitchFamily="34" charset="0"/>
              <a:buChar char="•"/>
            </a:pPr>
            <a:r>
              <a:rPr lang="en-US" dirty="0">
                <a:solidFill>
                  <a:schemeClr val="bg1"/>
                </a:solidFill>
              </a:rPr>
              <a:t>Major committees</a:t>
            </a:r>
          </a:p>
          <a:p>
            <a:pPr lvl="1">
              <a:buClr>
                <a:schemeClr val="bg1"/>
              </a:buClr>
              <a:buFont typeface="Arial" panose="020B0604020202020204" pitchFamily="34" charset="0"/>
              <a:buChar char="•"/>
            </a:pPr>
            <a:r>
              <a:rPr lang="en-US" dirty="0">
                <a:solidFill>
                  <a:schemeClr val="bg1"/>
                </a:solidFill>
              </a:rPr>
              <a:t>Accepted Candidate Days/Discovery Days</a:t>
            </a:r>
          </a:p>
          <a:p>
            <a:pPr lvl="1">
              <a:buClr>
                <a:schemeClr val="bg1"/>
              </a:buClr>
              <a:buFont typeface="Arial" panose="020B0604020202020204" pitchFamily="34" charset="0"/>
              <a:buChar char="•"/>
            </a:pPr>
            <a:r>
              <a:rPr lang="en-US" dirty="0">
                <a:solidFill>
                  <a:schemeClr val="bg1"/>
                </a:solidFill>
              </a:rPr>
              <a:t>Serving on and/or organizing panels </a:t>
            </a:r>
          </a:p>
          <a:p>
            <a:pPr lvl="1">
              <a:buClr>
                <a:schemeClr val="bg1"/>
              </a:buClr>
              <a:buFont typeface="Arial" panose="020B0604020202020204" pitchFamily="34" charset="0"/>
              <a:buChar char="•"/>
            </a:pPr>
            <a:r>
              <a:rPr lang="en-US" dirty="0">
                <a:solidFill>
                  <a:schemeClr val="bg1"/>
                </a:solidFill>
              </a:rPr>
              <a:t>Involvement in Tang</a:t>
            </a:r>
          </a:p>
          <a:p>
            <a:pPr>
              <a:buClr>
                <a:schemeClr val="bg1"/>
              </a:buClr>
              <a:buFont typeface="Arial" panose="020B0604020202020204" pitchFamily="34" charset="0"/>
              <a:buChar char="•"/>
            </a:pPr>
            <a:r>
              <a:rPr lang="en-US" sz="2000" dirty="0">
                <a:solidFill>
                  <a:schemeClr val="bg1"/>
                </a:solidFill>
              </a:rPr>
              <a:t>Service to Academic Profession</a:t>
            </a:r>
          </a:p>
          <a:p>
            <a:pPr lvl="1">
              <a:buClr>
                <a:schemeClr val="bg1"/>
              </a:buClr>
              <a:buFont typeface="Arial" panose="020B0604020202020204" pitchFamily="34" charset="0"/>
              <a:buChar char="•"/>
            </a:pPr>
            <a:r>
              <a:rPr lang="en-US" dirty="0">
                <a:solidFill>
                  <a:schemeClr val="bg1"/>
                </a:solidFill>
              </a:rPr>
              <a:t>Program activity</a:t>
            </a:r>
          </a:p>
          <a:p>
            <a:pPr lvl="1">
              <a:buClr>
                <a:schemeClr val="bg1"/>
              </a:buClr>
              <a:buFont typeface="Arial" panose="020B0604020202020204" pitchFamily="34" charset="0"/>
              <a:buChar char="•"/>
            </a:pPr>
            <a:r>
              <a:rPr lang="en-US" dirty="0">
                <a:solidFill>
                  <a:schemeClr val="bg1"/>
                </a:solidFill>
              </a:rPr>
              <a:t>Service on accrediting boards</a:t>
            </a:r>
          </a:p>
          <a:p>
            <a:pPr lvl="1">
              <a:buClr>
                <a:schemeClr val="bg1"/>
              </a:buClr>
              <a:buFont typeface="Arial" panose="020B0604020202020204" pitchFamily="34" charset="0"/>
              <a:buChar char="•"/>
            </a:pPr>
            <a:r>
              <a:rPr lang="en-US" dirty="0">
                <a:solidFill>
                  <a:schemeClr val="bg1"/>
                </a:solidFill>
              </a:rPr>
              <a:t>Service on editorial boards</a:t>
            </a:r>
          </a:p>
          <a:p>
            <a:pPr>
              <a:buClr>
                <a:schemeClr val="bg1"/>
              </a:buClr>
              <a:buFont typeface="Arial" panose="020B0604020202020204" pitchFamily="34" charset="0"/>
              <a:buChar char="•"/>
            </a:pPr>
            <a:r>
              <a:rPr lang="en-US" sz="2000" dirty="0">
                <a:solidFill>
                  <a:schemeClr val="bg1"/>
                </a:solidFill>
              </a:rPr>
              <a:t>Service statement (optional)</a:t>
            </a:r>
          </a:p>
        </p:txBody>
      </p:sp>
      <p:sp>
        <p:nvSpPr>
          <p:cNvPr id="4" name="TextBox 3"/>
          <p:cNvSpPr txBox="1"/>
          <p:nvPr/>
        </p:nvSpPr>
        <p:spPr>
          <a:xfrm>
            <a:off x="2711852" y="5740812"/>
            <a:ext cx="3377381" cy="400110"/>
          </a:xfrm>
          <a:prstGeom prst="rect">
            <a:avLst/>
          </a:prstGeom>
          <a:noFill/>
        </p:spPr>
        <p:txBody>
          <a:bodyPr wrap="square" rtlCol="0">
            <a:spAutoFit/>
          </a:bodyPr>
          <a:lstStyle/>
          <a:p>
            <a:r>
              <a:rPr lang="en-US" sz="2000" dirty="0">
                <a:solidFill>
                  <a:schemeClr val="bg1"/>
                </a:solidFill>
              </a:rPr>
              <a:t>See pp. 117-118 of the FHB.</a:t>
            </a:r>
          </a:p>
        </p:txBody>
      </p:sp>
    </p:spTree>
    <p:extLst>
      <p:ext uri="{BB962C8B-B14F-4D97-AF65-F5344CB8AC3E}">
        <p14:creationId xmlns:p14="http://schemas.microsoft.com/office/powerpoint/2010/main" val="3075719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18699" y="538162"/>
            <a:ext cx="2954602" cy="656654"/>
          </a:xfrm>
        </p:spPr>
        <p:txBody>
          <a:bodyPr>
            <a:normAutofit fontScale="90000"/>
          </a:bodyPr>
          <a:lstStyle/>
          <a:p>
            <a:r>
              <a:rPr lang="en-US" dirty="0">
                <a:solidFill>
                  <a:schemeClr val="bg1"/>
                </a:solidFill>
              </a:rPr>
              <a:t>ATC Calendar </a:t>
            </a:r>
          </a:p>
        </p:txBody>
      </p:sp>
      <p:sp>
        <p:nvSpPr>
          <p:cNvPr id="3" name="Content Placeholder 2"/>
          <p:cNvSpPr>
            <a:spLocks noGrp="1"/>
          </p:cNvSpPr>
          <p:nvPr>
            <p:ph idx="1"/>
          </p:nvPr>
        </p:nvSpPr>
        <p:spPr>
          <a:xfrm>
            <a:off x="1373560" y="1266373"/>
            <a:ext cx="10775576" cy="5242432"/>
          </a:xfrm>
        </p:spPr>
        <p:txBody>
          <a:bodyPr>
            <a:noAutofit/>
          </a:bodyPr>
          <a:lstStyle/>
          <a:p>
            <a:pPr>
              <a:buClr>
                <a:schemeClr val="bg1"/>
              </a:buClr>
              <a:buFont typeface="Arial" panose="020B0604020202020204" pitchFamily="34" charset="0"/>
              <a:buChar char="•"/>
            </a:pPr>
            <a:r>
              <a:rPr lang="en-US" sz="2400" dirty="0">
                <a:solidFill>
                  <a:schemeClr val="bg1"/>
                </a:solidFill>
              </a:rPr>
              <a:t>Friday, May 1: Faculty members confirmed that they are tenure candidates</a:t>
            </a:r>
          </a:p>
          <a:p>
            <a:pPr>
              <a:buClr>
                <a:schemeClr val="bg1"/>
              </a:buClr>
              <a:buFont typeface="Arial" panose="020B0604020202020204" pitchFamily="34" charset="0"/>
              <a:buChar char="•"/>
            </a:pPr>
            <a:r>
              <a:rPr lang="en-US" sz="2400" dirty="0">
                <a:solidFill>
                  <a:schemeClr val="bg1"/>
                </a:solidFill>
              </a:rPr>
              <a:t>June 1: Candidates submit names and addresses of external tenure referees to ATC (via the Sue Blair in the DOF/VPAA office)</a:t>
            </a:r>
          </a:p>
          <a:p>
            <a:pPr>
              <a:buClr>
                <a:schemeClr val="bg1"/>
              </a:buClr>
              <a:buFont typeface="Arial" panose="020B0604020202020204" pitchFamily="34" charset="0"/>
              <a:buChar char="•"/>
            </a:pPr>
            <a:r>
              <a:rPr lang="en-US" sz="2400" dirty="0">
                <a:solidFill>
                  <a:schemeClr val="bg1"/>
                </a:solidFill>
              </a:rPr>
              <a:t>Monday, August 31: Candidates’ tenure files (electronic and hard copy) due by 4.30pm</a:t>
            </a:r>
          </a:p>
          <a:p>
            <a:pPr>
              <a:buClr>
                <a:schemeClr val="bg1"/>
              </a:buClr>
              <a:buFont typeface="Arial" panose="020B0604020202020204" pitchFamily="34" charset="0"/>
              <a:buChar char="•"/>
            </a:pPr>
            <a:r>
              <a:rPr lang="en-US" sz="2400" dirty="0">
                <a:solidFill>
                  <a:schemeClr val="bg1"/>
                </a:solidFill>
              </a:rPr>
              <a:t>Monday, August 31: Candidates submit names of internal Skidmore letter writers (outside Department/Program) to Chair/Director and to ATC via Sue Blair in the DOF/VPAA office</a:t>
            </a:r>
          </a:p>
        </p:txBody>
      </p:sp>
    </p:spTree>
    <p:extLst>
      <p:ext uri="{BB962C8B-B14F-4D97-AF65-F5344CB8AC3E}">
        <p14:creationId xmlns:p14="http://schemas.microsoft.com/office/powerpoint/2010/main" val="1460515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312" y="923859"/>
            <a:ext cx="10820400" cy="5002974"/>
          </a:xfrm>
        </p:spPr>
        <p:txBody>
          <a:bodyPr>
            <a:noAutofit/>
          </a:bodyPr>
          <a:lstStyle/>
          <a:p>
            <a:pPr>
              <a:buClr>
                <a:schemeClr val="bg1"/>
              </a:buClr>
              <a:buFont typeface="Arial" panose="020B0604020202020204" pitchFamily="34" charset="0"/>
              <a:buChar char="•"/>
            </a:pPr>
            <a:r>
              <a:rPr lang="en-US" dirty="0">
                <a:solidFill>
                  <a:schemeClr val="bg1"/>
                </a:solidFill>
              </a:rPr>
              <a:t>September 5, 2020: Chairs and Directors send letters to Department/Program and  internal referees soliciting letters in support of candidate </a:t>
            </a:r>
          </a:p>
          <a:p>
            <a:pPr>
              <a:buClr>
                <a:schemeClr val="bg1"/>
              </a:buClr>
              <a:buFont typeface="Arial" panose="020B0604020202020204" pitchFamily="34" charset="0"/>
              <a:buChar char="•"/>
            </a:pPr>
            <a:r>
              <a:rPr lang="en-US" dirty="0">
                <a:solidFill>
                  <a:schemeClr val="bg1"/>
                </a:solidFill>
              </a:rPr>
              <a:t>September 10, 2020: External letters due to ATC via Sue Blair in the DOF/VPAA’s office</a:t>
            </a:r>
          </a:p>
          <a:p>
            <a:pPr>
              <a:buClr>
                <a:schemeClr val="bg1"/>
              </a:buClr>
              <a:buFont typeface="Arial" panose="020B0604020202020204" pitchFamily="34" charset="0"/>
              <a:buChar char="•"/>
            </a:pPr>
            <a:r>
              <a:rPr lang="en-US" dirty="0">
                <a:solidFill>
                  <a:schemeClr val="bg1"/>
                </a:solidFill>
              </a:rPr>
              <a:t>September 24, 2020: Departmental, Program, and internal Skidmore letters due to ATC via Sue Blair in the DOF/VPAA’s office</a:t>
            </a:r>
          </a:p>
          <a:p>
            <a:pPr>
              <a:buClr>
                <a:schemeClr val="bg1"/>
              </a:buClr>
              <a:buFont typeface="Arial" panose="020B0604020202020204" pitchFamily="34" charset="0"/>
              <a:buChar char="•"/>
            </a:pPr>
            <a:r>
              <a:rPr lang="en-US" dirty="0">
                <a:solidFill>
                  <a:schemeClr val="bg1"/>
                </a:solidFill>
              </a:rPr>
              <a:t>By February 15, 2021: ATC makes tenure recommendations to the President, Dean of the Faculty/Vice President for Academic Affairs, and Associate Dean of the Faculty</a:t>
            </a:r>
          </a:p>
          <a:p>
            <a:pPr>
              <a:buClr>
                <a:schemeClr val="bg1"/>
              </a:buClr>
              <a:buFont typeface="Arial" panose="020B0604020202020204" pitchFamily="34" charset="0"/>
              <a:buChar char="•"/>
            </a:pPr>
            <a:r>
              <a:rPr lang="en-US" dirty="0">
                <a:solidFill>
                  <a:schemeClr val="bg1"/>
                </a:solidFill>
              </a:rPr>
              <a:t>By March 1, 2021: Administration notifies candidates re: tenure recommendations</a:t>
            </a:r>
          </a:p>
        </p:txBody>
      </p:sp>
      <p:sp>
        <p:nvSpPr>
          <p:cNvPr id="5" name="Title 1"/>
          <p:cNvSpPr txBox="1">
            <a:spLocks/>
          </p:cNvSpPr>
          <p:nvPr/>
        </p:nvSpPr>
        <p:spPr>
          <a:xfrm>
            <a:off x="4618699" y="538162"/>
            <a:ext cx="2954602" cy="656654"/>
          </a:xfrm>
          <a:prstGeom prst="rect">
            <a:avLst/>
          </a:prstGeom>
          <a:effectLst/>
        </p:spPr>
        <p:txBody>
          <a:bodyPr vert="horz" lIns="91440" tIns="45720" rIns="91440" bIns="45720" rtlCol="0" anchor="ctr">
            <a:normAutofit fontScale="975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solidFill>
                  <a:schemeClr val="bg1"/>
                </a:solidFill>
              </a:rPr>
              <a:t>ATC Calendar </a:t>
            </a:r>
            <a:endParaRPr lang="en-US" dirty="0">
              <a:solidFill>
                <a:schemeClr val="bg1"/>
              </a:solidFill>
            </a:endParaRPr>
          </a:p>
        </p:txBody>
      </p:sp>
    </p:spTree>
    <p:extLst>
      <p:ext uri="{BB962C8B-B14F-4D97-AF65-F5344CB8AC3E}">
        <p14:creationId xmlns:p14="http://schemas.microsoft.com/office/powerpoint/2010/main" val="1943071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0594" y="1181721"/>
            <a:ext cx="10671406" cy="4268819"/>
          </a:xfrm>
        </p:spPr>
        <p:txBody>
          <a:bodyPr>
            <a:noAutofit/>
          </a:bodyPr>
          <a:lstStyle/>
          <a:p>
            <a:pPr marL="0" indent="0" algn="ctr">
              <a:buClr>
                <a:schemeClr val="bg1"/>
              </a:buClr>
              <a:buNone/>
            </a:pPr>
            <a:r>
              <a:rPr lang="en-US" sz="3600" dirty="0">
                <a:solidFill>
                  <a:schemeClr val="bg1"/>
                </a:solidFill>
              </a:rPr>
              <a:t>ATC advice to tenure candidates</a:t>
            </a:r>
          </a:p>
          <a:p>
            <a:pPr marL="0" indent="0" algn="ctr">
              <a:buClr>
                <a:schemeClr val="bg1"/>
              </a:buClr>
              <a:buNone/>
            </a:pPr>
            <a:endParaRPr lang="en-US" sz="2400" dirty="0">
              <a:solidFill>
                <a:schemeClr val="bg1"/>
              </a:solidFill>
            </a:endParaRPr>
          </a:p>
          <a:p>
            <a:pPr marL="0" indent="0" algn="just">
              <a:buClr>
                <a:schemeClr val="bg1"/>
              </a:buClr>
              <a:buNone/>
            </a:pPr>
            <a:r>
              <a:rPr lang="en-US" sz="2400" dirty="0">
                <a:solidFill>
                  <a:schemeClr val="bg1"/>
                </a:solidFill>
              </a:rPr>
              <a:t>Read the Faculty Handboo</a:t>
            </a:r>
            <a:r>
              <a:rPr lang="en-US" dirty="0">
                <a:solidFill>
                  <a:schemeClr val="bg1"/>
                </a:solidFill>
              </a:rPr>
              <a:t>k, the ATC Operating Code and Calendar, and your departmental and/or program procedures</a:t>
            </a:r>
          </a:p>
          <a:p>
            <a:pPr marL="0" indent="0" algn="just">
              <a:buClr>
                <a:schemeClr val="bg1"/>
              </a:buClr>
              <a:buNone/>
            </a:pPr>
            <a:r>
              <a:rPr lang="en-US" sz="2400" dirty="0">
                <a:solidFill>
                  <a:schemeClr val="bg1"/>
                </a:solidFill>
              </a:rPr>
              <a:t>Create your own narrative: make the case based upon the evidence</a:t>
            </a:r>
          </a:p>
          <a:p>
            <a:pPr marL="0" indent="0" algn="just">
              <a:buClr>
                <a:schemeClr val="bg1"/>
              </a:buClr>
              <a:buNone/>
            </a:pPr>
            <a:r>
              <a:rPr lang="en-US" dirty="0">
                <a:solidFill>
                  <a:schemeClr val="bg1"/>
                </a:solidFill>
              </a:rPr>
              <a:t>When in doubt, ask</a:t>
            </a:r>
          </a:p>
          <a:p>
            <a:pPr marL="0" indent="0" algn="just">
              <a:buClr>
                <a:schemeClr val="bg1"/>
              </a:buClr>
              <a:buNone/>
            </a:pPr>
            <a:r>
              <a:rPr lang="en-US" sz="2400" dirty="0">
                <a:solidFill>
                  <a:schemeClr val="bg1"/>
                </a:solidFill>
              </a:rPr>
              <a:t>Work with your Department Chair or Program Director</a:t>
            </a:r>
          </a:p>
        </p:txBody>
      </p:sp>
    </p:spTree>
    <p:extLst>
      <p:ext uri="{BB962C8B-B14F-4D97-AF65-F5344CB8AC3E}">
        <p14:creationId xmlns:p14="http://schemas.microsoft.com/office/powerpoint/2010/main" val="3475000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0594" y="1665816"/>
            <a:ext cx="9948074" cy="3260662"/>
          </a:xfrm>
        </p:spPr>
        <p:txBody>
          <a:bodyPr>
            <a:noAutofit/>
          </a:bodyPr>
          <a:lstStyle/>
          <a:p>
            <a:pPr marL="0" indent="0" algn="ctr">
              <a:buClr>
                <a:schemeClr val="bg1"/>
              </a:buClr>
              <a:buNone/>
            </a:pPr>
            <a:r>
              <a:rPr lang="en-US" sz="3600" dirty="0">
                <a:solidFill>
                  <a:schemeClr val="bg1"/>
                </a:solidFill>
              </a:rPr>
              <a:t>ATC advice to reappointed faculty</a:t>
            </a:r>
          </a:p>
          <a:p>
            <a:pPr marL="0" indent="0" algn="ctr">
              <a:buClr>
                <a:schemeClr val="bg1"/>
              </a:buClr>
              <a:buNone/>
            </a:pPr>
            <a:endParaRPr lang="en-US" sz="2400" dirty="0">
              <a:solidFill>
                <a:schemeClr val="bg1"/>
              </a:solidFill>
            </a:endParaRPr>
          </a:p>
          <a:p>
            <a:pPr marL="0" indent="0" algn="just">
              <a:buClr>
                <a:schemeClr val="bg1"/>
              </a:buClr>
              <a:buNone/>
            </a:pPr>
            <a:r>
              <a:rPr lang="en-US" sz="2400" dirty="0">
                <a:solidFill>
                  <a:schemeClr val="bg1"/>
                </a:solidFill>
              </a:rPr>
              <a:t>Create an organized record of your accomplishments</a:t>
            </a:r>
          </a:p>
          <a:p>
            <a:pPr marL="0" indent="0" algn="just">
              <a:buClr>
                <a:schemeClr val="bg1"/>
              </a:buClr>
              <a:buNone/>
            </a:pPr>
            <a:endParaRPr lang="en-US" sz="2400" dirty="0">
              <a:solidFill>
                <a:schemeClr val="bg1"/>
              </a:solidFill>
            </a:endParaRPr>
          </a:p>
          <a:p>
            <a:pPr marL="0" indent="0" algn="just">
              <a:buClr>
                <a:schemeClr val="bg1"/>
              </a:buClr>
              <a:buNone/>
            </a:pPr>
            <a:r>
              <a:rPr lang="en-US" sz="2400" dirty="0">
                <a:solidFill>
                  <a:schemeClr val="bg1"/>
                </a:solidFill>
              </a:rPr>
              <a:t>Develop a network of mentors rather than a single mentor. Oftentimes, one person might have good advice in one area but someone else can offer better advice in another. </a:t>
            </a:r>
          </a:p>
        </p:txBody>
      </p:sp>
    </p:spTree>
    <p:extLst>
      <p:ext uri="{BB962C8B-B14F-4D97-AF65-F5344CB8AC3E}">
        <p14:creationId xmlns:p14="http://schemas.microsoft.com/office/powerpoint/2010/main" val="378143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09" y="1790699"/>
            <a:ext cx="10018713" cy="1752599"/>
          </a:xfrm>
        </p:spPr>
        <p:txBody>
          <a:bodyPr/>
          <a:lstStyle/>
          <a:p>
            <a:r>
              <a:rPr lang="en-US" dirty="0">
                <a:solidFill>
                  <a:schemeClr val="bg1"/>
                </a:solidFill>
              </a:rPr>
              <a:t>Congratulations!</a:t>
            </a:r>
          </a:p>
        </p:txBody>
      </p:sp>
      <p:sp>
        <p:nvSpPr>
          <p:cNvPr id="3" name="Content Placeholder 2"/>
          <p:cNvSpPr>
            <a:spLocks noGrp="1"/>
          </p:cNvSpPr>
          <p:nvPr>
            <p:ph idx="1"/>
          </p:nvPr>
        </p:nvSpPr>
        <p:spPr>
          <a:xfrm>
            <a:off x="1484309" y="2666998"/>
            <a:ext cx="10018713" cy="3124201"/>
          </a:xfrm>
        </p:spPr>
        <p:txBody>
          <a:bodyPr>
            <a:normAutofit/>
          </a:bodyPr>
          <a:lstStyle/>
          <a:p>
            <a:pPr marL="0" indent="0" algn="ctr">
              <a:buNone/>
            </a:pPr>
            <a:r>
              <a:rPr lang="en-US" sz="3600" dirty="0">
                <a:solidFill>
                  <a:schemeClr val="bg1"/>
                </a:solidFill>
              </a:rPr>
              <a:t>It has been a long journey.</a:t>
            </a:r>
          </a:p>
        </p:txBody>
      </p:sp>
    </p:spTree>
    <p:extLst>
      <p:ext uri="{BB962C8B-B14F-4D97-AF65-F5344CB8AC3E}">
        <p14:creationId xmlns:p14="http://schemas.microsoft.com/office/powerpoint/2010/main" val="3788174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72801" y="187259"/>
            <a:ext cx="7846397" cy="879013"/>
          </a:xfrm>
        </p:spPr>
        <p:txBody>
          <a:bodyPr>
            <a:normAutofit fontScale="90000"/>
          </a:bodyPr>
          <a:lstStyle/>
          <a:p>
            <a:r>
              <a:rPr lang="en-US" dirty="0">
                <a:solidFill>
                  <a:schemeClr val="bg1"/>
                </a:solidFill>
              </a:rPr>
              <a:t>ATC and the College Governance System</a:t>
            </a:r>
          </a:p>
        </p:txBody>
      </p:sp>
      <p:sp>
        <p:nvSpPr>
          <p:cNvPr id="3" name="Content Placeholder 2"/>
          <p:cNvSpPr>
            <a:spLocks noGrp="1"/>
          </p:cNvSpPr>
          <p:nvPr>
            <p:ph idx="1"/>
          </p:nvPr>
        </p:nvSpPr>
        <p:spPr>
          <a:xfrm>
            <a:off x="826170" y="1421938"/>
            <a:ext cx="11365830" cy="4722022"/>
          </a:xfrm>
        </p:spPr>
        <p:txBody>
          <a:bodyPr>
            <a:noAutofit/>
          </a:bodyPr>
          <a:lstStyle/>
          <a:p>
            <a:pPr lvl="1">
              <a:buClr>
                <a:schemeClr val="bg1"/>
              </a:buClr>
              <a:buFont typeface="Arial" panose="020B0604020202020204" pitchFamily="34" charset="0"/>
              <a:buChar char="•"/>
            </a:pPr>
            <a:r>
              <a:rPr lang="en-US" sz="2400" dirty="0">
                <a:solidFill>
                  <a:schemeClr val="bg1"/>
                </a:solidFill>
              </a:rPr>
              <a:t>ATC is an elected body </a:t>
            </a:r>
          </a:p>
          <a:p>
            <a:pPr lvl="1">
              <a:buClr>
                <a:schemeClr val="bg1"/>
              </a:buClr>
              <a:buFont typeface="Arial" panose="020B0604020202020204" pitchFamily="34" charset="0"/>
              <a:buChar char="•"/>
            </a:pPr>
            <a:r>
              <a:rPr lang="en-US" sz="2400" dirty="0">
                <a:solidFill>
                  <a:schemeClr val="bg1"/>
                </a:solidFill>
              </a:rPr>
              <a:t>Distinctive composition: divisional representation</a:t>
            </a:r>
          </a:p>
          <a:p>
            <a:pPr lvl="2">
              <a:buClr>
                <a:schemeClr val="bg1"/>
              </a:buClr>
              <a:buFont typeface="Arial" panose="020B0604020202020204" pitchFamily="34" charset="0"/>
              <a:buChar char="•"/>
            </a:pPr>
            <a:r>
              <a:rPr lang="en-US" sz="2400" dirty="0">
                <a:solidFill>
                  <a:schemeClr val="bg1"/>
                </a:solidFill>
              </a:rPr>
              <a:t>Seven faculty members with tenure, at least one each from the different divisions and no two from the same department, chosen from the ranks of Professor and Associate Professor, none of whom is on the Tenure Review Board, CAFR, PC, or FAB, elected to serve three-year terms (FHB p. 211)</a:t>
            </a:r>
          </a:p>
          <a:p>
            <a:pPr lvl="2">
              <a:buClr>
                <a:schemeClr val="bg1"/>
              </a:buClr>
              <a:buFont typeface="Arial" panose="020B0604020202020204" pitchFamily="34" charset="0"/>
              <a:buChar char="•"/>
            </a:pPr>
            <a:r>
              <a:rPr lang="en-US" sz="2400" dirty="0">
                <a:solidFill>
                  <a:schemeClr val="bg1"/>
                </a:solidFill>
              </a:rPr>
              <a:t>Divisions of the Faculty: Humanities, Natural Sciences, Pre-Professional, Social Sciences (FHB p. 201)</a:t>
            </a:r>
          </a:p>
        </p:txBody>
      </p:sp>
    </p:spTree>
    <p:extLst>
      <p:ext uri="{BB962C8B-B14F-4D97-AF65-F5344CB8AC3E}">
        <p14:creationId xmlns:p14="http://schemas.microsoft.com/office/powerpoint/2010/main" val="2804766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3751" y="349184"/>
            <a:ext cx="7846397" cy="879013"/>
          </a:xfrm>
        </p:spPr>
        <p:txBody>
          <a:bodyPr>
            <a:normAutofit fontScale="90000"/>
          </a:bodyPr>
          <a:lstStyle/>
          <a:p>
            <a:r>
              <a:rPr lang="en-US" dirty="0">
                <a:solidFill>
                  <a:schemeClr val="bg1"/>
                </a:solidFill>
              </a:rPr>
              <a:t>The role of ATC in the tenure process</a:t>
            </a:r>
          </a:p>
        </p:txBody>
      </p:sp>
      <p:sp>
        <p:nvSpPr>
          <p:cNvPr id="3" name="Content Placeholder 2"/>
          <p:cNvSpPr>
            <a:spLocks noGrp="1"/>
          </p:cNvSpPr>
          <p:nvPr>
            <p:ph idx="1"/>
          </p:nvPr>
        </p:nvSpPr>
        <p:spPr>
          <a:xfrm>
            <a:off x="1816980" y="1402888"/>
            <a:ext cx="10375019" cy="4722022"/>
          </a:xfrm>
        </p:spPr>
        <p:txBody>
          <a:bodyPr>
            <a:noAutofit/>
          </a:bodyPr>
          <a:lstStyle/>
          <a:p>
            <a:pPr>
              <a:buClr>
                <a:schemeClr val="bg1"/>
              </a:buClr>
              <a:buFont typeface="Arial" panose="020B0604020202020204" pitchFamily="34" charset="0"/>
              <a:buChar char="•"/>
            </a:pPr>
            <a:r>
              <a:rPr lang="en-US" sz="2400" dirty="0">
                <a:solidFill>
                  <a:schemeClr val="bg1"/>
                </a:solidFill>
              </a:rPr>
              <a:t>ATC is not a gatekeeper </a:t>
            </a:r>
          </a:p>
          <a:p>
            <a:pPr>
              <a:buClr>
                <a:schemeClr val="bg1"/>
              </a:buClr>
              <a:buFont typeface="Arial" panose="020B0604020202020204" pitchFamily="34" charset="0"/>
              <a:buChar char="•"/>
            </a:pPr>
            <a:r>
              <a:rPr lang="en-US" sz="2400" dirty="0">
                <a:solidFill>
                  <a:schemeClr val="bg1"/>
                </a:solidFill>
              </a:rPr>
              <a:t>ATC safeguards the faculty-college contract </a:t>
            </a:r>
          </a:p>
          <a:p>
            <a:pPr lvl="1">
              <a:buClr>
                <a:schemeClr val="bg1"/>
              </a:buClr>
              <a:buFont typeface="Arial" panose="020B0604020202020204" pitchFamily="34" charset="0"/>
              <a:buChar char="•"/>
            </a:pPr>
            <a:r>
              <a:rPr lang="en-US" sz="2400" dirty="0">
                <a:solidFill>
                  <a:schemeClr val="bg1"/>
                </a:solidFill>
              </a:rPr>
              <a:t>FHB guidelines for evaluation</a:t>
            </a:r>
          </a:p>
          <a:p>
            <a:pPr lvl="1">
              <a:buClr>
                <a:schemeClr val="bg1"/>
              </a:buClr>
              <a:buFont typeface="Arial" panose="020B0604020202020204" pitchFamily="34" charset="0"/>
              <a:buChar char="•"/>
            </a:pPr>
            <a:r>
              <a:rPr lang="en-US" sz="2400" u="sng" dirty="0">
                <a:solidFill>
                  <a:schemeClr val="bg1"/>
                </a:solidFill>
              </a:rPr>
              <a:t>Peer</a:t>
            </a:r>
            <a:r>
              <a:rPr lang="en-US" sz="2400" dirty="0">
                <a:solidFill>
                  <a:schemeClr val="bg1"/>
                </a:solidFill>
              </a:rPr>
              <a:t> review not administrative review</a:t>
            </a:r>
          </a:p>
          <a:p>
            <a:pPr lvl="1">
              <a:buClr>
                <a:schemeClr val="bg1"/>
              </a:buClr>
              <a:buFont typeface="Arial" panose="020B0604020202020204" pitchFamily="34" charset="0"/>
              <a:buChar char="•"/>
            </a:pPr>
            <a:r>
              <a:rPr lang="en-US" sz="2400" dirty="0">
                <a:solidFill>
                  <a:schemeClr val="bg1"/>
                </a:solidFill>
              </a:rPr>
              <a:t>Prevents arbitrary decision-making</a:t>
            </a:r>
          </a:p>
          <a:p>
            <a:pPr>
              <a:buClr>
                <a:schemeClr val="bg1"/>
              </a:buClr>
              <a:buFont typeface="Arial" panose="020B0604020202020204" pitchFamily="34" charset="0"/>
              <a:buChar char="•"/>
            </a:pPr>
            <a:r>
              <a:rPr lang="en-US" sz="2400" dirty="0">
                <a:solidFill>
                  <a:schemeClr val="bg1"/>
                </a:solidFill>
              </a:rPr>
              <a:t>High rate of tenure</a:t>
            </a:r>
          </a:p>
          <a:p>
            <a:pPr>
              <a:buClr>
                <a:schemeClr val="bg1"/>
              </a:buClr>
              <a:buFont typeface="Arial" panose="020B0604020202020204" pitchFamily="34" charset="0"/>
              <a:buChar char="•"/>
            </a:pPr>
            <a:r>
              <a:rPr lang="en-US" sz="2400" dirty="0">
                <a:solidFill>
                  <a:schemeClr val="bg1"/>
                </a:solidFill>
              </a:rPr>
              <a:t>To be clear: </a:t>
            </a:r>
          </a:p>
          <a:p>
            <a:pPr lvl="1">
              <a:buClr>
                <a:schemeClr val="bg1"/>
              </a:buClr>
              <a:buFont typeface="Arial" panose="020B0604020202020204" pitchFamily="34" charset="0"/>
              <a:buChar char="•"/>
            </a:pPr>
            <a:r>
              <a:rPr lang="en-US" sz="2400" dirty="0">
                <a:solidFill>
                  <a:schemeClr val="bg1"/>
                </a:solidFill>
              </a:rPr>
              <a:t>ATC makes tenure </a:t>
            </a:r>
            <a:r>
              <a:rPr lang="en-US" sz="2400" u="sng" dirty="0">
                <a:solidFill>
                  <a:srgbClr val="FFFF00"/>
                </a:solidFill>
              </a:rPr>
              <a:t>recommendations</a:t>
            </a:r>
            <a:r>
              <a:rPr lang="en-US" sz="2400" dirty="0">
                <a:solidFill>
                  <a:schemeClr val="bg1"/>
                </a:solidFill>
              </a:rPr>
              <a:t> to the President, DOF/VPAA, ADOF </a:t>
            </a:r>
          </a:p>
          <a:p>
            <a:pPr lvl="1">
              <a:buClr>
                <a:schemeClr val="bg1"/>
              </a:buClr>
              <a:buFont typeface="Arial" panose="020B0604020202020204" pitchFamily="34" charset="0"/>
              <a:buChar char="•"/>
            </a:pPr>
            <a:r>
              <a:rPr lang="en-US" sz="2400" dirty="0">
                <a:solidFill>
                  <a:schemeClr val="bg1"/>
                </a:solidFill>
              </a:rPr>
              <a:t>President makes recommendations to the Board of Trustees</a:t>
            </a:r>
          </a:p>
        </p:txBody>
      </p:sp>
    </p:spTree>
    <p:extLst>
      <p:ext uri="{BB962C8B-B14F-4D97-AF65-F5344CB8AC3E}">
        <p14:creationId xmlns:p14="http://schemas.microsoft.com/office/powerpoint/2010/main" val="2927441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72801" y="187259"/>
            <a:ext cx="7846397" cy="879013"/>
          </a:xfrm>
        </p:spPr>
        <p:txBody>
          <a:bodyPr>
            <a:normAutofit fontScale="90000"/>
          </a:bodyPr>
          <a:lstStyle/>
          <a:p>
            <a:r>
              <a:rPr lang="en-US" dirty="0">
                <a:solidFill>
                  <a:schemeClr val="bg1"/>
                </a:solidFill>
              </a:rPr>
              <a:t>ATC and the College Governance System</a:t>
            </a:r>
          </a:p>
        </p:txBody>
      </p:sp>
      <p:sp>
        <p:nvSpPr>
          <p:cNvPr id="4" name="TextBox 3"/>
          <p:cNvSpPr txBox="1"/>
          <p:nvPr/>
        </p:nvSpPr>
        <p:spPr>
          <a:xfrm>
            <a:off x="5988584" y="1570101"/>
            <a:ext cx="5469992" cy="4154984"/>
          </a:xfrm>
          <a:prstGeom prst="rect">
            <a:avLst/>
          </a:prstGeom>
          <a:noFill/>
        </p:spPr>
        <p:txBody>
          <a:bodyPr wrap="square" rtlCol="0">
            <a:spAutoFit/>
          </a:bodyPr>
          <a:lstStyle/>
          <a:p>
            <a:pPr>
              <a:lnSpc>
                <a:spcPct val="150000"/>
              </a:lnSpc>
            </a:pPr>
            <a:r>
              <a:rPr lang="en-US" sz="2000" dirty="0">
                <a:solidFill>
                  <a:schemeClr val="bg1"/>
                </a:solidFill>
              </a:rPr>
              <a:t>2020-2021</a:t>
            </a:r>
          </a:p>
          <a:p>
            <a:pPr>
              <a:lnSpc>
                <a:spcPct val="150000"/>
              </a:lnSpc>
            </a:pPr>
            <a:r>
              <a:rPr lang="en-US" sz="2000" dirty="0">
                <a:solidFill>
                  <a:schemeClr val="bg1"/>
                </a:solidFill>
              </a:rPr>
              <a:t>Kim Frederick, Chemistry</a:t>
            </a:r>
          </a:p>
          <a:p>
            <a:pPr>
              <a:lnSpc>
                <a:spcPct val="150000"/>
              </a:lnSpc>
            </a:pPr>
            <a:r>
              <a:rPr lang="en-US" sz="2000" dirty="0">
                <a:solidFill>
                  <a:schemeClr val="bg1"/>
                </a:solidFill>
              </a:rPr>
              <a:t>Winston Grady-Willis, Black Studies</a:t>
            </a:r>
          </a:p>
          <a:p>
            <a:pPr>
              <a:lnSpc>
                <a:spcPct val="150000"/>
              </a:lnSpc>
            </a:pPr>
            <a:r>
              <a:rPr lang="en-US" sz="2000" dirty="0">
                <a:solidFill>
                  <a:schemeClr val="bg1"/>
                </a:solidFill>
              </a:rPr>
              <a:t>Matt Hockenos, History</a:t>
            </a:r>
          </a:p>
          <a:p>
            <a:pPr>
              <a:lnSpc>
                <a:spcPct val="150000"/>
              </a:lnSpc>
            </a:pPr>
            <a:r>
              <a:rPr lang="en-US" sz="2000" dirty="0">
                <a:solidFill>
                  <a:schemeClr val="bg1"/>
                </a:solidFill>
              </a:rPr>
              <a:t>Sara Lagalwar, Neuroscience</a:t>
            </a:r>
          </a:p>
          <a:p>
            <a:pPr>
              <a:lnSpc>
                <a:spcPct val="150000"/>
              </a:lnSpc>
            </a:pPr>
            <a:r>
              <a:rPr lang="en-US" sz="2000" dirty="0">
                <a:solidFill>
                  <a:schemeClr val="bg1"/>
                </a:solidFill>
              </a:rPr>
              <a:t>Ela Lepkowska-White, Management and Business</a:t>
            </a:r>
          </a:p>
          <a:p>
            <a:pPr>
              <a:lnSpc>
                <a:spcPct val="150000"/>
              </a:lnSpc>
            </a:pPr>
            <a:r>
              <a:rPr lang="en-US" sz="2000" dirty="0">
                <a:solidFill>
                  <a:schemeClr val="bg1"/>
                </a:solidFill>
              </a:rPr>
              <a:t>Mary Crone Odekon, Physics (chair)</a:t>
            </a:r>
          </a:p>
          <a:p>
            <a:pPr>
              <a:lnSpc>
                <a:spcPct val="150000"/>
              </a:lnSpc>
            </a:pPr>
            <a:r>
              <a:rPr lang="en-US" sz="2000" dirty="0">
                <a:solidFill>
                  <a:schemeClr val="bg1"/>
                </a:solidFill>
              </a:rPr>
              <a:t>Saleema Waraich, Art History</a:t>
            </a:r>
          </a:p>
          <a:p>
            <a:endParaRPr lang="en-US" sz="2400" dirty="0">
              <a:solidFill>
                <a:schemeClr val="bg1"/>
              </a:solidFill>
            </a:endParaRPr>
          </a:p>
        </p:txBody>
      </p:sp>
      <p:sp>
        <p:nvSpPr>
          <p:cNvPr id="6" name="TextBox 5"/>
          <p:cNvSpPr txBox="1"/>
          <p:nvPr/>
        </p:nvSpPr>
        <p:spPr>
          <a:xfrm>
            <a:off x="1508760" y="1570101"/>
            <a:ext cx="4670323" cy="4093428"/>
          </a:xfrm>
          <a:prstGeom prst="rect">
            <a:avLst/>
          </a:prstGeom>
          <a:noFill/>
        </p:spPr>
        <p:txBody>
          <a:bodyPr wrap="square" rtlCol="0">
            <a:spAutoFit/>
          </a:bodyPr>
          <a:lstStyle/>
          <a:p>
            <a:pPr>
              <a:lnSpc>
                <a:spcPct val="150000"/>
              </a:lnSpc>
            </a:pPr>
            <a:r>
              <a:rPr lang="en-US" sz="2000" dirty="0">
                <a:solidFill>
                  <a:schemeClr val="bg1"/>
                </a:solidFill>
              </a:rPr>
              <a:t>2019-2020</a:t>
            </a:r>
          </a:p>
          <a:p>
            <a:pPr>
              <a:lnSpc>
                <a:spcPct val="150000"/>
              </a:lnSpc>
            </a:pPr>
            <a:r>
              <a:rPr lang="en-US" sz="2000" dirty="0">
                <a:solidFill>
                  <a:schemeClr val="bg1"/>
                </a:solidFill>
              </a:rPr>
              <a:t>Michael Arnush, Classics (chair)</a:t>
            </a:r>
          </a:p>
          <a:p>
            <a:pPr>
              <a:lnSpc>
                <a:spcPct val="150000"/>
              </a:lnSpc>
            </a:pPr>
            <a:r>
              <a:rPr lang="en-US" sz="2000" dirty="0">
                <a:solidFill>
                  <a:schemeClr val="bg1"/>
                </a:solidFill>
              </a:rPr>
              <a:t>Sara Lagalwar, Neuroscience</a:t>
            </a:r>
          </a:p>
          <a:p>
            <a:pPr>
              <a:lnSpc>
                <a:spcPct val="150000"/>
              </a:lnSpc>
            </a:pPr>
            <a:r>
              <a:rPr lang="en-US" sz="2000" dirty="0">
                <a:solidFill>
                  <a:schemeClr val="bg1"/>
                </a:solidFill>
              </a:rPr>
              <a:t>Kate Leavitt, Art</a:t>
            </a:r>
          </a:p>
          <a:p>
            <a:pPr>
              <a:lnSpc>
                <a:spcPct val="150000"/>
              </a:lnSpc>
            </a:pPr>
            <a:r>
              <a:rPr lang="en-US" sz="2000" dirty="0" err="1">
                <a:solidFill>
                  <a:schemeClr val="bg1"/>
                </a:solidFill>
              </a:rPr>
              <a:t>Reg</a:t>
            </a:r>
            <a:r>
              <a:rPr lang="en-US" sz="2000" dirty="0">
                <a:solidFill>
                  <a:schemeClr val="bg1"/>
                </a:solidFill>
              </a:rPr>
              <a:t> Lilly, Philosophy</a:t>
            </a:r>
          </a:p>
          <a:p>
            <a:pPr>
              <a:lnSpc>
                <a:spcPct val="150000"/>
              </a:lnSpc>
            </a:pPr>
            <a:r>
              <a:rPr lang="en-US" sz="2000" dirty="0">
                <a:solidFill>
                  <a:schemeClr val="bg1"/>
                </a:solidFill>
              </a:rPr>
              <a:t>Matt Hockenos, History</a:t>
            </a:r>
          </a:p>
          <a:p>
            <a:pPr>
              <a:lnSpc>
                <a:spcPct val="150000"/>
              </a:lnSpc>
            </a:pPr>
            <a:r>
              <a:rPr lang="en-US" sz="2000" dirty="0">
                <a:solidFill>
                  <a:schemeClr val="bg1"/>
                </a:solidFill>
              </a:rPr>
              <a:t>Mary Crone Odekon, Physics</a:t>
            </a:r>
          </a:p>
          <a:p>
            <a:pPr>
              <a:lnSpc>
                <a:spcPct val="150000"/>
              </a:lnSpc>
            </a:pPr>
            <a:r>
              <a:rPr lang="en-US" sz="2000" dirty="0">
                <a:solidFill>
                  <a:schemeClr val="bg1"/>
                </a:solidFill>
              </a:rPr>
              <a:t>Saleema Waraich, Art History</a:t>
            </a:r>
          </a:p>
          <a:p>
            <a:endParaRPr lang="en-US" sz="2000" dirty="0">
              <a:solidFill>
                <a:schemeClr val="bg1"/>
              </a:solidFill>
            </a:endParaRPr>
          </a:p>
        </p:txBody>
      </p:sp>
    </p:spTree>
    <p:extLst>
      <p:ext uri="{BB962C8B-B14F-4D97-AF65-F5344CB8AC3E}">
        <p14:creationId xmlns:p14="http://schemas.microsoft.com/office/powerpoint/2010/main" val="225607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Questions?</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82996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6" y="117584"/>
            <a:ext cx="10515600" cy="982639"/>
          </a:xfrm>
        </p:spPr>
        <p:txBody>
          <a:bodyPr>
            <a:normAutofit/>
          </a:bodyPr>
          <a:lstStyle/>
          <a:p>
            <a:pPr algn="ctr"/>
            <a:r>
              <a:rPr lang="en-US" sz="1400" dirty="0"/>
              <a:t>Proposed calendar for tenure-track faculty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4832420"/>
              </p:ext>
            </p:extLst>
          </p:nvPr>
        </p:nvGraphicFramePr>
        <p:xfrm>
          <a:off x="-2" y="682318"/>
          <a:ext cx="12191995" cy="6185736"/>
        </p:xfrm>
        <a:graphic>
          <a:graphicData uri="http://schemas.openxmlformats.org/drawingml/2006/table">
            <a:tbl>
              <a:tblPr firstRow="1" bandRow="1">
                <a:tableStyleId>{5C22544A-7EE6-4342-B048-85BDC9FD1C3A}</a:tableStyleId>
              </a:tblPr>
              <a:tblGrid>
                <a:gridCol w="1245951">
                  <a:extLst>
                    <a:ext uri="{9D8B030D-6E8A-4147-A177-3AD203B41FA5}">
                      <a16:colId xmlns:a16="http://schemas.microsoft.com/office/drawing/2014/main" val="706412952"/>
                    </a:ext>
                  </a:extLst>
                </a:gridCol>
                <a:gridCol w="1245951">
                  <a:extLst>
                    <a:ext uri="{9D8B030D-6E8A-4147-A177-3AD203B41FA5}">
                      <a16:colId xmlns:a16="http://schemas.microsoft.com/office/drawing/2014/main" val="993103801"/>
                    </a:ext>
                  </a:extLst>
                </a:gridCol>
                <a:gridCol w="1217441">
                  <a:extLst>
                    <a:ext uri="{9D8B030D-6E8A-4147-A177-3AD203B41FA5}">
                      <a16:colId xmlns:a16="http://schemas.microsoft.com/office/drawing/2014/main" val="541743612"/>
                    </a:ext>
                  </a:extLst>
                </a:gridCol>
                <a:gridCol w="808062">
                  <a:extLst>
                    <a:ext uri="{9D8B030D-6E8A-4147-A177-3AD203B41FA5}">
                      <a16:colId xmlns:a16="http://schemas.microsoft.com/office/drawing/2014/main" val="4021489824"/>
                    </a:ext>
                  </a:extLst>
                </a:gridCol>
                <a:gridCol w="777922">
                  <a:extLst>
                    <a:ext uri="{9D8B030D-6E8A-4147-A177-3AD203B41FA5}">
                      <a16:colId xmlns:a16="http://schemas.microsoft.com/office/drawing/2014/main" val="2284287243"/>
                    </a:ext>
                  </a:extLst>
                </a:gridCol>
                <a:gridCol w="1255594">
                  <a:extLst>
                    <a:ext uri="{9D8B030D-6E8A-4147-A177-3AD203B41FA5}">
                      <a16:colId xmlns:a16="http://schemas.microsoft.com/office/drawing/2014/main" val="3173355815"/>
                    </a:ext>
                  </a:extLst>
                </a:gridCol>
                <a:gridCol w="1760562">
                  <a:extLst>
                    <a:ext uri="{9D8B030D-6E8A-4147-A177-3AD203B41FA5}">
                      <a16:colId xmlns:a16="http://schemas.microsoft.com/office/drawing/2014/main" val="3380418267"/>
                    </a:ext>
                  </a:extLst>
                </a:gridCol>
                <a:gridCol w="1856095">
                  <a:extLst>
                    <a:ext uri="{9D8B030D-6E8A-4147-A177-3AD203B41FA5}">
                      <a16:colId xmlns:a16="http://schemas.microsoft.com/office/drawing/2014/main" val="1422175357"/>
                    </a:ext>
                  </a:extLst>
                </a:gridCol>
                <a:gridCol w="873457">
                  <a:extLst>
                    <a:ext uri="{9D8B030D-6E8A-4147-A177-3AD203B41FA5}">
                      <a16:colId xmlns:a16="http://schemas.microsoft.com/office/drawing/2014/main" val="1149342197"/>
                    </a:ext>
                  </a:extLst>
                </a:gridCol>
                <a:gridCol w="1150960">
                  <a:extLst>
                    <a:ext uri="{9D8B030D-6E8A-4147-A177-3AD203B41FA5}">
                      <a16:colId xmlns:a16="http://schemas.microsoft.com/office/drawing/2014/main" val="3621876182"/>
                    </a:ext>
                  </a:extLst>
                </a:gridCol>
              </a:tblGrid>
              <a:tr h="789496">
                <a:tc gridSpan="3">
                  <a:txBody>
                    <a:bodyPr/>
                    <a:lstStyle/>
                    <a:p>
                      <a:pPr algn="ctr"/>
                      <a:r>
                        <a:rPr lang="en-US" sz="1500" dirty="0"/>
                        <a:t>Years of experience prior to</a:t>
                      </a:r>
                    </a:p>
                    <a:p>
                      <a:pPr algn="ctr"/>
                      <a:r>
                        <a:rPr lang="en-US" sz="1500" dirty="0"/>
                        <a:t> tenure-track</a:t>
                      </a:r>
                      <a:r>
                        <a:rPr lang="en-US" sz="1500" baseline="0" dirty="0"/>
                        <a:t> at </a:t>
                      </a:r>
                      <a:r>
                        <a:rPr lang="en-US" sz="1500" dirty="0"/>
                        <a:t>Skidmore</a:t>
                      </a:r>
                    </a:p>
                  </a:txBody>
                  <a:tcPr/>
                </a:tc>
                <a:tc hMerge="1">
                  <a:txBody>
                    <a:bodyPr/>
                    <a:lstStyle/>
                    <a:p>
                      <a:pPr algn="ctr"/>
                      <a:endParaRPr lang="en-US" sz="1600" dirty="0"/>
                    </a:p>
                  </a:txBody>
                  <a:tcPr/>
                </a:tc>
                <a:tc hMerge="1">
                  <a:txBody>
                    <a:bodyPr/>
                    <a:lstStyle/>
                    <a:p>
                      <a:endParaRPr lang="en-US" dirty="0"/>
                    </a:p>
                  </a:txBody>
                  <a:tcPr/>
                </a:tc>
                <a:tc gridSpan="6">
                  <a:txBody>
                    <a:bodyPr/>
                    <a:lstStyle/>
                    <a:p>
                      <a:pPr algn="ctr"/>
                      <a:r>
                        <a:rPr lang="en-US" sz="1500" dirty="0"/>
                        <a:t>Years of service at Skidmore</a:t>
                      </a:r>
                    </a:p>
                    <a:p>
                      <a:pPr algn="ctr"/>
                      <a:endParaRPr lang="en-US" sz="1500"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a:txBody>
                    <a:bodyPr/>
                    <a:lstStyle/>
                    <a:p>
                      <a:pPr algn="ctr"/>
                      <a:r>
                        <a:rPr lang="en-US" sz="1500" dirty="0"/>
                        <a:t>Sabbatical</a:t>
                      </a:r>
                    </a:p>
                  </a:txBody>
                  <a:tcPr/>
                </a:tc>
                <a:extLst>
                  <a:ext uri="{0D108BD9-81ED-4DB2-BD59-A6C34878D82A}">
                    <a16:rowId xmlns:a16="http://schemas.microsoft.com/office/drawing/2014/main" val="1712361889"/>
                  </a:ext>
                </a:extLst>
              </a:tr>
              <a:tr h="1381484">
                <a:tc>
                  <a:txBody>
                    <a:bodyPr/>
                    <a:lstStyle/>
                    <a:p>
                      <a:pPr algn="ctr"/>
                      <a:endParaRPr lang="en-US" sz="1500" dirty="0"/>
                    </a:p>
                  </a:txBody>
                  <a:tcPr/>
                </a:tc>
                <a:tc gridSpan="2">
                  <a:txBody>
                    <a:bodyPr/>
                    <a:lstStyle/>
                    <a:p>
                      <a:pPr algn="ctr"/>
                      <a:r>
                        <a:rPr lang="en-US" sz="1500" dirty="0"/>
                        <a:t>Current standard</a:t>
                      </a:r>
                    </a:p>
                    <a:p>
                      <a:pPr algn="ctr"/>
                      <a:r>
                        <a:rPr lang="en-US" sz="1500" dirty="0"/>
                        <a:t>(No years of experience</a:t>
                      </a:r>
                      <a:r>
                        <a:rPr lang="en-US" sz="1500" baseline="0" dirty="0"/>
                        <a:t> prior</a:t>
                      </a:r>
                    </a:p>
                    <a:p>
                      <a:pPr algn="ctr"/>
                      <a:r>
                        <a:rPr lang="en-US" sz="1500" baseline="0" dirty="0"/>
                        <a:t>to Skidmore tenure-track counted)</a:t>
                      </a:r>
                      <a:endParaRPr lang="en-US" sz="1500" dirty="0"/>
                    </a:p>
                  </a:txBody>
                  <a:tcPr/>
                </a:tc>
                <a:tc hMerge="1">
                  <a:txBody>
                    <a:bodyPr/>
                    <a:lstStyle/>
                    <a:p>
                      <a:pPr algn="ctr"/>
                      <a:endParaRPr lang="en-US" sz="1200" dirty="0"/>
                    </a:p>
                  </a:txBody>
                  <a:tcPr/>
                </a:tc>
                <a:tc>
                  <a:txBody>
                    <a:bodyPr/>
                    <a:lstStyle/>
                    <a:p>
                      <a:pPr algn="ctr"/>
                      <a:r>
                        <a:rPr lang="en-US" sz="1500" dirty="0"/>
                        <a:t>1</a:t>
                      </a:r>
                    </a:p>
                  </a:txBody>
                  <a:tcPr/>
                </a:tc>
                <a:tc>
                  <a:txBody>
                    <a:bodyPr/>
                    <a:lstStyle/>
                    <a:p>
                      <a:pPr algn="ctr"/>
                      <a:r>
                        <a:rPr lang="en-US" sz="1500" dirty="0"/>
                        <a:t>2</a:t>
                      </a:r>
                    </a:p>
                  </a:txBody>
                  <a:tcPr/>
                </a:tc>
                <a:tc>
                  <a:txBody>
                    <a:bodyPr/>
                    <a:lstStyle/>
                    <a:p>
                      <a:pPr algn="ctr"/>
                      <a:r>
                        <a:rPr lang="en-US" sz="1500" dirty="0"/>
                        <a:t>3</a:t>
                      </a:r>
                    </a:p>
                    <a:p>
                      <a:pPr algn="ctr"/>
                      <a:endParaRPr lang="en-US" sz="1500" dirty="0"/>
                    </a:p>
                  </a:txBody>
                  <a:tcPr/>
                </a:tc>
                <a:tc>
                  <a:txBody>
                    <a:bodyPr/>
                    <a:lstStyle/>
                    <a:p>
                      <a:pPr algn="ctr"/>
                      <a:r>
                        <a:rPr lang="en-US" sz="1500" dirty="0"/>
                        <a:t>4</a:t>
                      </a:r>
                    </a:p>
                    <a:p>
                      <a:pPr algn="ctr"/>
                      <a:r>
                        <a:rPr lang="en-US" sz="1500" dirty="0"/>
                        <a:t>Possible pre-tenure research leave</a:t>
                      </a:r>
                    </a:p>
                  </a:txBody>
                  <a:tcPr/>
                </a:tc>
                <a:tc>
                  <a:txBody>
                    <a:bodyPr/>
                    <a:lstStyle/>
                    <a:p>
                      <a:pPr algn="ctr"/>
                      <a:r>
                        <a:rPr lang="en-US" sz="1500" dirty="0"/>
                        <a:t>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Possible pre-tenure research leave</a:t>
                      </a:r>
                    </a:p>
                    <a:p>
                      <a:pPr algn="ctr"/>
                      <a:endParaRPr lang="en-US" sz="1500" dirty="0"/>
                    </a:p>
                  </a:txBody>
                  <a:tcPr/>
                </a:tc>
                <a:tc>
                  <a:txBody>
                    <a:bodyPr/>
                    <a:lstStyle/>
                    <a:p>
                      <a:pPr algn="ctr"/>
                      <a:r>
                        <a:rPr lang="en-US" sz="1500" dirty="0"/>
                        <a:t>6</a:t>
                      </a:r>
                    </a:p>
                    <a:p>
                      <a:pPr algn="ctr"/>
                      <a:r>
                        <a:rPr lang="en-US" sz="1500" dirty="0"/>
                        <a:t>Stand for t/p</a:t>
                      </a:r>
                    </a:p>
                  </a:txBody>
                  <a:tcPr/>
                </a:tc>
                <a:tc>
                  <a:txBody>
                    <a:bodyPr/>
                    <a:lstStyle/>
                    <a:p>
                      <a:pPr algn="ctr"/>
                      <a:r>
                        <a:rPr lang="en-US" sz="1500" dirty="0"/>
                        <a:t>Year 7</a:t>
                      </a:r>
                    </a:p>
                    <a:p>
                      <a:pPr algn="ctr"/>
                      <a:r>
                        <a:rPr lang="en-US" sz="1500" dirty="0"/>
                        <a:t>or</a:t>
                      </a:r>
                    </a:p>
                    <a:p>
                      <a:pPr algn="ctr"/>
                      <a:r>
                        <a:rPr lang="en-US" sz="1500" dirty="0"/>
                        <a:t>Year 11</a:t>
                      </a:r>
                    </a:p>
                    <a:p>
                      <a:pPr algn="ctr"/>
                      <a:r>
                        <a:rPr lang="en-US" sz="1500" dirty="0"/>
                        <a:t>or</a:t>
                      </a:r>
                    </a:p>
                    <a:p>
                      <a:pPr algn="ctr"/>
                      <a:r>
                        <a:rPr lang="en-US" sz="1500" dirty="0"/>
                        <a:t>Year 12</a:t>
                      </a:r>
                    </a:p>
                  </a:txBody>
                  <a:tcPr/>
                </a:tc>
                <a:extLst>
                  <a:ext uri="{0D108BD9-81ED-4DB2-BD59-A6C34878D82A}">
                    <a16:rowId xmlns:a16="http://schemas.microsoft.com/office/drawing/2014/main" val="1092121492"/>
                  </a:ext>
                </a:extLst>
              </a:tr>
              <a:tr h="1637316">
                <a:tc gridSpan="2">
                  <a:txBody>
                    <a:bodyPr/>
                    <a:lstStyle/>
                    <a:p>
                      <a:pPr algn="ctr"/>
                      <a:r>
                        <a:rPr lang="en-US" sz="1500" dirty="0"/>
                        <a:t>Path for faculty with one year of prior</a:t>
                      </a:r>
                      <a:r>
                        <a:rPr lang="en-US" sz="1500" baseline="0" dirty="0"/>
                        <a:t> experience at Skidmore or elsewhere under the proposal</a:t>
                      </a:r>
                      <a:endParaRPr lang="en-US" sz="1500" dirty="0"/>
                    </a:p>
                  </a:txBody>
                  <a:tcPr/>
                </a:tc>
                <a:tc hMerge="1">
                  <a:txBody>
                    <a:bodyPr/>
                    <a:lstStyle/>
                    <a:p>
                      <a:pPr algn="ctr"/>
                      <a:endParaRPr lang="en-US" sz="1500" dirty="0"/>
                    </a:p>
                  </a:txBody>
                  <a:tcPr/>
                </a:tc>
                <a:tc>
                  <a:txBody>
                    <a:bodyPr/>
                    <a:lstStyle/>
                    <a:p>
                      <a:pPr algn="ctr"/>
                      <a:r>
                        <a:rPr lang="en-US" sz="1500" dirty="0"/>
                        <a:t>1</a:t>
                      </a:r>
                    </a:p>
                  </a:txBody>
                  <a:tcPr/>
                </a:tc>
                <a:tc>
                  <a:txBody>
                    <a:bodyPr/>
                    <a:lstStyle/>
                    <a:p>
                      <a:pPr algn="ctr"/>
                      <a:r>
                        <a:rPr lang="en-US" sz="1500" dirty="0"/>
                        <a:t>1</a:t>
                      </a:r>
                    </a:p>
                  </a:txBody>
                  <a:tcPr/>
                </a:tc>
                <a:tc>
                  <a:txBody>
                    <a:bodyPr/>
                    <a:lstStyle/>
                    <a:p>
                      <a:pPr algn="ctr"/>
                      <a:r>
                        <a:rPr lang="en-US" sz="1500" dirty="0"/>
                        <a:t>2</a:t>
                      </a:r>
                    </a:p>
                  </a:txBody>
                  <a:tcPr/>
                </a:tc>
                <a:tc>
                  <a:txBody>
                    <a:bodyPr/>
                    <a:lstStyle/>
                    <a:p>
                      <a:pPr algn="ctr"/>
                      <a:r>
                        <a:rPr lang="en-US" sz="1500" dirty="0"/>
                        <a:t>3</a:t>
                      </a:r>
                    </a:p>
                  </a:txBody>
                  <a:tcPr/>
                </a:tc>
                <a:tc>
                  <a:txBody>
                    <a:bodyPr/>
                    <a:lstStyle/>
                    <a:p>
                      <a:pPr algn="ctr"/>
                      <a:r>
                        <a:rPr lang="en-US" sz="1500" dirty="0"/>
                        <a:t>4</a:t>
                      </a:r>
                    </a:p>
                    <a:p>
                      <a:pPr algn="ctr"/>
                      <a:r>
                        <a:rPr lang="en-US" sz="1500" dirty="0"/>
                        <a:t>Possible</a:t>
                      </a:r>
                      <a:r>
                        <a:rPr lang="en-US" sz="1500" baseline="0" dirty="0"/>
                        <a:t> pre-tenure research leave</a:t>
                      </a:r>
                      <a:endParaRPr lang="en-US" sz="1500" dirty="0"/>
                    </a:p>
                  </a:txBody>
                  <a:tcPr/>
                </a:tc>
                <a:tc>
                  <a:txBody>
                    <a:bodyPr/>
                    <a:lstStyle/>
                    <a:p>
                      <a:pPr algn="ctr"/>
                      <a:r>
                        <a:rPr lang="en-US" sz="1500" dirty="0"/>
                        <a:t>5</a:t>
                      </a:r>
                    </a:p>
                    <a:p>
                      <a:pPr algn="ctr"/>
                      <a:r>
                        <a:rPr lang="en-US" sz="1500" dirty="0"/>
                        <a:t>Stand for t/p</a:t>
                      </a:r>
                    </a:p>
                    <a:p>
                      <a:pPr algn="ctr"/>
                      <a:r>
                        <a:rPr lang="en-US" sz="1500" dirty="0"/>
                        <a:t>Possible pre-tenure</a:t>
                      </a:r>
                    </a:p>
                    <a:p>
                      <a:pPr algn="ctr"/>
                      <a:r>
                        <a:rPr lang="en-US" sz="1500" dirty="0"/>
                        <a:t>research</a:t>
                      </a:r>
                      <a:r>
                        <a:rPr lang="en-US" sz="1500" baseline="0" dirty="0"/>
                        <a:t> leave</a:t>
                      </a:r>
                      <a:endParaRPr lang="en-US" sz="1500" dirty="0"/>
                    </a:p>
                  </a:txBody>
                  <a:tcPr/>
                </a:tc>
                <a:tc>
                  <a:txBody>
                    <a:bodyPr/>
                    <a:lstStyle/>
                    <a:p>
                      <a:pPr algn="ctr"/>
                      <a:r>
                        <a:rPr lang="en-US" sz="1500" dirty="0"/>
                        <a:t>6</a:t>
                      </a:r>
                    </a:p>
                  </a:txBody>
                  <a:tcPr/>
                </a:tc>
                <a:tc>
                  <a:txBody>
                    <a:bodyPr/>
                    <a:lstStyle/>
                    <a:p>
                      <a:pPr algn="ctr"/>
                      <a:r>
                        <a:rPr lang="en-US" sz="1500" dirty="0"/>
                        <a:t>Year 7</a:t>
                      </a:r>
                    </a:p>
                    <a:p>
                      <a:pPr algn="ctr"/>
                      <a:r>
                        <a:rPr lang="en-US" sz="1500" dirty="0"/>
                        <a:t>or</a:t>
                      </a:r>
                    </a:p>
                    <a:p>
                      <a:pPr algn="ctr"/>
                      <a:r>
                        <a:rPr lang="en-US" sz="1500" dirty="0">
                          <a:sym typeface="Wingdings" panose="05000000000000000000" pitchFamily="2" charset="2"/>
                        </a:rPr>
                        <a:t>Year 11</a:t>
                      </a:r>
                    </a:p>
                    <a:p>
                      <a:pPr algn="ctr"/>
                      <a:r>
                        <a:rPr lang="en-US" sz="1500" dirty="0">
                          <a:sym typeface="Wingdings" panose="05000000000000000000" pitchFamily="2" charset="2"/>
                        </a:rPr>
                        <a:t>or </a:t>
                      </a:r>
                    </a:p>
                    <a:p>
                      <a:pPr algn="ctr"/>
                      <a:r>
                        <a:rPr lang="en-US" sz="1500" dirty="0">
                          <a:sym typeface="Wingdings" panose="05000000000000000000" pitchFamily="2" charset="2"/>
                        </a:rPr>
                        <a:t>Year 12</a:t>
                      </a:r>
                      <a:endParaRPr lang="en-US" sz="1500" dirty="0"/>
                    </a:p>
                  </a:txBody>
                  <a:tcPr/>
                </a:tc>
                <a:extLst>
                  <a:ext uri="{0D108BD9-81ED-4DB2-BD59-A6C34878D82A}">
                    <a16:rowId xmlns:a16="http://schemas.microsoft.com/office/drawing/2014/main" val="1605970019"/>
                  </a:ext>
                </a:extLst>
              </a:tr>
              <a:tr h="22896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a:t>Path for faculty with two+ years</a:t>
                      </a:r>
                      <a:r>
                        <a:rPr lang="en-US" sz="1500" baseline="0" dirty="0"/>
                        <a:t> </a:t>
                      </a:r>
                      <a:r>
                        <a:rPr lang="en-US" sz="1500" dirty="0"/>
                        <a:t>of prior</a:t>
                      </a:r>
                      <a:r>
                        <a:rPr lang="en-US" sz="1500" baseline="0" dirty="0"/>
                        <a:t> experience at Skidmore or elsewhere under the proposal</a:t>
                      </a:r>
                      <a:endParaRPr lang="en-US" sz="1500" dirty="0"/>
                    </a:p>
                    <a:p>
                      <a:pPr algn="ctr"/>
                      <a:endParaRPr lang="en-US" sz="1500" dirty="0"/>
                    </a:p>
                  </a:txBody>
                  <a:tcPr/>
                </a:tc>
                <a:tc>
                  <a:txBody>
                    <a:bodyPr/>
                    <a:lstStyle/>
                    <a:p>
                      <a:pPr algn="ctr"/>
                      <a:r>
                        <a:rPr lang="en-US" sz="1500" dirty="0"/>
                        <a:t>1</a:t>
                      </a:r>
                    </a:p>
                  </a:txBody>
                  <a:tcPr/>
                </a:tc>
                <a:tc>
                  <a:txBody>
                    <a:bodyPr/>
                    <a:lstStyle/>
                    <a:p>
                      <a:pPr algn="ctr"/>
                      <a:r>
                        <a:rPr lang="en-US" sz="1500" dirty="0"/>
                        <a:t>2</a:t>
                      </a:r>
                    </a:p>
                  </a:txBody>
                  <a:tcPr/>
                </a:tc>
                <a:tc>
                  <a:txBody>
                    <a:bodyPr/>
                    <a:lstStyle/>
                    <a:p>
                      <a:pPr algn="ctr"/>
                      <a:r>
                        <a:rPr lang="en-US" sz="1500" dirty="0"/>
                        <a:t>1</a:t>
                      </a:r>
                    </a:p>
                  </a:txBody>
                  <a:tcPr/>
                </a:tc>
                <a:tc>
                  <a:txBody>
                    <a:bodyPr/>
                    <a:lstStyle/>
                    <a:p>
                      <a:pPr algn="ctr"/>
                      <a:r>
                        <a:rPr lang="en-US" sz="1500" dirty="0"/>
                        <a:t>2</a:t>
                      </a:r>
                    </a:p>
                  </a:txBody>
                  <a:tcPr/>
                </a:tc>
                <a:tc>
                  <a:txBody>
                    <a:bodyPr/>
                    <a:lstStyle/>
                    <a:p>
                      <a:pPr algn="ctr"/>
                      <a:r>
                        <a:rPr lang="en-US" sz="1500" dirty="0"/>
                        <a:t>3</a:t>
                      </a:r>
                    </a:p>
                  </a:txBody>
                  <a:tcPr/>
                </a:tc>
                <a:tc>
                  <a:txBody>
                    <a:bodyPr/>
                    <a:lstStyle/>
                    <a:p>
                      <a:pPr algn="ctr"/>
                      <a:r>
                        <a:rPr lang="en-US" sz="1500" dirty="0"/>
                        <a:t>4</a:t>
                      </a:r>
                    </a:p>
                    <a:p>
                      <a:pPr algn="ctr"/>
                      <a:r>
                        <a:rPr lang="en-US" sz="1500" dirty="0"/>
                        <a:t>Stand for t/p</a:t>
                      </a:r>
                    </a:p>
                    <a:p>
                      <a:pPr algn="ctr"/>
                      <a:r>
                        <a:rPr lang="en-US" sz="1500" dirty="0"/>
                        <a:t>Possible pre-tenure research leave</a:t>
                      </a:r>
                    </a:p>
                  </a:txBody>
                  <a:tcPr/>
                </a:tc>
                <a:tc>
                  <a:txBody>
                    <a:bodyPr/>
                    <a:lstStyle/>
                    <a:p>
                      <a:pPr algn="ctr"/>
                      <a:r>
                        <a:rPr lang="en-US" sz="1500" dirty="0"/>
                        <a:t>5</a:t>
                      </a:r>
                    </a:p>
                  </a:txBody>
                  <a:tcPr/>
                </a:tc>
                <a:tc>
                  <a:txBody>
                    <a:bodyPr/>
                    <a:lstStyle/>
                    <a:p>
                      <a:pPr algn="ctr"/>
                      <a:r>
                        <a:rPr lang="en-US" sz="1500" dirty="0"/>
                        <a:t>6</a:t>
                      </a:r>
                    </a:p>
                  </a:txBody>
                  <a:tcPr/>
                </a:tc>
                <a:tc>
                  <a:txBody>
                    <a:bodyPr/>
                    <a:lstStyle/>
                    <a:p>
                      <a:pPr algn="ctr"/>
                      <a:r>
                        <a:rPr lang="en-US" sz="1500" baseline="0" dirty="0"/>
                        <a:t>Year 7</a:t>
                      </a:r>
                    </a:p>
                    <a:p>
                      <a:pPr algn="ctr"/>
                      <a:r>
                        <a:rPr lang="en-US" sz="1500" baseline="0" dirty="0"/>
                        <a:t>or</a:t>
                      </a:r>
                    </a:p>
                    <a:p>
                      <a:pPr algn="ctr"/>
                      <a:r>
                        <a:rPr lang="en-US" sz="1500" baseline="0" dirty="0"/>
                        <a:t>Year 11</a:t>
                      </a:r>
                      <a:endParaRPr lang="en-US" sz="1500" dirty="0"/>
                    </a:p>
                  </a:txBody>
                  <a:tcPr/>
                </a:tc>
                <a:extLst>
                  <a:ext uri="{0D108BD9-81ED-4DB2-BD59-A6C34878D82A}">
                    <a16:rowId xmlns:a16="http://schemas.microsoft.com/office/drawing/2014/main" val="4224462180"/>
                  </a:ext>
                </a:extLst>
              </a:tr>
            </a:tbl>
          </a:graphicData>
        </a:graphic>
      </p:graphicFrame>
      <p:cxnSp>
        <p:nvCxnSpPr>
          <p:cNvPr id="6" name="Straight Connector 5"/>
          <p:cNvCxnSpPr/>
          <p:nvPr/>
        </p:nvCxnSpPr>
        <p:spPr>
          <a:xfrm>
            <a:off x="3712191" y="534838"/>
            <a:ext cx="13648" cy="61857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1036018" y="534838"/>
            <a:ext cx="5021" cy="61857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519085" y="134728"/>
            <a:ext cx="10672915" cy="400110"/>
          </a:xfrm>
          <a:prstGeom prst="rect">
            <a:avLst/>
          </a:prstGeom>
          <a:noFill/>
        </p:spPr>
        <p:txBody>
          <a:bodyPr wrap="square" rtlCol="0">
            <a:spAutoFit/>
          </a:bodyPr>
          <a:lstStyle/>
          <a:p>
            <a:r>
              <a:rPr lang="en-US" sz="2000" dirty="0">
                <a:solidFill>
                  <a:schemeClr val="bg1"/>
                </a:solidFill>
              </a:rPr>
              <a:t>Impact of the legislation on faculty who elect to count previous experience at Skidmore or elsewhere</a:t>
            </a:r>
          </a:p>
        </p:txBody>
      </p:sp>
    </p:spTree>
    <p:extLst>
      <p:ext uri="{BB962C8B-B14F-4D97-AF65-F5344CB8AC3E}">
        <p14:creationId xmlns:p14="http://schemas.microsoft.com/office/powerpoint/2010/main" val="15520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Outline of today’s meeting</a:t>
            </a:r>
          </a:p>
        </p:txBody>
      </p:sp>
      <p:sp>
        <p:nvSpPr>
          <p:cNvPr id="3" name="Content Placeholder 2"/>
          <p:cNvSpPr>
            <a:spLocks noGrp="1"/>
          </p:cNvSpPr>
          <p:nvPr>
            <p:ph idx="1"/>
          </p:nvPr>
        </p:nvSpPr>
        <p:spPr>
          <a:xfrm>
            <a:off x="1484310" y="2666999"/>
            <a:ext cx="10707690" cy="3124201"/>
          </a:xfrm>
        </p:spPr>
        <p:txBody>
          <a:bodyPr>
            <a:normAutofit fontScale="92500" lnSpcReduction="10000"/>
          </a:bodyPr>
          <a:lstStyle/>
          <a:p>
            <a:r>
              <a:rPr lang="en-US" dirty="0">
                <a:solidFill>
                  <a:schemeClr val="bg1"/>
                </a:solidFill>
              </a:rPr>
              <a:t>Comments from the Dean of the Faculty / Vice President for Academic Affairs</a:t>
            </a:r>
          </a:p>
          <a:p>
            <a:r>
              <a:rPr lang="en-US" dirty="0">
                <a:solidFill>
                  <a:schemeClr val="bg1"/>
                </a:solidFill>
              </a:rPr>
              <a:t>Overview of the transition from Blackboard to D2L/</a:t>
            </a:r>
            <a:r>
              <a:rPr lang="en-US" dirty="0" err="1">
                <a:solidFill>
                  <a:schemeClr val="bg1"/>
                </a:solidFill>
              </a:rPr>
              <a:t>Brightspace</a:t>
            </a:r>
            <a:endParaRPr lang="en-US" dirty="0">
              <a:solidFill>
                <a:schemeClr val="bg1"/>
              </a:solidFill>
            </a:endParaRPr>
          </a:p>
          <a:p>
            <a:r>
              <a:rPr lang="en-US" dirty="0">
                <a:solidFill>
                  <a:schemeClr val="bg1"/>
                </a:solidFill>
              </a:rPr>
              <a:t>Materials to help you assemble your portfolio</a:t>
            </a:r>
          </a:p>
          <a:p>
            <a:r>
              <a:rPr lang="en-US" dirty="0">
                <a:solidFill>
                  <a:schemeClr val="bg1"/>
                </a:solidFill>
              </a:rPr>
              <a:t>Basis for tenure recommendations</a:t>
            </a:r>
          </a:p>
          <a:p>
            <a:r>
              <a:rPr lang="en-US" dirty="0">
                <a:solidFill>
                  <a:schemeClr val="bg1"/>
                </a:solidFill>
              </a:rPr>
              <a:t>Appointments and Tenure Committee calendar</a:t>
            </a:r>
          </a:p>
          <a:p>
            <a:r>
              <a:rPr lang="en-US" dirty="0">
                <a:solidFill>
                  <a:schemeClr val="bg1"/>
                </a:solidFill>
              </a:rPr>
              <a:t>Suggestions from the committee</a:t>
            </a:r>
          </a:p>
          <a:p>
            <a:r>
              <a:rPr lang="en-US" dirty="0">
                <a:solidFill>
                  <a:schemeClr val="bg1"/>
                </a:solidFill>
              </a:rPr>
              <a:t>Composition of the committee</a:t>
            </a:r>
          </a:p>
        </p:txBody>
      </p:sp>
    </p:spTree>
    <p:extLst>
      <p:ext uri="{BB962C8B-B14F-4D97-AF65-F5344CB8AC3E}">
        <p14:creationId xmlns:p14="http://schemas.microsoft.com/office/powerpoint/2010/main" val="240573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1" y="1562099"/>
            <a:ext cx="10018713" cy="3124201"/>
          </a:xfrm>
        </p:spPr>
        <p:txBody>
          <a:bodyPr>
            <a:normAutofit/>
          </a:bodyPr>
          <a:lstStyle/>
          <a:p>
            <a:pPr marL="0" indent="0" algn="ctr">
              <a:buNone/>
            </a:pPr>
            <a:r>
              <a:rPr lang="en-US" sz="3600" dirty="0">
                <a:solidFill>
                  <a:schemeClr val="bg1"/>
                </a:solidFill>
              </a:rPr>
              <a:t>Next steps ….</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3625343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Transition from Blackboard to </a:t>
            </a:r>
            <a:r>
              <a:rPr lang="en-US" dirty="0" err="1">
                <a:solidFill>
                  <a:schemeClr val="bg1"/>
                </a:solidFill>
              </a:rPr>
              <a:t>theSpring</a:t>
            </a:r>
            <a:r>
              <a:rPr lang="en-US" dirty="0">
                <a:solidFill>
                  <a:schemeClr val="bg1"/>
                </a:solidFill>
              </a:rPr>
              <a:t> (D2L/</a:t>
            </a:r>
            <a:r>
              <a:rPr lang="en-US" dirty="0" err="1">
                <a:solidFill>
                  <a:schemeClr val="bg1"/>
                </a:solidFill>
              </a:rPr>
              <a:t>Brightspace</a:t>
            </a:r>
            <a:r>
              <a:rPr lang="en-US" dirty="0">
                <a:solidFill>
                  <a:schemeClr val="bg1"/>
                </a:solidFill>
              </a:rPr>
              <a:t>)</a:t>
            </a:r>
          </a:p>
        </p:txBody>
      </p:sp>
      <p:sp>
        <p:nvSpPr>
          <p:cNvPr id="3" name="Content Placeholder 2"/>
          <p:cNvSpPr>
            <a:spLocks noGrp="1"/>
          </p:cNvSpPr>
          <p:nvPr>
            <p:ph idx="1"/>
          </p:nvPr>
        </p:nvSpPr>
        <p:spPr/>
        <p:txBody>
          <a:bodyPr>
            <a:normAutofit/>
          </a:bodyPr>
          <a:lstStyle/>
          <a:p>
            <a:pPr marL="0" indent="0" algn="ctr">
              <a:buNone/>
            </a:pPr>
            <a:r>
              <a:rPr lang="en-US" sz="3600" dirty="0">
                <a:solidFill>
                  <a:schemeClr val="bg1"/>
                </a:solidFill>
              </a:rPr>
              <a:t>Beth DuPont, LEDS Director </a:t>
            </a:r>
          </a:p>
          <a:p>
            <a:pPr marL="0" indent="0" algn="ctr">
              <a:buNone/>
            </a:pPr>
            <a:r>
              <a:rPr lang="en-US" sz="3600" dirty="0">
                <a:solidFill>
                  <a:schemeClr val="bg1"/>
                </a:solidFill>
              </a:rPr>
              <a:t>Aaron Kendall, Learning Experience Designer</a:t>
            </a:r>
          </a:p>
        </p:txBody>
      </p:sp>
    </p:spTree>
    <p:extLst>
      <p:ext uri="{BB962C8B-B14F-4D97-AF65-F5344CB8AC3E}">
        <p14:creationId xmlns:p14="http://schemas.microsoft.com/office/powerpoint/2010/main" val="25571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bg1"/>
                </a:solidFill>
              </a:rPr>
              <a:t>Forms</a:t>
            </a:r>
            <a:br>
              <a:rPr lang="en-US" dirty="0">
                <a:solidFill>
                  <a:schemeClr val="bg1"/>
                </a:solidFill>
              </a:rPr>
            </a:br>
            <a:r>
              <a:rPr lang="en-US" dirty="0">
                <a:solidFill>
                  <a:schemeClr val="bg1"/>
                </a:solidFill>
                <a:hlinkClick r:id="rId2"/>
              </a:rPr>
              <a:t>https://www.skidmore.edu/dof-vpaa/forms/index.php</a:t>
            </a:r>
            <a:endParaRPr lang="en-US" dirty="0">
              <a:solidFill>
                <a:schemeClr val="bg1"/>
              </a:solidFill>
            </a:endParaRPr>
          </a:p>
        </p:txBody>
      </p:sp>
      <p:sp>
        <p:nvSpPr>
          <p:cNvPr id="3" name="Content Placeholder 2"/>
          <p:cNvSpPr>
            <a:spLocks noGrp="1"/>
          </p:cNvSpPr>
          <p:nvPr>
            <p:ph idx="1"/>
          </p:nvPr>
        </p:nvSpPr>
        <p:spPr>
          <a:xfrm>
            <a:off x="1381433" y="2696496"/>
            <a:ext cx="10810567" cy="3124201"/>
          </a:xfrm>
        </p:spPr>
        <p:txBody>
          <a:bodyPr>
            <a:normAutofit/>
          </a:bodyPr>
          <a:lstStyle/>
          <a:p>
            <a:pPr marL="0" indent="0">
              <a:buNone/>
            </a:pPr>
            <a:r>
              <a:rPr lang="en-US" sz="2800" dirty="0">
                <a:solidFill>
                  <a:schemeClr val="bg1"/>
                </a:solidFill>
              </a:rPr>
              <a:t>Guidelines on Assembling Materials for Tenure</a:t>
            </a:r>
          </a:p>
          <a:p>
            <a:pPr marL="0" indent="0">
              <a:buNone/>
            </a:pPr>
            <a:r>
              <a:rPr lang="en-US" sz="2800" dirty="0">
                <a:solidFill>
                  <a:schemeClr val="bg1"/>
                </a:solidFill>
              </a:rPr>
              <a:t>Suggested Checklist for the Preparation of Tenure Files (new!)</a:t>
            </a:r>
          </a:p>
          <a:p>
            <a:pPr marL="0" indent="0">
              <a:buNone/>
            </a:pPr>
            <a:r>
              <a:rPr lang="en-US" sz="2800" dirty="0">
                <a:solidFill>
                  <a:schemeClr val="bg1"/>
                </a:solidFill>
              </a:rPr>
              <a:t>Procedures for Creation and Maintenance of Portfolios</a:t>
            </a:r>
          </a:p>
        </p:txBody>
      </p:sp>
    </p:spTree>
    <p:extLst>
      <p:ext uri="{BB962C8B-B14F-4D97-AF65-F5344CB8AC3E}">
        <p14:creationId xmlns:p14="http://schemas.microsoft.com/office/powerpoint/2010/main" val="1134639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40309" y="1832068"/>
            <a:ext cx="9085007" cy="1179356"/>
          </a:xfrm>
        </p:spPr>
        <p:txBody>
          <a:bodyPr>
            <a:noAutofit/>
          </a:bodyPr>
          <a:lstStyle/>
          <a:p>
            <a:pPr algn="ctr"/>
            <a:r>
              <a:rPr lang="en-US" dirty="0">
                <a:solidFill>
                  <a:schemeClr val="bg1"/>
                </a:solidFill>
              </a:rPr>
              <a:t>It’s all in the 2019-2020 Faculty Handbook</a:t>
            </a:r>
            <a:br>
              <a:rPr lang="en-US" dirty="0">
                <a:solidFill>
                  <a:schemeClr val="bg1"/>
                </a:solidFill>
              </a:rPr>
            </a:br>
            <a:r>
              <a:rPr lang="en-US" dirty="0">
                <a:solidFill>
                  <a:schemeClr val="bg1"/>
                </a:solidFill>
              </a:rPr>
              <a:t>and the 2019-2020 ATC operating code</a:t>
            </a:r>
          </a:p>
        </p:txBody>
      </p:sp>
      <p:sp>
        <p:nvSpPr>
          <p:cNvPr id="6" name="Title 1">
            <a:extLst>
              <a:ext uri="{FF2B5EF4-FFF2-40B4-BE49-F238E27FC236}">
                <a16:creationId xmlns:a16="http://schemas.microsoft.com/office/drawing/2014/main" id="{3F7D7BC0-844E-074D-9B46-148EBE019A12}"/>
              </a:ext>
            </a:extLst>
          </p:cNvPr>
          <p:cNvSpPr txBox="1">
            <a:spLocks/>
          </p:cNvSpPr>
          <p:nvPr/>
        </p:nvSpPr>
        <p:spPr>
          <a:xfrm>
            <a:off x="2778302" y="3340510"/>
            <a:ext cx="7009020" cy="102108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bg1"/>
                </a:solidFill>
                <a:latin typeface="Calibri" panose="020F0502020204030204" pitchFamily="34" charset="0"/>
                <a:cs typeface="Calibri" panose="020F0502020204030204" pitchFamily="34" charset="0"/>
              </a:rPr>
              <a:t>Know your departmental procedures</a:t>
            </a:r>
          </a:p>
        </p:txBody>
      </p:sp>
    </p:spTree>
    <p:extLst>
      <p:ext uri="{BB962C8B-B14F-4D97-AF65-F5344CB8AC3E}">
        <p14:creationId xmlns:p14="http://schemas.microsoft.com/office/powerpoint/2010/main" val="806799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6111" y="637252"/>
            <a:ext cx="6837891" cy="819150"/>
          </a:xfrm>
        </p:spPr>
        <p:txBody>
          <a:bodyPr>
            <a:normAutofit fontScale="90000"/>
          </a:bodyPr>
          <a:lstStyle/>
          <a:p>
            <a:r>
              <a:rPr lang="en-US" dirty="0">
                <a:solidFill>
                  <a:schemeClr val="bg1"/>
                </a:solidFill>
              </a:rPr>
              <a:t>Basis for Tenure Recommendations </a:t>
            </a:r>
          </a:p>
        </p:txBody>
      </p:sp>
      <p:sp>
        <p:nvSpPr>
          <p:cNvPr id="3" name="Content Placeholder 2"/>
          <p:cNvSpPr>
            <a:spLocks noGrp="1"/>
          </p:cNvSpPr>
          <p:nvPr>
            <p:ph idx="1"/>
          </p:nvPr>
        </p:nvSpPr>
        <p:spPr>
          <a:xfrm>
            <a:off x="1880289" y="1729041"/>
            <a:ext cx="10183892" cy="3623247"/>
          </a:xfrm>
        </p:spPr>
        <p:txBody>
          <a:bodyPr>
            <a:noAutofit/>
          </a:bodyPr>
          <a:lstStyle/>
          <a:p>
            <a:pPr>
              <a:buClr>
                <a:schemeClr val="bg1"/>
              </a:buClr>
              <a:buFont typeface="Arial" panose="020B0604020202020204" pitchFamily="34" charset="0"/>
              <a:buChar char="•"/>
            </a:pPr>
            <a:r>
              <a:rPr lang="en-US" sz="2400" dirty="0">
                <a:solidFill>
                  <a:schemeClr val="bg1"/>
                </a:solidFill>
              </a:rPr>
              <a:t>Quality of Faculty Credentials in Three Areas:</a:t>
            </a:r>
          </a:p>
          <a:p>
            <a:pPr lvl="1" indent="-342900">
              <a:buClr>
                <a:schemeClr val="bg1"/>
              </a:buClr>
            </a:pPr>
            <a:r>
              <a:rPr lang="en-US" sz="2400" dirty="0">
                <a:solidFill>
                  <a:schemeClr val="bg1"/>
                </a:solidFill>
              </a:rPr>
              <a:t>Performance as teachers – high-quality teaching and growth</a:t>
            </a:r>
          </a:p>
          <a:p>
            <a:pPr lvl="1" indent="-342900">
              <a:buClr>
                <a:schemeClr val="bg1"/>
              </a:buClr>
            </a:pPr>
            <a:r>
              <a:rPr lang="en-US" sz="2400" dirty="0">
                <a:solidFill>
                  <a:schemeClr val="bg1"/>
                </a:solidFill>
              </a:rPr>
              <a:t>Achievement as scholars or artists</a:t>
            </a:r>
          </a:p>
          <a:p>
            <a:pPr lvl="1" indent="-342900">
              <a:buClr>
                <a:schemeClr val="bg1"/>
              </a:buClr>
            </a:pPr>
            <a:r>
              <a:rPr lang="en-US" sz="2400" dirty="0">
                <a:solidFill>
                  <a:schemeClr val="bg1"/>
                </a:solidFill>
              </a:rPr>
              <a:t>Contribution to the welfare of college community beyond the classroom </a:t>
            </a:r>
          </a:p>
          <a:p>
            <a:pPr>
              <a:buClr>
                <a:schemeClr val="bg1"/>
              </a:buClr>
              <a:buFont typeface="Arial" panose="020B0604020202020204" pitchFamily="34" charset="0"/>
              <a:buChar char="•"/>
            </a:pPr>
            <a:r>
              <a:rPr lang="en-US" sz="2400" dirty="0">
                <a:solidFill>
                  <a:srgbClr val="FFFF00"/>
                </a:solidFill>
              </a:rPr>
              <a:t>Evidence</a:t>
            </a:r>
            <a:r>
              <a:rPr lang="en-US" sz="2400" dirty="0">
                <a:solidFill>
                  <a:schemeClr val="bg1"/>
                </a:solidFill>
              </a:rPr>
              <a:t> of sustained success in teaching, scholarly or artistic maturity, and responsible citizenship </a:t>
            </a:r>
          </a:p>
        </p:txBody>
      </p:sp>
    </p:spTree>
    <p:extLst>
      <p:ext uri="{BB962C8B-B14F-4D97-AF65-F5344CB8AC3E}">
        <p14:creationId xmlns:p14="http://schemas.microsoft.com/office/powerpoint/2010/main" val="578680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7639" y="1987424"/>
            <a:ext cx="11174361" cy="2779648"/>
          </a:xfrm>
        </p:spPr>
        <p:txBody>
          <a:bodyPr>
            <a:noAutofit/>
          </a:bodyPr>
          <a:lstStyle/>
          <a:p>
            <a:pPr marL="0" indent="0" algn="ctr">
              <a:buClr>
                <a:schemeClr val="bg1"/>
              </a:buClr>
              <a:buNone/>
            </a:pPr>
            <a:r>
              <a:rPr lang="en-US" sz="4400" dirty="0">
                <a:solidFill>
                  <a:schemeClr val="bg1"/>
                </a:solidFill>
              </a:rPr>
              <a:t>50, 40, 10:</a:t>
            </a:r>
          </a:p>
          <a:p>
            <a:pPr marL="0" indent="0" algn="ctr">
              <a:buClr>
                <a:schemeClr val="bg1"/>
              </a:buClr>
              <a:buNone/>
            </a:pPr>
            <a:r>
              <a:rPr lang="en-US" sz="4400" dirty="0">
                <a:solidFill>
                  <a:schemeClr val="bg1"/>
                </a:solidFill>
              </a:rPr>
              <a:t>“teaching and professional work are primary (teaching … the principal criterion)” and </a:t>
            </a:r>
            <a:br>
              <a:rPr lang="en-US" sz="4400" dirty="0">
                <a:solidFill>
                  <a:schemeClr val="bg1"/>
                </a:solidFill>
              </a:rPr>
            </a:br>
            <a:r>
              <a:rPr lang="en-US" sz="4400" dirty="0">
                <a:solidFill>
                  <a:schemeClr val="bg1"/>
                </a:solidFill>
              </a:rPr>
              <a:t>“a modest level of service is expected”</a:t>
            </a:r>
            <a:br>
              <a:rPr lang="en-US" sz="4400" dirty="0">
                <a:solidFill>
                  <a:schemeClr val="bg1"/>
                </a:solidFill>
              </a:rPr>
            </a:br>
            <a:r>
              <a:rPr lang="en-US" sz="4400" dirty="0">
                <a:solidFill>
                  <a:schemeClr val="bg1"/>
                </a:solidFill>
              </a:rPr>
              <a:t>pre-tenure</a:t>
            </a:r>
          </a:p>
          <a:p>
            <a:pPr marL="0" indent="0" algn="ctr">
              <a:buClr>
                <a:schemeClr val="bg1"/>
              </a:buClr>
              <a:buNone/>
            </a:pPr>
            <a:endParaRPr lang="en-US" sz="4400" dirty="0">
              <a:solidFill>
                <a:schemeClr val="bg1"/>
              </a:solidFill>
            </a:endParaRPr>
          </a:p>
          <a:p>
            <a:pPr marL="0" indent="0" algn="ctr">
              <a:buClr>
                <a:schemeClr val="bg1"/>
              </a:buClr>
              <a:buNone/>
            </a:pPr>
            <a:r>
              <a:rPr lang="en-US" sz="3600" dirty="0">
                <a:solidFill>
                  <a:schemeClr val="bg1"/>
                </a:solidFill>
              </a:rPr>
              <a:t>See p. 124 of the FHB.</a:t>
            </a:r>
          </a:p>
        </p:txBody>
      </p:sp>
    </p:spTree>
    <p:extLst>
      <p:ext uri="{BB962C8B-B14F-4D97-AF65-F5344CB8AC3E}">
        <p14:creationId xmlns:p14="http://schemas.microsoft.com/office/powerpoint/2010/main" val="19845380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023227-530E-4024-91EF-312A851A758C}">
  <ds:schemaRef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customXml/itemProps2.xml><?xml version="1.0" encoding="utf-8"?>
<ds:datastoreItem xmlns:ds="http://schemas.openxmlformats.org/officeDocument/2006/customXml" ds:itemID="{627C19A7-3107-4CB2-BD0D-F7C79BE02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315AA3-EAE3-44ED-8368-BAC2FFFB48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Parallax design</Template>
  <TotalTime>0</TotalTime>
  <Words>1217</Words>
  <Application>Microsoft Macintosh PowerPoint</Application>
  <PresentationFormat>Widescreen</PresentationFormat>
  <Paragraphs>214</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Corbel</vt:lpstr>
      <vt:lpstr>Wingdings</vt:lpstr>
      <vt:lpstr>Parallax</vt:lpstr>
      <vt:lpstr>ATC, DOF/VPAA, ADOFs, LEDS: Tenure Process, 5/5/20 </vt:lpstr>
      <vt:lpstr>Congratulations!</vt:lpstr>
      <vt:lpstr>Outline of today’s meeting</vt:lpstr>
      <vt:lpstr>PowerPoint Presentation</vt:lpstr>
      <vt:lpstr>Transition from Blackboard to theSpring (D2L/Brightspace)</vt:lpstr>
      <vt:lpstr>Forms https://www.skidmore.edu/dof-vpaa/forms/index.php</vt:lpstr>
      <vt:lpstr>It’s all in the 2019-2020 Faculty Handbook and the 2019-2020 ATC operating code</vt:lpstr>
      <vt:lpstr>Basis for Tenure Recommendations </vt:lpstr>
      <vt:lpstr>PowerPoint Presentation</vt:lpstr>
      <vt:lpstr>“Teaching of high quality is paramount and the primary criterion. No degree of excellence in scholarship or artistic achievement, no record of unusual productivity or service to the community will compensate for unsatisfactory teaching ….”  See p. 113 of the FHB. </vt:lpstr>
      <vt:lpstr>Evaluation of High-Quality Teaching (50%): Four Features Mentioned in FHB</vt:lpstr>
      <vt:lpstr>Building a Teaching File</vt:lpstr>
      <vt:lpstr>Evaluation of Scholarly and Artistic Achievement (40%) (highly discipline specific) </vt:lpstr>
      <vt:lpstr>Possible Elements of a Professional File</vt:lpstr>
      <vt:lpstr>Evaluation of Service (10%)</vt:lpstr>
      <vt:lpstr>ATC Calendar </vt:lpstr>
      <vt:lpstr>PowerPoint Presentation</vt:lpstr>
      <vt:lpstr>PowerPoint Presentation</vt:lpstr>
      <vt:lpstr>PowerPoint Presentation</vt:lpstr>
      <vt:lpstr>ATC and the College Governance System</vt:lpstr>
      <vt:lpstr>The role of ATC in the tenure process</vt:lpstr>
      <vt:lpstr>ATC and the College Governance System</vt:lpstr>
      <vt:lpstr>Questions?</vt:lpstr>
      <vt:lpstr>Proposed calendar for tenure-track faculty</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2020-01-31T20:47:52Z</dcterms:created>
  <dcterms:modified xsi:type="dcterms:W3CDTF">2020-05-13T19:41:50Z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