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66" r:id="rId2"/>
    <p:sldId id="265" r:id="rId3"/>
    <p:sldId id="26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3"/>
    <p:restoredTop sz="94599"/>
  </p:normalViewPr>
  <p:slideViewPr>
    <p:cSldViewPr>
      <p:cViewPr varScale="1">
        <p:scale>
          <a:sx n="93" d="100"/>
          <a:sy n="93" d="100"/>
        </p:scale>
        <p:origin x="106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CAE04-3AEC-4514-AC19-D5C0B8302971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C6A2F-4DF4-4C2A-A52A-BEBCC4EC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5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7C6A2F-4DF4-4C2A-A52A-BEBCC4EC6B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44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 1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478922"/>
            <a:ext cx="6674349" cy="892678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1" y="1600200"/>
            <a:ext cx="6674348" cy="351144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7303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5416061"/>
            <a:ext cx="12192000" cy="144193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380" y="471932"/>
            <a:ext cx="9731375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2582" y="2062324"/>
            <a:ext cx="11367770" cy="285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idmore.edu/dof-vpaa/forms/index.php" TargetMode="External"/><Relationship Id="rId2" Type="http://schemas.openxmlformats.org/officeDocument/2006/relationships/hyperlink" Target="https://www.skidmore.edu/dof-vpaa/handbooks/faculty_handbooks/faculty-handbooks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kidmore.edu/committees/atc/index.php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idmore.edu/dof-vpaa/handbooks/faculty_handbooks/faculty-handbooks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idmore.edu/dof-vpaa/forms/index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78922"/>
            <a:ext cx="10287000" cy="892678"/>
          </a:xfrm>
        </p:spPr>
        <p:txBody>
          <a:bodyPr>
            <a:normAutofit fontScale="90000"/>
          </a:bodyPr>
          <a:lstStyle/>
          <a:p>
            <a:pPr algn="l"/>
            <a:r>
              <a:rPr lang="en-US" spc="-5" dirty="0">
                <a:solidFill>
                  <a:schemeClr val="bg1"/>
                </a:solidFill>
              </a:rPr>
              <a:t>Overview</a:t>
            </a:r>
            <a:r>
              <a:rPr lang="en-US" spc="-15" dirty="0">
                <a:solidFill>
                  <a:schemeClr val="bg1"/>
                </a:solidFill>
              </a:rPr>
              <a:t> </a:t>
            </a:r>
            <a:r>
              <a:rPr lang="en-US" spc="-5" dirty="0">
                <a:solidFill>
                  <a:schemeClr val="bg1"/>
                </a:solidFill>
              </a:rPr>
              <a:t>of</a:t>
            </a:r>
            <a:r>
              <a:rPr lang="en-US" spc="-1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spc="-105" dirty="0">
                <a:solidFill>
                  <a:schemeClr val="bg1"/>
                </a:solidFill>
              </a:rPr>
              <a:t> Tenure</a:t>
            </a:r>
            <a:r>
              <a:rPr lang="en-US" spc="-5" dirty="0">
                <a:solidFill>
                  <a:schemeClr val="bg1"/>
                </a:solidFill>
              </a:rPr>
              <a:t> Process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Spring 2024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97B56D01-A66A-0D3F-58EC-DF1A4E9FA55B}"/>
              </a:ext>
            </a:extLst>
          </p:cNvPr>
          <p:cNvSpPr txBox="1"/>
          <p:nvPr/>
        </p:nvSpPr>
        <p:spPr>
          <a:xfrm>
            <a:off x="914400" y="2233335"/>
            <a:ext cx="6690359" cy="30283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lang="en-US" sz="2800" spc="-5" dirty="0">
                <a:solidFill>
                  <a:schemeClr val="bg1"/>
                </a:solidFill>
                <a:latin typeface="Arial"/>
                <a:cs typeface="Arial"/>
              </a:rPr>
              <a:t>Contacts/Introductions</a:t>
            </a:r>
          </a:p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lang="en-US" sz="2800" spc="-5" dirty="0">
                <a:solidFill>
                  <a:schemeClr val="bg1"/>
                </a:solidFill>
                <a:latin typeface="Arial"/>
                <a:cs typeface="Arial"/>
              </a:rPr>
              <a:t>Key Documents</a:t>
            </a:r>
            <a:endParaRPr sz="2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Criteria</a:t>
            </a:r>
            <a:r>
              <a:rPr sz="2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for</a:t>
            </a:r>
            <a:r>
              <a:rPr sz="2800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-5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enure</a:t>
            </a:r>
            <a:endParaRPr sz="2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chemeClr val="bg1"/>
                </a:solidFill>
                <a:latin typeface="Arial"/>
                <a:cs typeface="Arial"/>
              </a:rPr>
              <a:t>Preparing </a:t>
            </a: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-5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enure</a:t>
            </a:r>
            <a:r>
              <a:rPr sz="2800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-5" dirty="0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ile</a:t>
            </a:r>
            <a:endParaRPr sz="2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800" spc="-5" dirty="0">
                <a:solidFill>
                  <a:schemeClr val="bg1"/>
                </a:solidFill>
                <a:latin typeface="Arial"/>
                <a:cs typeface="Arial"/>
              </a:rPr>
              <a:t>Key</a:t>
            </a:r>
            <a:r>
              <a:rPr sz="2800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-40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2800" dirty="0">
                <a:solidFill>
                  <a:schemeClr val="bg1"/>
                </a:solidFill>
                <a:latin typeface="Arial"/>
                <a:cs typeface="Arial"/>
              </a:rPr>
              <a:t>ates</a:t>
            </a: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chemeClr val="bg1"/>
                </a:solidFill>
                <a:latin typeface="Arial"/>
                <a:cs typeface="Arial"/>
              </a:rPr>
              <a:t>General</a:t>
            </a:r>
            <a:r>
              <a:rPr sz="2800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bg1"/>
                </a:solidFill>
                <a:latin typeface="Arial"/>
                <a:cs typeface="Arial"/>
              </a:rPr>
              <a:t>Suggestions/Advice</a:t>
            </a: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chemeClr val="bg1"/>
                </a:solidFill>
                <a:latin typeface="Arial"/>
                <a:cs typeface="Arial"/>
              </a:rPr>
              <a:t>Questions/Discussion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706400D-0E8A-6233-5989-88AC10296E2B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rgbClr val="006666"/>
                </a:solidFill>
                <a:latin typeface="Arial"/>
                <a:cs typeface="Arial"/>
              </a:rPr>
              <a:t>1/9</a:t>
            </a:r>
            <a:endParaRPr sz="1500" dirty="0">
              <a:solidFill>
                <a:srgbClr val="00666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151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97D89-90CB-0BBA-A936-72D2D2F85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DE46F69-2D41-80F2-3BD2-5DC2C36545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2116" y="471932"/>
            <a:ext cx="99466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5" dirty="0"/>
              <a:t>Contacts</a:t>
            </a:r>
            <a:endParaRPr sz="3600" spc="-5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FE01A94-43E7-E7A2-5CD4-23E37E9C1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12115" y="1391262"/>
            <a:ext cx="1136777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r>
              <a:rPr spc="-5" dirty="0"/>
              <a:t>Appointments</a:t>
            </a:r>
            <a:r>
              <a:rPr spc="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50" dirty="0"/>
              <a:t>Tenure</a:t>
            </a:r>
            <a:r>
              <a:rPr spc="5" dirty="0"/>
              <a:t> </a:t>
            </a:r>
            <a:r>
              <a:rPr spc="-5" dirty="0"/>
              <a:t>Committee</a:t>
            </a:r>
            <a:r>
              <a:rPr spc="-15" dirty="0"/>
              <a:t> </a:t>
            </a:r>
            <a:r>
              <a:rPr spc="-40" dirty="0"/>
              <a:t>(ATC)</a:t>
            </a:r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endParaRPr lang="en-US" spc="-25" dirty="0"/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endParaRPr lang="en-US" spc="-25" dirty="0"/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endParaRPr lang="en-US" spc="-25" dirty="0"/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endParaRPr lang="en-US" spc="-25" dirty="0"/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endParaRPr lang="en-US" spc="-25" dirty="0"/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endParaRPr lang="en-US" spc="-25" dirty="0"/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endParaRPr lang="en-US" spc="-25" dirty="0"/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r>
              <a:rPr lang="en-US" spc="-25" dirty="0"/>
              <a:t>Dorothy Mosby</a:t>
            </a:r>
            <a:r>
              <a:rPr spc="-35" dirty="0"/>
              <a:t>,</a:t>
            </a:r>
            <a:r>
              <a:rPr spc="-30" dirty="0"/>
              <a:t> </a:t>
            </a:r>
            <a:r>
              <a:rPr spc="-5" dirty="0"/>
              <a:t>Dean</a:t>
            </a:r>
            <a:r>
              <a:rPr spc="10" dirty="0"/>
              <a:t> </a:t>
            </a:r>
            <a:r>
              <a:rPr spc="-5" dirty="0"/>
              <a:t>of </a:t>
            </a:r>
            <a:r>
              <a:rPr dirty="0"/>
              <a:t>the</a:t>
            </a:r>
            <a:r>
              <a:rPr spc="-10" dirty="0"/>
              <a:t> Faculty/Vice</a:t>
            </a:r>
            <a:r>
              <a:rPr spc="25" dirty="0"/>
              <a:t> </a:t>
            </a:r>
            <a:r>
              <a:rPr spc="-5" dirty="0"/>
              <a:t>President</a:t>
            </a:r>
            <a:r>
              <a:rPr spc="20" dirty="0"/>
              <a:t> </a:t>
            </a:r>
            <a:r>
              <a:rPr dirty="0"/>
              <a:t>for</a:t>
            </a:r>
            <a:r>
              <a:rPr spc="-150" dirty="0"/>
              <a:t> </a:t>
            </a:r>
            <a:r>
              <a:rPr spc="-5" dirty="0"/>
              <a:t>Academic</a:t>
            </a:r>
            <a:r>
              <a:rPr spc="-114" dirty="0"/>
              <a:t> </a:t>
            </a:r>
            <a:r>
              <a:rPr spc="-10" dirty="0"/>
              <a:t>Affairs</a:t>
            </a:r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r>
              <a:rPr spc="-5" dirty="0"/>
              <a:t>Pat Fehling,</a:t>
            </a:r>
            <a:r>
              <a:rPr spc="-100" dirty="0"/>
              <a:t> </a:t>
            </a:r>
            <a:r>
              <a:rPr spc="-5" dirty="0"/>
              <a:t>Associate</a:t>
            </a:r>
            <a:r>
              <a:rPr spc="15" dirty="0"/>
              <a:t> </a:t>
            </a:r>
            <a:r>
              <a:rPr spc="-5" dirty="0"/>
              <a:t>Dean</a:t>
            </a:r>
            <a:r>
              <a:rPr spc="10" dirty="0"/>
              <a:t> </a:t>
            </a:r>
            <a:r>
              <a:rPr spc="-5" dirty="0"/>
              <a:t>of</a:t>
            </a:r>
            <a:r>
              <a:rPr dirty="0"/>
              <a:t> the</a:t>
            </a:r>
            <a:r>
              <a:rPr spc="-10" dirty="0"/>
              <a:t> </a:t>
            </a:r>
            <a:r>
              <a:rPr spc="-5" dirty="0"/>
              <a:t>Faculty</a:t>
            </a:r>
            <a:r>
              <a:rPr spc="5" dirty="0"/>
              <a:t> </a:t>
            </a:r>
            <a:r>
              <a:rPr dirty="0"/>
              <a:t>for </a:t>
            </a:r>
            <a:r>
              <a:rPr spc="-5" dirty="0"/>
              <a:t>Infrastructure</a:t>
            </a:r>
            <a:r>
              <a:rPr spc="-35" dirty="0"/>
              <a:t> </a:t>
            </a:r>
            <a:r>
              <a:rPr spc="-5" dirty="0"/>
              <a:t>and</a:t>
            </a:r>
            <a:r>
              <a:rPr spc="-114" dirty="0"/>
              <a:t> </a:t>
            </a:r>
            <a:r>
              <a:rPr lang="en-US" spc="-5" dirty="0"/>
              <a:t>Faculty</a:t>
            </a:r>
            <a:r>
              <a:rPr spc="-114" dirty="0"/>
              <a:t> </a:t>
            </a:r>
            <a:r>
              <a:rPr spc="-10" dirty="0"/>
              <a:t>Affairs</a:t>
            </a:r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r>
              <a:rPr spc="-5" dirty="0"/>
              <a:t>Aaron</a:t>
            </a:r>
            <a:r>
              <a:rPr spc="10" dirty="0"/>
              <a:t> </a:t>
            </a:r>
            <a:r>
              <a:rPr spc="-10" dirty="0"/>
              <a:t>Kendall,</a:t>
            </a:r>
            <a:r>
              <a:rPr spc="30" dirty="0"/>
              <a:t> </a:t>
            </a:r>
            <a:r>
              <a:rPr lang="en-US" spc="-5" dirty="0"/>
              <a:t>Learning Experience Designer </a:t>
            </a:r>
            <a:r>
              <a:rPr spc="-5" dirty="0"/>
              <a:t>(LEDS)</a:t>
            </a:r>
          </a:p>
          <a:p>
            <a:pPr marL="299085" indent="-287020">
              <a:lnSpc>
                <a:spcPct val="100000"/>
              </a:lnSpc>
              <a:buClr>
                <a:srgbClr val="004E3D"/>
              </a:buClr>
              <a:buSzPct val="143750"/>
              <a:buChar char="•"/>
              <a:tabLst>
                <a:tab pos="299720" algn="l"/>
              </a:tabLst>
            </a:pPr>
            <a:r>
              <a:rPr lang="en-US" spc="-5" dirty="0"/>
              <a:t>Debra Peterson</a:t>
            </a:r>
            <a:r>
              <a:rPr spc="-30" dirty="0"/>
              <a:t>,</a:t>
            </a:r>
            <a:r>
              <a:rPr spc="20" dirty="0"/>
              <a:t> </a:t>
            </a:r>
            <a:r>
              <a:rPr lang="en-US" spc="-5" dirty="0"/>
              <a:t>Academic Affairs </a:t>
            </a:r>
            <a:r>
              <a:rPr spc="-5" dirty="0"/>
              <a:t>Coordinator</a:t>
            </a:r>
            <a:r>
              <a:rPr lang="en-US" spc="-5" dirty="0"/>
              <a:t>,</a:t>
            </a:r>
            <a:r>
              <a:rPr spc="30" dirty="0"/>
              <a:t> </a:t>
            </a:r>
            <a:r>
              <a:rPr spc="-10" dirty="0"/>
              <a:t>Office</a:t>
            </a:r>
            <a:r>
              <a:rPr spc="-25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spc="-25" dirty="0"/>
              <a:t>DOF/VPAA</a:t>
            </a: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E65D6DD6-4704-FDD6-2F06-5E139CD0D980}"/>
              </a:ext>
            </a:extLst>
          </p:cNvPr>
          <p:cNvSpPr txBox="1"/>
          <p:nvPr/>
        </p:nvSpPr>
        <p:spPr>
          <a:xfrm>
            <a:off x="990600" y="1828800"/>
            <a:ext cx="4894580" cy="2398092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John Brueggemann, Sociology</a:t>
            </a:r>
          </a:p>
          <a:p>
            <a:pPr marL="12700" marR="5080">
              <a:lnSpc>
                <a:spcPct val="100000"/>
              </a:lnSpc>
            </a:pP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Jenny 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History </a:t>
            </a:r>
          </a:p>
          <a:p>
            <a:pPr marL="12700" marR="5080">
              <a:lnSpc>
                <a:spcPct val="100000"/>
              </a:lnSpc>
            </a:pP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Sarah DiPasquale, Dance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Larry Jorgensen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</a:rPr>
              <a:t>Philosophy</a:t>
            </a:r>
          </a:p>
          <a:p>
            <a:pPr marL="12700" marR="5080"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Mary Crone Odekon, Physics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Leigh Wilton, Psychology</a:t>
            </a:r>
          </a:p>
          <a:p>
            <a:pPr marL="12700" marR="508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Marketa Wolfe, Economics,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872D83FB-85A8-9E56-64BF-3F3C7825F314}"/>
              </a:ext>
            </a:extLst>
          </p:cNvPr>
          <p:cNvSpPr txBox="1"/>
          <p:nvPr/>
        </p:nvSpPr>
        <p:spPr>
          <a:xfrm>
            <a:off x="5181600" y="1866483"/>
            <a:ext cx="6172200" cy="2398092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/>
            <a:r>
              <a:rPr lang="en-US" spc="-10" dirty="0" err="1">
                <a:latin typeface="Arial" panose="020B0604020202020204" pitchFamily="34" charset="0"/>
                <a:cs typeface="Arial" panose="020B0604020202020204" pitchFamily="34" charset="0"/>
              </a:rPr>
              <a:t>Nurcan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10" dirty="0" err="1">
                <a:latin typeface="Arial" panose="020B0604020202020204" pitchFamily="34" charset="0"/>
                <a:cs typeface="Arial" panose="020B0604020202020204" pitchFamily="34" charset="0"/>
              </a:rPr>
              <a:t>Atalan-Helicke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, Environmental Studies and Sciences</a:t>
            </a:r>
          </a:p>
          <a:p>
            <a:pPr marL="12700">
              <a:lnSpc>
                <a:spcPct val="100000"/>
              </a:lnSpc>
            </a:pP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John Brueggemann, Sociology</a:t>
            </a:r>
          </a:p>
          <a:p>
            <a:pPr marL="12700" marR="5080">
              <a:lnSpc>
                <a:spcPct val="100000"/>
              </a:lnSpc>
            </a:pP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Jenny 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History </a:t>
            </a:r>
          </a:p>
          <a:p>
            <a:pPr marL="12700" marR="5080">
              <a:lnSpc>
                <a:spcPct val="100000"/>
              </a:lnSpc>
            </a:pP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Sarah DiPasquale, Dance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Larry Jorgensen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</a:rPr>
              <a:t>Philosophy</a:t>
            </a:r>
          </a:p>
          <a:p>
            <a:pPr marL="12700" marR="5080"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Mary Crone Odekon, Physics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Marketa Wolfe, Economics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17E30-5C11-B4C9-6783-C654EAACF3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D9EE9B68-B3DF-E545-5853-56BD9F2FB864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2/9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267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93518-6E71-1284-623E-3F753600F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9470760-9698-8F47-EB07-570974BD4A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8819" y="478028"/>
            <a:ext cx="9306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5" dirty="0"/>
              <a:t>Key Documents</a:t>
            </a:r>
            <a:endParaRPr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4D117F-87CC-612A-4B8C-700D897DB94B}"/>
              </a:ext>
            </a:extLst>
          </p:cNvPr>
          <p:cNvSpPr txBox="1"/>
          <p:nvPr/>
        </p:nvSpPr>
        <p:spPr>
          <a:xfrm>
            <a:off x="702342" y="1371600"/>
            <a:ext cx="9660857" cy="4376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Arial"/>
                <a:cs typeface="Arial"/>
                <a:hlinkClick r:id="rId2"/>
              </a:rPr>
              <a:t>Faculty</a:t>
            </a:r>
            <a:r>
              <a:rPr lang="en-US" sz="1800" spc="-40" dirty="0">
                <a:latin typeface="Arial"/>
                <a:cs typeface="Arial"/>
                <a:hlinkClick r:id="rId2"/>
              </a:rPr>
              <a:t> </a:t>
            </a:r>
            <a:r>
              <a:rPr lang="en-US" sz="1800" dirty="0">
                <a:latin typeface="Arial"/>
                <a:cs typeface="Arial"/>
                <a:hlinkClick r:id="rId2"/>
              </a:rPr>
              <a:t>Handbook</a:t>
            </a:r>
            <a:r>
              <a:rPr lang="en-US" sz="1800" dirty="0">
                <a:latin typeface="Arial"/>
                <a:cs typeface="Arial"/>
              </a:rPr>
              <a:t> (On DOF-VPAA website)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Department or Program guidelines (In the departments or programs)</a:t>
            </a:r>
            <a:endParaRPr lang="en-US" sz="1800" dirty="0">
              <a:latin typeface="Arial"/>
              <a:cs typeface="Arial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Procedures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pc="-1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for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Creation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Maintenance</a:t>
            </a:r>
            <a:r>
              <a:rPr lang="en-US" spc="2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of</a:t>
            </a:r>
            <a:r>
              <a:rPr lang="en-US" spc="-1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Faculty</a:t>
            </a:r>
            <a:r>
              <a:rPr lang="en-US" spc="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Academic</a:t>
            </a:r>
            <a:r>
              <a:rPr lang="en-US" spc="-3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Portfolios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0" dirty="0">
                <a:latin typeface="Arial"/>
                <a:cs typeface="Arial"/>
              </a:rPr>
              <a:t>(On </a:t>
            </a:r>
            <a:r>
              <a:rPr lang="en-US" dirty="0">
                <a:latin typeface="Arial"/>
                <a:cs typeface="Arial"/>
              </a:rPr>
              <a:t>DOF-VPAA website) 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00" spc="-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Guidelines</a:t>
            </a: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on</a:t>
            </a:r>
            <a:r>
              <a:rPr lang="en-US" sz="1800" spc="-2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800" spc="-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Assembling </a:t>
            </a:r>
            <a:r>
              <a:rPr lang="en-US" sz="1800" spc="-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Materials</a:t>
            </a:r>
            <a:r>
              <a:rPr lang="en-US" sz="1800" spc="-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for</a:t>
            </a:r>
            <a:r>
              <a:rPr lang="en-US" sz="1800" spc="-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800" spc="-4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Tenure</a:t>
            </a:r>
            <a:r>
              <a:rPr lang="en-US"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0" dirty="0">
                <a:latin typeface="Arial"/>
                <a:cs typeface="Arial"/>
              </a:rPr>
              <a:t>(On </a:t>
            </a:r>
            <a:r>
              <a:rPr lang="en-US" sz="1800" dirty="0">
                <a:latin typeface="Arial"/>
                <a:cs typeface="Arial"/>
              </a:rPr>
              <a:t>DOF-VPAA website)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ATC</a:t>
            </a:r>
            <a:r>
              <a:rPr lang="en-US" sz="1800" spc="1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US" sz="1800" spc="-25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Calendar</a:t>
            </a:r>
            <a:r>
              <a:rPr lang="en-US" sz="1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</a:rPr>
              <a:t>(O</a:t>
            </a:r>
            <a:r>
              <a:rPr lang="en-US" sz="1800" dirty="0">
                <a:latin typeface="Arial"/>
                <a:cs typeface="Arial"/>
              </a:rPr>
              <a:t>n ATC website)</a:t>
            </a:r>
            <a:endParaRPr lang="en-US" sz="1800" spc="-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00" spc="-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Templates 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for</a:t>
            </a:r>
            <a:r>
              <a:rPr lang="en-US" sz="1800" spc="-2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Requesting </a:t>
            </a:r>
            <a:r>
              <a:rPr lang="en-US" sz="1800" spc="-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External, Internal and Department/Program</a:t>
            </a:r>
            <a:r>
              <a:rPr lang="en-US" sz="1800" spc="-1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Letter</a:t>
            </a:r>
            <a:r>
              <a:rPr lang="en-US" sz="1800" spc="-2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</a:t>
            </a:r>
            <a:r>
              <a:rPr lang="en-US" sz="1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0" dirty="0">
                <a:latin typeface="Arial"/>
                <a:cs typeface="Arial"/>
              </a:rPr>
              <a:t>(On </a:t>
            </a:r>
            <a:r>
              <a:rPr lang="en-US" sz="1800" dirty="0">
                <a:latin typeface="Arial"/>
                <a:cs typeface="Arial"/>
              </a:rPr>
              <a:t>DOF-VPAA website)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00" spc="-85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ATC</a:t>
            </a: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Operating</a:t>
            </a:r>
            <a:r>
              <a:rPr lang="en-US" sz="1800" spc="2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Code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</a:rPr>
              <a:t>(O</a:t>
            </a:r>
            <a:r>
              <a:rPr lang="en-US" sz="1800" dirty="0">
                <a:latin typeface="Arial"/>
                <a:cs typeface="Arial"/>
              </a:rPr>
              <a:t>n ATC website)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00" spc="-25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ATC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</a:t>
            </a:r>
            <a:r>
              <a:rPr lang="en-US" sz="1800" spc="-15" dirty="0">
                <a:latin typeface="Arial" panose="020B0604020202020204" pitchFamily="34" charset="0"/>
                <a:cs typeface="Arial" panose="020B0604020202020204" pitchFamily="34" charset="0"/>
              </a:rPr>
              <a:t> (O</a:t>
            </a:r>
            <a:r>
              <a:rPr lang="en-US" sz="1800" dirty="0">
                <a:latin typeface="Arial"/>
                <a:cs typeface="Arial"/>
              </a:rPr>
              <a:t>n ATC website)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endParaRPr lang="en-US" sz="1800" dirty="0">
              <a:latin typeface="Arial"/>
              <a:cs typeface="Arial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endParaRPr lang="en-US" dirty="0">
              <a:latin typeface="Arial"/>
              <a:cs typeface="Arial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endParaRPr lang="en-US" sz="1800" dirty="0">
              <a:latin typeface="Arial"/>
              <a:cs typeface="Arial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7512696-A95E-5DB0-1612-263CDDC65EB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716C1743-7306-B95A-6C32-AE637BEDE02B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3/9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163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819" y="478028"/>
            <a:ext cx="3676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Criteria</a:t>
            </a:r>
            <a:r>
              <a:rPr sz="3600" spc="-40" dirty="0"/>
              <a:t> </a:t>
            </a:r>
            <a:r>
              <a:rPr sz="3600" spc="-5" dirty="0"/>
              <a:t>for</a:t>
            </a:r>
            <a:r>
              <a:rPr sz="3600" spc="-80" dirty="0"/>
              <a:t> </a:t>
            </a:r>
            <a:r>
              <a:rPr sz="3600" spc="-70" dirty="0"/>
              <a:t>Tenure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1395060"/>
            <a:ext cx="10400665" cy="49532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sz="2000" b="1" dirty="0">
                <a:latin typeface="Arial"/>
                <a:cs typeface="Arial"/>
                <a:hlinkClick r:id="rId2"/>
              </a:rPr>
              <a:t>Faculty</a:t>
            </a:r>
            <a:r>
              <a:rPr sz="2000" b="1" spc="-40" dirty="0">
                <a:latin typeface="Arial"/>
                <a:cs typeface="Arial"/>
                <a:hlinkClick r:id="rId2"/>
              </a:rPr>
              <a:t> </a:t>
            </a:r>
            <a:r>
              <a:rPr sz="2000" b="1" dirty="0">
                <a:latin typeface="Arial"/>
                <a:cs typeface="Arial"/>
                <a:hlinkClick r:id="rId2"/>
              </a:rPr>
              <a:t>Handbook</a:t>
            </a:r>
            <a:endParaRPr sz="2000" dirty="0">
              <a:latin typeface="Arial"/>
              <a:cs typeface="Arial"/>
            </a:endParaRPr>
          </a:p>
          <a:p>
            <a:pPr marL="812800" marR="300990" lvl="1" indent="-342900">
              <a:buFont typeface="Times New Roman" panose="02020603050405020304" pitchFamily="18" charset="0"/>
              <a:buChar char="⁻"/>
            </a:pPr>
            <a:r>
              <a:rPr lang="en-US" sz="2000" spc="-15" dirty="0">
                <a:latin typeface="Arial"/>
                <a:cs typeface="Arial"/>
              </a:rPr>
              <a:t>The most relevant pages are </a:t>
            </a:r>
            <a:r>
              <a:rPr lang="en-US" sz="2000" spc="-40" dirty="0">
                <a:latin typeface="Arial"/>
                <a:cs typeface="Arial"/>
              </a:rPr>
              <a:t>112-117 and 124-130 in Part One Section VIII </a:t>
            </a:r>
            <a:r>
              <a:rPr sz="2000" spc="-5" dirty="0">
                <a:latin typeface="Arial"/>
                <a:cs typeface="Arial"/>
              </a:rPr>
              <a:t>“Evaluation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lang="en-US" sz="2000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aculty </a:t>
            </a:r>
            <a:r>
              <a:rPr sz="2000" spc="-5" dirty="0">
                <a:latin typeface="Arial"/>
                <a:cs typeface="Arial"/>
              </a:rPr>
              <a:t>for </a:t>
            </a:r>
            <a:r>
              <a:rPr lang="en-US" sz="2000" spc="-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ontinued </a:t>
            </a:r>
            <a:r>
              <a:rPr lang="en-US" sz="2000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ervice and 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lang="en-US"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dvancement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 </a:t>
            </a:r>
            <a:r>
              <a:rPr lang="en-US"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ank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”</a:t>
            </a:r>
            <a:endParaRPr lang="en-US" sz="2000" dirty="0">
              <a:latin typeface="Arial"/>
              <a:cs typeface="Arial"/>
            </a:endParaRPr>
          </a:p>
          <a:p>
            <a:pPr marL="812800" marR="300990" lvl="1" indent="-342900">
              <a:buFont typeface="Times New Roman" panose="02020603050405020304" pitchFamily="18" charset="0"/>
              <a:buChar char="⁻"/>
            </a:pPr>
            <a:r>
              <a:rPr lang="en-US" sz="2000" i="1" dirty="0">
                <a:latin typeface="Arial"/>
                <a:cs typeface="Arial"/>
              </a:rPr>
              <a:t>“Decisions to reappoint, tenure, or promote faculty members are based on the quality of their  credentials in three areas: performance as teachers, achievement as scholars or artists, and  contribution to the welfare of the college community beyond the classroom. Teaching of high  quality is paramount and the primary criterion.”</a:t>
            </a:r>
            <a:r>
              <a:rPr lang="en-US" sz="2000" dirty="0">
                <a:latin typeface="Arial"/>
                <a:cs typeface="Arial"/>
              </a:rPr>
              <a:t> (Page 113)</a:t>
            </a:r>
          </a:p>
          <a:p>
            <a:pPr marL="355600" marR="30099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Arial"/>
              <a:cs typeface="Arial"/>
            </a:endParaRPr>
          </a:p>
          <a:p>
            <a:pPr marL="355600" marR="30099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/>
                <a:cs typeface="Arial"/>
              </a:rPr>
              <a:t>Department</a:t>
            </a:r>
            <a:r>
              <a:rPr lang="en-US" sz="2000" b="1" spc="-45" dirty="0">
                <a:latin typeface="Arial"/>
                <a:cs typeface="Arial"/>
              </a:rPr>
              <a:t> </a:t>
            </a:r>
            <a:r>
              <a:rPr lang="en-US" sz="2000" b="1" dirty="0">
                <a:latin typeface="Arial"/>
                <a:cs typeface="Arial"/>
              </a:rPr>
              <a:t>or</a:t>
            </a:r>
            <a:r>
              <a:rPr lang="en-US" sz="2000" b="1" spc="-25" dirty="0">
                <a:latin typeface="Arial"/>
                <a:cs typeface="Arial"/>
              </a:rPr>
              <a:t> </a:t>
            </a:r>
            <a:r>
              <a:rPr lang="en-US" sz="2000" b="1" spc="-5" dirty="0">
                <a:latin typeface="Arial"/>
                <a:cs typeface="Arial"/>
              </a:rPr>
              <a:t>Program</a:t>
            </a:r>
            <a:r>
              <a:rPr lang="en-US" sz="2000" b="1" spc="-15" dirty="0">
                <a:latin typeface="Arial"/>
                <a:cs typeface="Arial"/>
              </a:rPr>
              <a:t> </a:t>
            </a:r>
            <a:r>
              <a:rPr lang="en-US" sz="2000" b="1" spc="-5" dirty="0">
                <a:latin typeface="Arial"/>
                <a:cs typeface="Arial"/>
              </a:rPr>
              <a:t>Guidelines</a:t>
            </a:r>
            <a:endParaRPr lang="en-US" sz="2000" b="1" dirty="0">
              <a:latin typeface="Arial"/>
              <a:cs typeface="Arial"/>
            </a:endParaRPr>
          </a:p>
          <a:p>
            <a:pPr marL="812800" marR="300990" lvl="1" indent="-342900">
              <a:buFont typeface="Times New Roman" panose="02020603050405020304" pitchFamily="18" charset="0"/>
              <a:buChar char="⁻"/>
            </a:pPr>
            <a:r>
              <a:rPr lang="en-US" sz="2000" spc="-5" dirty="0">
                <a:latin typeface="Arial"/>
                <a:cs typeface="Arial"/>
              </a:rPr>
              <a:t>Be</a:t>
            </a:r>
            <a:r>
              <a:rPr lang="en-US" sz="2000" dirty="0">
                <a:latin typeface="Arial"/>
                <a:cs typeface="Arial"/>
              </a:rPr>
              <a:t> sure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-5" dirty="0">
                <a:latin typeface="Arial"/>
                <a:cs typeface="Arial"/>
              </a:rPr>
              <a:t>to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discuss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these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5" dirty="0">
                <a:latin typeface="Arial"/>
                <a:cs typeface="Arial"/>
              </a:rPr>
              <a:t>with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spc="-5" dirty="0">
                <a:latin typeface="Arial"/>
                <a:cs typeface="Arial"/>
              </a:rPr>
              <a:t>your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Department</a:t>
            </a:r>
            <a:r>
              <a:rPr lang="en-US" sz="2000" spc="-55" dirty="0">
                <a:latin typeface="Arial"/>
                <a:cs typeface="Arial"/>
              </a:rPr>
              <a:t> C</a:t>
            </a:r>
            <a:r>
              <a:rPr lang="en-US" sz="2000" dirty="0">
                <a:latin typeface="Arial"/>
                <a:cs typeface="Arial"/>
              </a:rPr>
              <a:t>hair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or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Program</a:t>
            </a:r>
            <a:r>
              <a:rPr lang="en-US" sz="2000" spc="-40" dirty="0">
                <a:latin typeface="Arial"/>
                <a:cs typeface="Arial"/>
              </a:rPr>
              <a:t> </a:t>
            </a:r>
            <a:r>
              <a:rPr lang="en-US" sz="2000" spc="-15" dirty="0">
                <a:latin typeface="Arial"/>
                <a:cs typeface="Arial"/>
              </a:rPr>
              <a:t>Director.</a:t>
            </a:r>
            <a:endParaRPr lang="en-US" sz="2000" dirty="0">
              <a:latin typeface="Arial"/>
              <a:cs typeface="Arial"/>
            </a:endParaRPr>
          </a:p>
          <a:p>
            <a:pPr marL="355600" marR="30099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/>
              <a:cs typeface="Arial"/>
            </a:endParaRPr>
          </a:p>
          <a:p>
            <a:pPr marL="355600" marR="30099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lang="en-US"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n-US" sz="20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05216-4383-659A-B1D3-FA53588DC7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B7B02AC-E420-0686-2E55-E1C7F3CF9006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4/9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819" y="478028"/>
            <a:ext cx="4768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Preparing</a:t>
            </a:r>
            <a:r>
              <a:rPr sz="3600" spc="-40" dirty="0"/>
              <a:t> </a:t>
            </a:r>
            <a:r>
              <a:rPr sz="3600" dirty="0"/>
              <a:t>a</a:t>
            </a:r>
            <a:r>
              <a:rPr sz="3600" spc="-75" dirty="0"/>
              <a:t> </a:t>
            </a:r>
            <a:r>
              <a:rPr sz="3600" spc="-70" dirty="0"/>
              <a:t>Tenure</a:t>
            </a:r>
            <a:r>
              <a:rPr sz="3600" spc="-20" dirty="0"/>
              <a:t> </a:t>
            </a:r>
            <a:r>
              <a:rPr sz="3600" spc="-5" dirty="0"/>
              <a:t>File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27380" y="1287334"/>
            <a:ext cx="9531350" cy="1297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Procedures</a:t>
            </a:r>
            <a:r>
              <a:rPr lang="en-US" sz="2000" spc="-2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for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Creation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and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Maintenance</a:t>
            </a:r>
            <a:r>
              <a:rPr lang="en-US" sz="2000" spc="2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of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Faculty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Academic</a:t>
            </a:r>
            <a:r>
              <a:rPr lang="en-US" sz="2000" spc="-3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Portfolios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40" dirty="0">
                <a:latin typeface="Arial"/>
                <a:cs typeface="Arial"/>
              </a:rPr>
              <a:t>(On </a:t>
            </a:r>
            <a:r>
              <a:rPr lang="en-US" sz="2000" dirty="0">
                <a:latin typeface="Arial"/>
                <a:cs typeface="Arial"/>
              </a:rPr>
              <a:t>DOF-VPAA website) 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Guidelines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on</a:t>
            </a:r>
            <a:r>
              <a:rPr lang="en-US" sz="2000" spc="-2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Assembling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Materials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for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Tenure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40" dirty="0">
                <a:latin typeface="Arial"/>
                <a:cs typeface="Arial"/>
              </a:rPr>
              <a:t>(On </a:t>
            </a:r>
            <a:r>
              <a:rPr lang="en-US" sz="2000" dirty="0">
                <a:latin typeface="Arial"/>
                <a:cs typeface="Arial"/>
              </a:rPr>
              <a:t>DOF-VPAA website)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E064C-D3A4-C518-1F81-59E810D0ED7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5C1297D-30AB-6C5C-1DD5-EA4E3E19C0F2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5/9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818" y="478028"/>
            <a:ext cx="85013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Key</a:t>
            </a:r>
            <a:r>
              <a:rPr sz="3600" dirty="0"/>
              <a:t> </a:t>
            </a:r>
            <a:r>
              <a:rPr sz="3600" spc="-5" dirty="0"/>
              <a:t>Dates:</a:t>
            </a:r>
            <a:r>
              <a:rPr sz="3600" spc="-60" dirty="0"/>
              <a:t> </a:t>
            </a:r>
            <a:r>
              <a:rPr sz="3600" spc="-5" dirty="0"/>
              <a:t>Third-</a:t>
            </a:r>
            <a:r>
              <a:rPr lang="en-US" sz="3600" spc="-5" dirty="0"/>
              <a:t>Y</a:t>
            </a:r>
            <a:r>
              <a:rPr sz="3600" spc="-5" dirty="0"/>
              <a:t>ear</a:t>
            </a:r>
            <a:r>
              <a:rPr sz="3600" spc="-10" dirty="0"/>
              <a:t> </a:t>
            </a:r>
            <a:r>
              <a:rPr sz="3600" spc="-5" dirty="0"/>
              <a:t>Reappointment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27380" y="1369221"/>
            <a:ext cx="1065149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  <a:tab pos="184848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January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15: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/Program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ADOF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  <a:tab pos="1536065" algn="l"/>
              </a:tabLst>
            </a:pP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DOF/VPAA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offer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contracts.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508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000" spc="-85" dirty="0">
                <a:latin typeface="Arial" panose="020B0604020202020204" pitchFamily="34" charset="0"/>
                <a:cs typeface="Arial" panose="020B0604020202020204" pitchFamily="34" charset="0"/>
              </a:rPr>
              <a:t>ATC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recommendation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only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if the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from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Department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/Program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spc="-5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ADOF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different.</a:t>
            </a:r>
            <a:endParaRPr lang="en-US" sz="2000" spc="-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508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000" spc="-85" dirty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US" sz="2000" spc="-8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000" spc="-85" dirty="0">
                <a:latin typeface="Arial" panose="020B0604020202020204" pitchFamily="34" charset="0"/>
                <a:cs typeface="Arial" panose="020B0604020202020204" pitchFamily="34" charset="0"/>
              </a:rPr>
              <a:t>Faculty Handbook</a:t>
            </a:r>
            <a:r>
              <a:rPr lang="en-US" sz="2000" spc="-85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2000" spc="-85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85" dirty="0">
                <a:latin typeface="Arial" panose="020B0604020202020204" pitchFamily="34" charset="0"/>
                <a:cs typeface="Arial" panose="020B0604020202020204" pitchFamily="34" charset="0"/>
              </a:rPr>
              <a:t>ages</a:t>
            </a:r>
            <a:r>
              <a:rPr sz="2000" spc="-85" dirty="0">
                <a:latin typeface="Arial" panose="020B0604020202020204" pitchFamily="34" charset="0"/>
                <a:cs typeface="Arial" panose="020B0604020202020204" pitchFamily="34" charset="0"/>
              </a:rPr>
              <a:t> 119-120</a:t>
            </a:r>
            <a:r>
              <a:rPr lang="en-US" sz="2000" spc="-85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2000" spc="-85" dirty="0">
                <a:latin typeface="Arial" panose="020B0604020202020204" pitchFamily="34" charset="0"/>
                <a:cs typeface="Arial" panose="020B0604020202020204" pitchFamily="34" charset="0"/>
              </a:rPr>
              <a:t> and Department/Program Procedures</a:t>
            </a:r>
            <a:r>
              <a:rPr lang="en-US" sz="2000" spc="-8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sz="20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Following the Faculty Handbook (page 124), faculty might stand for reappointment earlier.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BD1B5-B4B7-5DF2-B051-42D4CF7CDAB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86494D0-F8E3-ADE2-6ECA-413E41C524AC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6/9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819" y="478028"/>
            <a:ext cx="3779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Key</a:t>
            </a:r>
            <a:r>
              <a:rPr sz="3600" spc="-35" dirty="0"/>
              <a:t> </a:t>
            </a:r>
            <a:r>
              <a:rPr sz="3600" spc="-5" dirty="0"/>
              <a:t>Dates:</a:t>
            </a:r>
            <a:r>
              <a:rPr sz="3600" spc="-95" dirty="0"/>
              <a:t> </a:t>
            </a:r>
            <a:r>
              <a:rPr sz="3600" spc="-70" dirty="0"/>
              <a:t>Tenure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27061" y="1143000"/>
            <a:ext cx="11205210" cy="43992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632460" indent="-342900">
              <a:spcBef>
                <a:spcPts val="10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ates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2023-2024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</a:rPr>
              <a:t>year: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165" marR="632460" lvl="1" indent="-342900">
              <a:spcBef>
                <a:spcPts val="105"/>
              </a:spcBef>
              <a:buFont typeface="Times New Roman" panose="02020603050405020304" pitchFamily="18" charset="0"/>
              <a:buChar char="⁻"/>
              <a:tabLst>
                <a:tab pos="299085" algn="l"/>
                <a:tab pos="299720" algn="l"/>
              </a:tabLst>
            </a:pP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pril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deciding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stand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tenure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early in cases in which candidates have previous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of experience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nother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institution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or in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 non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tenure track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position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Skidmore.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165" marR="632460" lvl="1" indent="-342900">
              <a:spcBef>
                <a:spcPts val="105"/>
              </a:spcBef>
              <a:buFont typeface="Times New Roman" panose="02020603050405020304" pitchFamily="18" charset="0"/>
              <a:buChar char="⁻"/>
              <a:tabLst>
                <a:tab pos="299085" algn="l"/>
                <a:tab pos="299720" algn="l"/>
              </a:tabLst>
            </a:pP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15: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Deadline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requesting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tenure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clock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  <a:r>
              <a:rPr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childbirth,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adoption,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hardship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812165" marR="632460" lvl="1" indent="-342900">
              <a:spcBef>
                <a:spcPts val="105"/>
              </a:spcBef>
              <a:buFont typeface="Times New Roman" panose="02020603050405020304" pitchFamily="18" charset="0"/>
              <a:buChar char="⁻"/>
              <a:tabLst>
                <a:tab pos="299085" algn="l"/>
                <a:tab pos="29972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requesting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 external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</a:rPr>
              <a:t>reviewer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165" marR="632460" lvl="1" indent="-342900">
              <a:spcBef>
                <a:spcPts val="105"/>
              </a:spcBef>
              <a:buFont typeface="Times New Roman" panose="02020603050405020304" pitchFamily="18" charset="0"/>
              <a:buChar char="⁻"/>
              <a:tabLst>
                <a:tab pos="299085" algn="l"/>
                <a:tab pos="299720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August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31: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Tenure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dossier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from candidates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theSpring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4:30pm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165" marR="632460" lvl="1" indent="-342900">
              <a:spcBef>
                <a:spcPts val="105"/>
              </a:spcBef>
              <a:buFont typeface="Times New Roman" panose="02020603050405020304" pitchFamily="18" charset="0"/>
              <a:buChar char="⁻"/>
              <a:tabLst>
                <a:tab pos="299085" algn="l"/>
                <a:tab pos="299720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October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Department/Program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r>
              <a:rPr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5" dirty="0">
                <a:latin typeface="Arial" panose="020B0604020202020204" pitchFamily="34" charset="0"/>
                <a:cs typeface="Arial" panose="020B0604020202020204" pitchFamily="34" charset="0"/>
              </a:rPr>
              <a:t>and internal letters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DOF/VPAA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Office.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165" marR="632460" lvl="1" indent="-342900">
              <a:spcBef>
                <a:spcPts val="105"/>
              </a:spcBef>
              <a:buFont typeface="Times New Roman" panose="02020603050405020304" pitchFamily="18" charset="0"/>
              <a:buChar char="⁻"/>
              <a:tabLst>
                <a:tab pos="299085" algn="l"/>
                <a:tab pos="299720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ADOF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notify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Department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Chairs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Directors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regarding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tenure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. Department C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hairs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rogram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irectors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immediately</a:t>
            </a:r>
            <a:r>
              <a:rPr sz="20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notify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tenure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candidates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7020"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Handbook</a:t>
            </a:r>
            <a:r>
              <a:rPr lang="en-US"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pages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124-139,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Department/Program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Procedures,</a:t>
            </a:r>
            <a:r>
              <a:rPr lang="en-US"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sz="2000" spc="-65" dirty="0">
                <a:latin typeface="Arial" panose="020B0604020202020204" pitchFamily="34" charset="0"/>
                <a:cs typeface="Arial" panose="020B0604020202020204" pitchFamily="34" charset="0"/>
              </a:rPr>
              <a:t>ATC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5" dirty="0">
                <a:latin typeface="Arial" panose="020B0604020202020204" pitchFamily="34" charset="0"/>
                <a:cs typeface="Arial" panose="020B0604020202020204" pitchFamily="34" charset="0"/>
              </a:rPr>
              <a:t>Calendar.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7C5C9-0582-5E6F-B41E-B48DE1A04B4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3F55B5E-0B9B-74A5-A712-0AC8E1689970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7/9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485" y="1371600"/>
            <a:ext cx="11003715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398145" indent="-28702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720" algn="l"/>
              </a:tabLst>
            </a:pPr>
            <a:r>
              <a:rPr lang="en-US" sz="2000" spc="-55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tart your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tenure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dossier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. For example,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keep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document with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  <a:r>
              <a:rPr sz="2000" spc="-4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activities.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351155" indent="-287020" algn="just">
              <a:buFont typeface="Arial"/>
              <a:buChar char="•"/>
              <a:tabLst>
                <a:tab pos="299720" algn="l"/>
              </a:tabLst>
            </a:pPr>
            <a:r>
              <a:rPr lang="en-US" sz="2000" spc="-35" dirty="0">
                <a:latin typeface="Arial" panose="020B0604020202020204" pitchFamily="34" charset="0"/>
                <a:cs typeface="Arial" panose="020B0604020202020204" pitchFamily="34" charset="0"/>
              </a:rPr>
              <a:t>Construct your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tenure </a:t>
            </a:r>
            <a:r>
              <a:rPr lang="en-US" sz="2000" spc="-35" dirty="0">
                <a:latin typeface="Arial" panose="020B0604020202020204" pitchFamily="34" charset="0"/>
                <a:cs typeface="Arial" panose="020B0604020202020204" pitchFamily="34" charset="0"/>
              </a:rPr>
              <a:t>dossier to highlight your career trajectory</a:t>
            </a:r>
            <a:r>
              <a:rPr lang="en-US"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 a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teacher/scholar/citizen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spc="-4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Everyone</a:t>
            </a:r>
            <a:r>
              <a:rPr lang="en-US"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different.</a:t>
            </a:r>
          </a:p>
          <a:p>
            <a:pPr marL="299085" marR="351155" indent="-287020" algn="just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-55" dirty="0">
                <a:latin typeface="Arial" panose="020B0604020202020204" pitchFamily="34" charset="0"/>
                <a:cs typeface="Arial" panose="020B0604020202020204" pitchFamily="34" charset="0"/>
              </a:rPr>
              <a:t>Document your development, as well as any special challenges, in your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Annual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s.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Use these reports to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help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remember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to highlight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your tenure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dossier.</a:t>
            </a:r>
            <a:endParaRPr lang="en-US" sz="2000" spc="-3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351155" indent="-287020" algn="just">
              <a:buFont typeface="Arial"/>
              <a:buChar char="•"/>
              <a:tabLst>
                <a:tab pos="299720" algn="l"/>
              </a:tabLst>
            </a:pP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n-US"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Chairs/Program</a:t>
            </a:r>
            <a:r>
              <a:rPr lang="en-US" sz="20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Directors</a:t>
            </a:r>
            <a:r>
              <a:rPr lang="en-US"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obligated</a:t>
            </a:r>
            <a:r>
              <a:rPr lang="en-US"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lang="en-US"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annual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r>
              <a:rPr lang="en-US"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pre-tenure </a:t>
            </a:r>
            <a:r>
              <a:rPr lang="en-US" sz="2000" spc="-4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5" dirty="0">
                <a:latin typeface="Arial" panose="020B0604020202020204" pitchFamily="34" charset="0"/>
                <a:cs typeface="Arial" panose="020B0604020202020204" pitchFamily="34" charset="0"/>
              </a:rPr>
              <a:t>faculty.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5080" indent="-287020" algn="just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Peer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evaluation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useful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progress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as a 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teacher.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Consider partnering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with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another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member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visit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other’s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classes.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7020" algn="just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Begin considering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sz="2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reviewers early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45847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000" spc="-15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epartment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</a:rPr>
              <a:t>/Program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colleagues,</a:t>
            </a:r>
            <a:r>
              <a:rPr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ATC,</a:t>
            </a:r>
            <a:r>
              <a:rPr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 DOF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/VPAA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Office,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faculty across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000" spc="-4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College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 with questions regarding tenure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1913" y="374144"/>
            <a:ext cx="643382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spc="-10" dirty="0"/>
              <a:t>General</a:t>
            </a:r>
            <a:r>
              <a:rPr sz="3600" spc="-5" dirty="0"/>
              <a:t> Suggestions/Advice</a:t>
            </a:r>
            <a:endParaRPr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A2973-48D8-F9CC-5B92-F0B67476EC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1DD8567-EBD7-F2CE-AC5C-37B5C43DEBB3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8/9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1466" y="2419785"/>
            <a:ext cx="540639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Questions</a:t>
            </a:r>
            <a:r>
              <a:rPr lang="en-US" sz="4400" dirty="0"/>
              <a:t>/</a:t>
            </a:r>
            <a:r>
              <a:rPr sz="4400" dirty="0"/>
              <a:t>Discussion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ADED8D-FC3E-44F4-7023-300536261E5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93839DAA-A789-9BF2-F182-1AE1B5ED9206}"/>
              </a:ext>
            </a:extLst>
          </p:cNvPr>
          <p:cNvSpPr txBox="1"/>
          <p:nvPr/>
        </p:nvSpPr>
        <p:spPr>
          <a:xfrm>
            <a:off x="5486400" y="6431807"/>
            <a:ext cx="457200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lang="en-US" sz="1500" spc="-5" dirty="0">
                <a:solidFill>
                  <a:schemeClr val="bg1"/>
                </a:solidFill>
                <a:latin typeface="Arial"/>
                <a:cs typeface="Arial"/>
              </a:rPr>
              <a:t>9/9</a:t>
            </a:r>
            <a:endParaRPr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38A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13637</TotalTime>
  <Words>799</Words>
  <Application>Microsoft Office PowerPoint</Application>
  <PresentationFormat>Widescreen</PresentationFormat>
  <Paragraphs>108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Times New Roman</vt:lpstr>
      <vt:lpstr>Office Theme</vt:lpstr>
      <vt:lpstr>Overview of the Tenure Process</vt:lpstr>
      <vt:lpstr>Contacts</vt:lpstr>
      <vt:lpstr>Key Documents</vt:lpstr>
      <vt:lpstr>Criteria for Tenure</vt:lpstr>
      <vt:lpstr>Preparing a Tenure File</vt:lpstr>
      <vt:lpstr>Key Dates: Third-Year Reappointment</vt:lpstr>
      <vt:lpstr>Key Dates: Tenure</vt:lpstr>
      <vt:lpstr>General Suggestions/Advice</vt:lpstr>
      <vt:lpstr>Questions/Discussion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Odekon</dc:creator>
  <cp:lastModifiedBy>Marketa Wolfe</cp:lastModifiedBy>
  <cp:revision>37</cp:revision>
  <dcterms:created xsi:type="dcterms:W3CDTF">2022-02-17T16:22:53Z</dcterms:created>
  <dcterms:modified xsi:type="dcterms:W3CDTF">2024-02-26T20:13:41Z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2021-04-13T00:00:00Z</vt:filetime>
  </property>
  <property fmtid="{D5CDD505-2E9C-101B-9397-08002B2CF9AE}" pid="3" name="Creator">
    <vt:lpwstr>Acrobat PDFMaker 20 for PowerPoint</vt:lpwstr>
  </property>
  <property fmtid="{D5CDD505-2E9C-101B-9397-08002B2CF9AE}" pid="4" name="LastSaved">
    <vt:filetime>2022-02-17T00:00:00Z</vt:filetime>
  </property>
</Properties>
</file>