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17" autoAdjust="0"/>
    <p:restoredTop sz="94660"/>
  </p:normalViewPr>
  <p:slideViewPr>
    <p:cSldViewPr snapToGrid="0">
      <p:cViewPr varScale="1">
        <p:scale>
          <a:sx n="88" d="100"/>
          <a:sy n="88" d="100"/>
        </p:scale>
        <p:origin x="47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73940EF-0DB3-45E9-BA07-6D5749655C8C}" type="datetimeFigureOut">
              <a:rPr lang="en-US" smtClean="0"/>
              <a:t>5/14/2019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A03BD4-7E62-4158-9A49-D9AB886E705F}" type="slidenum">
              <a:rPr lang="en-US" smtClean="0"/>
              <a:t>‹#›</a:t>
            </a:fld>
            <a:endParaRPr lang="en-US" dirty="0"/>
          </a:p>
        </p:txBody>
      </p:sp>
    </p:spTree>
    <p:extLst>
      <p:ext uri="{BB962C8B-B14F-4D97-AF65-F5344CB8AC3E}">
        <p14:creationId xmlns:p14="http://schemas.microsoft.com/office/powerpoint/2010/main" val="3060940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3940EF-0DB3-45E9-BA07-6D5749655C8C}" type="datetimeFigureOut">
              <a:rPr lang="en-US" smtClean="0"/>
              <a:t>5/14/2019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A03BD4-7E62-4158-9A49-D9AB886E705F}" type="slidenum">
              <a:rPr lang="en-US" smtClean="0"/>
              <a:t>‹#›</a:t>
            </a:fld>
            <a:endParaRPr lang="en-US" dirty="0"/>
          </a:p>
        </p:txBody>
      </p:sp>
    </p:spTree>
    <p:extLst>
      <p:ext uri="{BB962C8B-B14F-4D97-AF65-F5344CB8AC3E}">
        <p14:creationId xmlns:p14="http://schemas.microsoft.com/office/powerpoint/2010/main" val="692141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3940EF-0DB3-45E9-BA07-6D5749655C8C}" type="datetimeFigureOut">
              <a:rPr lang="en-US" smtClean="0"/>
              <a:t>5/14/2019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A03BD4-7E62-4158-9A49-D9AB886E705F}" type="slidenum">
              <a:rPr lang="en-US" smtClean="0"/>
              <a:t>‹#›</a:t>
            </a:fld>
            <a:endParaRPr lang="en-US" dirty="0"/>
          </a:p>
        </p:txBody>
      </p:sp>
    </p:spTree>
    <p:extLst>
      <p:ext uri="{BB962C8B-B14F-4D97-AF65-F5344CB8AC3E}">
        <p14:creationId xmlns:p14="http://schemas.microsoft.com/office/powerpoint/2010/main" val="883169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3940EF-0DB3-45E9-BA07-6D5749655C8C}" type="datetimeFigureOut">
              <a:rPr lang="en-US" smtClean="0"/>
              <a:t>5/14/2019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A03BD4-7E62-4158-9A49-D9AB886E705F}" type="slidenum">
              <a:rPr lang="en-US" smtClean="0"/>
              <a:t>‹#›</a:t>
            </a:fld>
            <a:endParaRPr lang="en-US" dirty="0"/>
          </a:p>
        </p:txBody>
      </p:sp>
    </p:spTree>
    <p:extLst>
      <p:ext uri="{BB962C8B-B14F-4D97-AF65-F5344CB8AC3E}">
        <p14:creationId xmlns:p14="http://schemas.microsoft.com/office/powerpoint/2010/main" val="2821279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73940EF-0DB3-45E9-BA07-6D5749655C8C}" type="datetimeFigureOut">
              <a:rPr lang="en-US" smtClean="0"/>
              <a:t>5/14/2019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A03BD4-7E62-4158-9A49-D9AB886E705F}" type="slidenum">
              <a:rPr lang="en-US" smtClean="0"/>
              <a:t>‹#›</a:t>
            </a:fld>
            <a:endParaRPr lang="en-US" dirty="0"/>
          </a:p>
        </p:txBody>
      </p:sp>
    </p:spTree>
    <p:extLst>
      <p:ext uri="{BB962C8B-B14F-4D97-AF65-F5344CB8AC3E}">
        <p14:creationId xmlns:p14="http://schemas.microsoft.com/office/powerpoint/2010/main" val="52766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73940EF-0DB3-45E9-BA07-6D5749655C8C}" type="datetimeFigureOut">
              <a:rPr lang="en-US" smtClean="0"/>
              <a:t>5/14/2019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3A03BD4-7E62-4158-9A49-D9AB886E705F}" type="slidenum">
              <a:rPr lang="en-US" smtClean="0"/>
              <a:t>‹#›</a:t>
            </a:fld>
            <a:endParaRPr lang="en-US" dirty="0"/>
          </a:p>
        </p:txBody>
      </p:sp>
    </p:spTree>
    <p:extLst>
      <p:ext uri="{BB962C8B-B14F-4D97-AF65-F5344CB8AC3E}">
        <p14:creationId xmlns:p14="http://schemas.microsoft.com/office/powerpoint/2010/main" val="278599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73940EF-0DB3-45E9-BA07-6D5749655C8C}" type="datetimeFigureOut">
              <a:rPr lang="en-US" smtClean="0"/>
              <a:t>5/14/2019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3A03BD4-7E62-4158-9A49-D9AB886E705F}" type="slidenum">
              <a:rPr lang="en-US" smtClean="0"/>
              <a:t>‹#›</a:t>
            </a:fld>
            <a:endParaRPr lang="en-US" dirty="0"/>
          </a:p>
        </p:txBody>
      </p:sp>
    </p:spTree>
    <p:extLst>
      <p:ext uri="{BB962C8B-B14F-4D97-AF65-F5344CB8AC3E}">
        <p14:creationId xmlns:p14="http://schemas.microsoft.com/office/powerpoint/2010/main" val="2959162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73940EF-0DB3-45E9-BA07-6D5749655C8C}" type="datetimeFigureOut">
              <a:rPr lang="en-US" smtClean="0"/>
              <a:t>5/14/2019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3A03BD4-7E62-4158-9A49-D9AB886E705F}" type="slidenum">
              <a:rPr lang="en-US" smtClean="0"/>
              <a:t>‹#›</a:t>
            </a:fld>
            <a:endParaRPr lang="en-US" dirty="0"/>
          </a:p>
        </p:txBody>
      </p:sp>
    </p:spTree>
    <p:extLst>
      <p:ext uri="{BB962C8B-B14F-4D97-AF65-F5344CB8AC3E}">
        <p14:creationId xmlns:p14="http://schemas.microsoft.com/office/powerpoint/2010/main" val="1494395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3940EF-0DB3-45E9-BA07-6D5749655C8C}" type="datetimeFigureOut">
              <a:rPr lang="en-US" smtClean="0"/>
              <a:t>5/14/2019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3A03BD4-7E62-4158-9A49-D9AB886E705F}" type="slidenum">
              <a:rPr lang="en-US" smtClean="0"/>
              <a:t>‹#›</a:t>
            </a:fld>
            <a:endParaRPr lang="en-US" dirty="0"/>
          </a:p>
        </p:txBody>
      </p:sp>
    </p:spTree>
    <p:extLst>
      <p:ext uri="{BB962C8B-B14F-4D97-AF65-F5344CB8AC3E}">
        <p14:creationId xmlns:p14="http://schemas.microsoft.com/office/powerpoint/2010/main" val="2802685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73940EF-0DB3-45E9-BA07-6D5749655C8C}" type="datetimeFigureOut">
              <a:rPr lang="en-US" smtClean="0"/>
              <a:t>5/14/2019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3A03BD4-7E62-4158-9A49-D9AB886E705F}" type="slidenum">
              <a:rPr lang="en-US" smtClean="0"/>
              <a:t>‹#›</a:t>
            </a:fld>
            <a:endParaRPr lang="en-US" dirty="0"/>
          </a:p>
        </p:txBody>
      </p:sp>
    </p:spTree>
    <p:extLst>
      <p:ext uri="{BB962C8B-B14F-4D97-AF65-F5344CB8AC3E}">
        <p14:creationId xmlns:p14="http://schemas.microsoft.com/office/powerpoint/2010/main" val="2457710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73940EF-0DB3-45E9-BA07-6D5749655C8C}" type="datetimeFigureOut">
              <a:rPr lang="en-US" smtClean="0"/>
              <a:t>5/14/2019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3A03BD4-7E62-4158-9A49-D9AB886E705F}" type="slidenum">
              <a:rPr lang="en-US" smtClean="0"/>
              <a:t>‹#›</a:t>
            </a:fld>
            <a:endParaRPr lang="en-US" dirty="0"/>
          </a:p>
        </p:txBody>
      </p:sp>
    </p:spTree>
    <p:extLst>
      <p:ext uri="{BB962C8B-B14F-4D97-AF65-F5344CB8AC3E}">
        <p14:creationId xmlns:p14="http://schemas.microsoft.com/office/powerpoint/2010/main" val="3999749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3940EF-0DB3-45E9-BA07-6D5749655C8C}" type="datetimeFigureOut">
              <a:rPr lang="en-US" smtClean="0"/>
              <a:t>5/14/2019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A03BD4-7E62-4158-9A49-D9AB886E705F}" type="slidenum">
              <a:rPr lang="en-US" smtClean="0"/>
              <a:t>‹#›</a:t>
            </a:fld>
            <a:endParaRPr lang="en-US" dirty="0"/>
          </a:p>
        </p:txBody>
      </p:sp>
    </p:spTree>
    <p:extLst>
      <p:ext uri="{BB962C8B-B14F-4D97-AF65-F5344CB8AC3E}">
        <p14:creationId xmlns:p14="http://schemas.microsoft.com/office/powerpoint/2010/main" val="37159107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Health Care Discussion</a:t>
            </a:r>
            <a:endParaRPr lang="en-US" dirty="0"/>
          </a:p>
        </p:txBody>
      </p:sp>
      <p:sp>
        <p:nvSpPr>
          <p:cNvPr id="3" name="Subtitle 2"/>
          <p:cNvSpPr>
            <a:spLocks noGrp="1"/>
          </p:cNvSpPr>
          <p:nvPr>
            <p:ph type="subTitle" idx="1"/>
          </p:nvPr>
        </p:nvSpPr>
        <p:spPr/>
        <p:txBody>
          <a:bodyPr/>
          <a:lstStyle/>
          <a:p>
            <a:r>
              <a:rPr lang="en-US" dirty="0" smtClean="0"/>
              <a:t>Skidmore College Faculty Meeting</a:t>
            </a:r>
          </a:p>
          <a:p>
            <a:r>
              <a:rPr lang="en-US" dirty="0" smtClean="0"/>
              <a:t>May 15, 2019</a:t>
            </a:r>
            <a:endParaRPr lang="en-US" dirty="0"/>
          </a:p>
        </p:txBody>
      </p:sp>
    </p:spTree>
    <p:extLst>
      <p:ext uri="{BB962C8B-B14F-4D97-AF65-F5344CB8AC3E}">
        <p14:creationId xmlns:p14="http://schemas.microsoft.com/office/powerpoint/2010/main" val="23960790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7621" y="299403"/>
            <a:ext cx="9144000" cy="822815"/>
          </a:xfrm>
        </p:spPr>
        <p:txBody>
          <a:bodyPr>
            <a:normAutofit fontScale="90000"/>
          </a:bodyPr>
          <a:lstStyle/>
          <a:p>
            <a:r>
              <a:rPr lang="en-US" dirty="0" smtClean="0"/>
              <a:t>Future Work</a:t>
            </a:r>
            <a:endParaRPr lang="en-US" dirty="0"/>
          </a:p>
        </p:txBody>
      </p:sp>
      <p:sp>
        <p:nvSpPr>
          <p:cNvPr id="3" name="Subtitle 2"/>
          <p:cNvSpPr>
            <a:spLocks noGrp="1"/>
          </p:cNvSpPr>
          <p:nvPr>
            <p:ph type="subTitle" idx="1"/>
          </p:nvPr>
        </p:nvSpPr>
        <p:spPr>
          <a:xfrm>
            <a:off x="1524000" y="1263535"/>
            <a:ext cx="9144000" cy="5353395"/>
          </a:xfrm>
        </p:spPr>
        <p:txBody>
          <a:bodyPr>
            <a:normAutofit lnSpcReduction="10000"/>
          </a:bodyPr>
          <a:lstStyle/>
          <a:p>
            <a:pPr marL="342900" indent="-342900" algn="l">
              <a:buFont typeface="Arial" panose="020B0604020202020204" pitchFamily="34" charset="0"/>
              <a:buChar char="•"/>
            </a:pPr>
            <a:r>
              <a:rPr lang="en-US" sz="3200" dirty="0"/>
              <a:t>Aligning Decision-Making with Community Values</a:t>
            </a:r>
          </a:p>
          <a:p>
            <a:pPr marL="342900" indent="-342900" algn="l">
              <a:buFont typeface="Arial" panose="020B0604020202020204" pitchFamily="34" charset="0"/>
              <a:buChar char="•"/>
            </a:pPr>
            <a:r>
              <a:rPr lang="en-US" sz="3200" dirty="0"/>
              <a:t>Community Input and Involvement</a:t>
            </a:r>
          </a:p>
          <a:p>
            <a:pPr marL="342900" indent="-342900" algn="l">
              <a:buFont typeface="Arial" panose="020B0604020202020204" pitchFamily="34" charset="0"/>
              <a:buChar char="•"/>
            </a:pPr>
            <a:r>
              <a:rPr lang="en-US" sz="3200" dirty="0"/>
              <a:t>Administration-HC Subcommittee-IPPC Inter-dependence</a:t>
            </a:r>
          </a:p>
          <a:p>
            <a:pPr marL="342900" indent="-342900" algn="l">
              <a:buFont typeface="Arial" panose="020B0604020202020204" pitchFamily="34" charset="0"/>
              <a:buChar char="•"/>
            </a:pPr>
            <a:r>
              <a:rPr lang="en-US" sz="3200" dirty="0"/>
              <a:t>Salary Bands</a:t>
            </a:r>
          </a:p>
          <a:p>
            <a:pPr marL="342900" indent="-342900" algn="l">
              <a:buFont typeface="Arial" panose="020B0604020202020204" pitchFamily="34" charset="0"/>
              <a:buChar char="•"/>
            </a:pPr>
            <a:r>
              <a:rPr lang="en-US" sz="3200" dirty="0"/>
              <a:t>Spousal Coordination – Various forms; Alternatives etc.</a:t>
            </a:r>
          </a:p>
          <a:p>
            <a:pPr marL="342900" indent="-342900" algn="l">
              <a:buFont typeface="Arial" panose="020B0604020202020204" pitchFamily="34" charset="0"/>
              <a:buChar char="•"/>
            </a:pPr>
            <a:r>
              <a:rPr lang="en-US" sz="3200" dirty="0"/>
              <a:t>Cost of the Plan</a:t>
            </a:r>
          </a:p>
          <a:p>
            <a:pPr marL="342900" indent="-342900" algn="l">
              <a:buFont typeface="Arial" panose="020B0604020202020204" pitchFamily="34" charset="0"/>
              <a:buChar char="•"/>
            </a:pPr>
            <a:r>
              <a:rPr lang="en-US" sz="3200" dirty="0"/>
              <a:t>Cost of Using the Plan – Plan Design</a:t>
            </a:r>
          </a:p>
          <a:p>
            <a:pPr marL="342900" indent="-342900" algn="l">
              <a:buFont typeface="Arial" panose="020B0604020202020204" pitchFamily="34" charset="0"/>
              <a:buChar char="•"/>
            </a:pPr>
            <a:r>
              <a:rPr lang="en-US" sz="3200" dirty="0"/>
              <a:t>Administrative Structures</a:t>
            </a:r>
          </a:p>
          <a:p>
            <a:pPr algn="l"/>
            <a:endParaRPr lang="en-US" dirty="0"/>
          </a:p>
        </p:txBody>
      </p:sp>
    </p:spTree>
    <p:extLst>
      <p:ext uri="{BB962C8B-B14F-4D97-AF65-F5344CB8AC3E}">
        <p14:creationId xmlns:p14="http://schemas.microsoft.com/office/powerpoint/2010/main" val="15640107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Thanks!</a:t>
            </a:r>
            <a:endParaRPr lang="en-US" dirty="0"/>
          </a:p>
        </p:txBody>
      </p:sp>
    </p:spTree>
    <p:extLst>
      <p:ext uri="{BB962C8B-B14F-4D97-AF65-F5344CB8AC3E}">
        <p14:creationId xmlns:p14="http://schemas.microsoft.com/office/powerpoint/2010/main" val="18197949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6429" y="241214"/>
            <a:ext cx="9144000" cy="664873"/>
          </a:xfrm>
        </p:spPr>
        <p:txBody>
          <a:bodyPr>
            <a:normAutofit fontScale="90000"/>
          </a:bodyPr>
          <a:lstStyle/>
          <a:p>
            <a:r>
              <a:rPr lang="en-US" dirty="0" smtClean="0"/>
              <a:t>Thanks!</a:t>
            </a:r>
            <a:endParaRPr lang="en-US" dirty="0"/>
          </a:p>
        </p:txBody>
      </p:sp>
      <p:sp>
        <p:nvSpPr>
          <p:cNvPr id="3" name="Subtitle 2"/>
          <p:cNvSpPr>
            <a:spLocks noGrp="1"/>
          </p:cNvSpPr>
          <p:nvPr>
            <p:ph type="subTitle" idx="1"/>
          </p:nvPr>
        </p:nvSpPr>
        <p:spPr>
          <a:xfrm>
            <a:off x="166255" y="906087"/>
            <a:ext cx="11313621" cy="5769033"/>
          </a:xfrm>
        </p:spPr>
        <p:txBody>
          <a:bodyPr>
            <a:normAutofit/>
          </a:bodyPr>
          <a:lstStyle/>
          <a:p>
            <a:pPr algn="l"/>
            <a:r>
              <a:rPr lang="en-US" dirty="0" smtClean="0"/>
              <a:t>Acknowledge deep personal, emotional, </a:t>
            </a:r>
            <a:r>
              <a:rPr lang="en-US" dirty="0"/>
              <a:t>and real pain associated with </a:t>
            </a:r>
            <a:r>
              <a:rPr lang="en-US" dirty="0" smtClean="0"/>
              <a:t>individuals’ </a:t>
            </a:r>
            <a:r>
              <a:rPr lang="en-US" dirty="0"/>
              <a:t>health and well-being. Thank you </a:t>
            </a:r>
            <a:r>
              <a:rPr lang="en-US" dirty="0" smtClean="0"/>
              <a:t>Tillman, </a:t>
            </a:r>
            <a:r>
              <a:rPr lang="en-US" dirty="0"/>
              <a:t>for sharing your wife’s and your family’s story</a:t>
            </a:r>
            <a:r>
              <a:rPr lang="en-US" dirty="0" smtClean="0"/>
              <a:t>.</a:t>
            </a:r>
            <a:endParaRPr lang="en-US" dirty="0"/>
          </a:p>
          <a:p>
            <a:pPr algn="l"/>
            <a:r>
              <a:rPr lang="en-US" dirty="0" smtClean="0"/>
              <a:t>Acknowledge private </a:t>
            </a:r>
            <a:r>
              <a:rPr lang="en-US" dirty="0"/>
              <a:t>and personal nature of health care and health care coverage. Appreciate persons’ willingness to open up their vulnerabilities or protect the vulnerabilities of others who may not be in a position to speak for themselves</a:t>
            </a:r>
            <a:r>
              <a:rPr lang="en-US" dirty="0" smtClean="0"/>
              <a:t>.</a:t>
            </a:r>
            <a:endParaRPr lang="en-US" dirty="0"/>
          </a:p>
          <a:p>
            <a:pPr algn="l"/>
            <a:r>
              <a:rPr lang="en-US" dirty="0" smtClean="0"/>
              <a:t>Acknowledge decision-making </a:t>
            </a:r>
            <a:r>
              <a:rPr lang="en-US" dirty="0"/>
              <a:t>at Skidmore is deeply personal because we are interconnected in so many ways. e.g., I think I knew almost everyone who spoke at the health care fora. </a:t>
            </a:r>
          </a:p>
          <a:p>
            <a:pPr algn="l"/>
            <a:r>
              <a:rPr lang="en-US" dirty="0"/>
              <a:t>Thanks to </a:t>
            </a:r>
            <a:r>
              <a:rPr lang="en-US" dirty="0" smtClean="0"/>
              <a:t>HC subcommittee </a:t>
            </a:r>
            <a:r>
              <a:rPr lang="en-US" dirty="0"/>
              <a:t>members, members of </a:t>
            </a:r>
            <a:r>
              <a:rPr lang="en-US" dirty="0" smtClean="0"/>
              <a:t>IPPC, Donna </a:t>
            </a:r>
            <a:r>
              <a:rPr lang="en-US" dirty="0"/>
              <a:t>Ng and the President and President’s Cabinet. I do think it is helpful to view each other as colleagues rather than as adversaries in the context of difficult decision-making.</a:t>
            </a:r>
          </a:p>
          <a:p>
            <a:pPr algn="l"/>
            <a:endParaRPr lang="en-US" dirty="0" smtClean="0"/>
          </a:p>
          <a:p>
            <a:pPr algn="l"/>
            <a:r>
              <a:rPr lang="en-US" b="1" dirty="0" smtClean="0"/>
              <a:t>Impressive – Many persons have supported options and alternatives which go against their best interests.</a:t>
            </a:r>
            <a:endParaRPr lang="en-US" b="1" dirty="0"/>
          </a:p>
        </p:txBody>
      </p:sp>
    </p:spTree>
    <p:extLst>
      <p:ext uri="{BB962C8B-B14F-4D97-AF65-F5344CB8AC3E}">
        <p14:creationId xmlns:p14="http://schemas.microsoft.com/office/powerpoint/2010/main" val="41433806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3945" y="232903"/>
            <a:ext cx="9144000" cy="989070"/>
          </a:xfrm>
        </p:spPr>
        <p:txBody>
          <a:bodyPr/>
          <a:lstStyle/>
          <a:p>
            <a:r>
              <a:rPr lang="en-US" dirty="0" smtClean="0"/>
              <a:t>The Process</a:t>
            </a:r>
            <a:endParaRPr lang="en-US" dirty="0"/>
          </a:p>
        </p:txBody>
      </p:sp>
      <p:sp>
        <p:nvSpPr>
          <p:cNvPr id="3" name="Subtitle 2"/>
          <p:cNvSpPr>
            <a:spLocks noGrp="1"/>
          </p:cNvSpPr>
          <p:nvPr>
            <p:ph type="subTitle" idx="1"/>
          </p:nvPr>
        </p:nvSpPr>
        <p:spPr>
          <a:xfrm>
            <a:off x="490451" y="1313411"/>
            <a:ext cx="11030989" cy="4946073"/>
          </a:xfrm>
        </p:spPr>
        <p:txBody>
          <a:bodyPr/>
          <a:lstStyle/>
          <a:p>
            <a:pPr algn="l"/>
            <a:r>
              <a:rPr lang="en-US" dirty="0"/>
              <a:t>IPPC discusses health care matters </a:t>
            </a:r>
            <a:r>
              <a:rPr lang="en-US" dirty="0" smtClean="0"/>
              <a:t>and alternatives </a:t>
            </a:r>
            <a:r>
              <a:rPr lang="en-US" dirty="0"/>
              <a:t>and decides a subcommittee is needed to conduct a deep dive into this matter</a:t>
            </a:r>
            <a:r>
              <a:rPr lang="en-US" dirty="0" smtClean="0"/>
              <a:t>.</a:t>
            </a:r>
          </a:p>
          <a:p>
            <a:pPr algn="l"/>
            <a:endParaRPr lang="en-US" dirty="0"/>
          </a:p>
          <a:p>
            <a:pPr algn="l"/>
            <a:r>
              <a:rPr lang="en-US" b="1" dirty="0"/>
              <a:t>The charge.</a:t>
            </a:r>
            <a:endParaRPr lang="en-US" dirty="0"/>
          </a:p>
          <a:p>
            <a:pPr algn="l"/>
            <a:r>
              <a:rPr lang="en-US" dirty="0"/>
              <a:t>	Narrow vs. Broad – Narrow</a:t>
            </a:r>
          </a:p>
          <a:p>
            <a:pPr algn="l"/>
            <a:r>
              <a:rPr lang="en-US" dirty="0"/>
              <a:t>		Pro – allows </a:t>
            </a:r>
            <a:r>
              <a:rPr lang="en-US" dirty="0" smtClean="0"/>
              <a:t>subcommittee </a:t>
            </a:r>
            <a:r>
              <a:rPr lang="en-US" dirty="0"/>
              <a:t>to focus and allows community to focus</a:t>
            </a:r>
          </a:p>
          <a:p>
            <a:pPr algn="l"/>
            <a:r>
              <a:rPr lang="en-US" dirty="0" smtClean="0"/>
              <a:t>		Con </a:t>
            </a:r>
            <a:r>
              <a:rPr lang="en-US" dirty="0"/>
              <a:t>– </a:t>
            </a:r>
            <a:r>
              <a:rPr lang="en-US" dirty="0" smtClean="0"/>
              <a:t>potentially </a:t>
            </a:r>
            <a:r>
              <a:rPr lang="en-US" dirty="0"/>
              <a:t>ignores other areas of cost </a:t>
            </a:r>
            <a:r>
              <a:rPr lang="en-US" dirty="0" smtClean="0"/>
              <a:t>savings and other 			budgetary concerns; </a:t>
            </a:r>
            <a:r>
              <a:rPr lang="en-US" dirty="0"/>
              <a:t>ignores total </a:t>
            </a:r>
            <a:r>
              <a:rPr lang="en-US" dirty="0" smtClean="0"/>
              <a:t>compensation </a:t>
            </a:r>
            <a:r>
              <a:rPr lang="en-US" dirty="0"/>
              <a:t>framework</a:t>
            </a:r>
          </a:p>
        </p:txBody>
      </p:sp>
    </p:spTree>
    <p:extLst>
      <p:ext uri="{BB962C8B-B14F-4D97-AF65-F5344CB8AC3E}">
        <p14:creationId xmlns:p14="http://schemas.microsoft.com/office/powerpoint/2010/main" val="3120105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4247" y="257695"/>
            <a:ext cx="9144000" cy="856211"/>
          </a:xfrm>
        </p:spPr>
        <p:txBody>
          <a:bodyPr>
            <a:normAutofit fontScale="90000"/>
          </a:bodyPr>
          <a:lstStyle/>
          <a:p>
            <a:r>
              <a:rPr lang="en-US" dirty="0" smtClean="0"/>
              <a:t>The Process</a:t>
            </a:r>
            <a:endParaRPr lang="en-US" dirty="0"/>
          </a:p>
        </p:txBody>
      </p:sp>
      <p:sp>
        <p:nvSpPr>
          <p:cNvPr id="3" name="Subtitle 2"/>
          <p:cNvSpPr>
            <a:spLocks noGrp="1"/>
          </p:cNvSpPr>
          <p:nvPr>
            <p:ph type="subTitle" idx="1"/>
          </p:nvPr>
        </p:nvSpPr>
        <p:spPr>
          <a:xfrm>
            <a:off x="374073" y="1180407"/>
            <a:ext cx="11122429" cy="5104015"/>
          </a:xfrm>
        </p:spPr>
        <p:txBody>
          <a:bodyPr>
            <a:normAutofit/>
          </a:bodyPr>
          <a:lstStyle/>
          <a:p>
            <a:pPr algn="l"/>
            <a:r>
              <a:rPr lang="en-US" dirty="0"/>
              <a:t>IPPC also makes the decision to increase representation by adding two staff to the Budget and Finance Subcommittee. The subcommittee is diverse with respect to </a:t>
            </a:r>
            <a:r>
              <a:rPr lang="en-US" dirty="0" smtClean="0"/>
              <a:t>many, but, </a:t>
            </a:r>
            <a:r>
              <a:rPr lang="en-US" dirty="0"/>
              <a:t>not all key dimensions of health care</a:t>
            </a:r>
            <a:r>
              <a:rPr lang="en-US" dirty="0" smtClean="0"/>
              <a:t>.</a:t>
            </a:r>
          </a:p>
          <a:p>
            <a:pPr algn="l"/>
            <a:endParaRPr lang="en-US" dirty="0"/>
          </a:p>
          <a:p>
            <a:pPr algn="l"/>
            <a:r>
              <a:rPr lang="en-US" dirty="0"/>
              <a:t>Health Care Subcommittee &amp; IPPC Inter-Play – ex. Advocacy for persons at lower bands; repeal of any changes to out-of-pocket maximums; emphasis on Skidmore community as a sharing community in the context of discussion around a user-oriented cost-sharing philosophy</a:t>
            </a:r>
            <a:r>
              <a:rPr lang="en-US" dirty="0" smtClean="0"/>
              <a:t>. HC Subcommittee &amp; IPPC both add value.</a:t>
            </a:r>
          </a:p>
          <a:p>
            <a:pPr algn="l"/>
            <a:endParaRPr lang="en-US" dirty="0"/>
          </a:p>
          <a:p>
            <a:pPr algn="l"/>
            <a:endParaRPr lang="en-US" dirty="0"/>
          </a:p>
          <a:p>
            <a:pPr algn="l"/>
            <a:r>
              <a:rPr lang="en-US" dirty="0"/>
              <a:t>Health Care Subcommittee and IPPC both stressed community involvement/input, frequent updates and allowance of time for employees to make decisions with respect to open enrollment etc. </a:t>
            </a:r>
          </a:p>
          <a:p>
            <a:pPr algn="l"/>
            <a:endParaRPr lang="en-US" dirty="0"/>
          </a:p>
        </p:txBody>
      </p:sp>
    </p:spTree>
    <p:extLst>
      <p:ext uri="{BB962C8B-B14F-4D97-AF65-F5344CB8AC3E}">
        <p14:creationId xmlns:p14="http://schemas.microsoft.com/office/powerpoint/2010/main" val="2791508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3258" y="157941"/>
            <a:ext cx="9144000" cy="1055717"/>
          </a:xfrm>
        </p:spPr>
        <p:txBody>
          <a:bodyPr>
            <a:normAutofit/>
          </a:bodyPr>
          <a:lstStyle/>
          <a:p>
            <a:r>
              <a:rPr lang="en-US" b="1" dirty="0"/>
              <a:t>Values &amp; Other </a:t>
            </a:r>
            <a:r>
              <a:rPr lang="en-US" b="1" dirty="0" smtClean="0"/>
              <a:t>Themes</a:t>
            </a:r>
            <a:endParaRPr lang="en-US" dirty="0"/>
          </a:p>
        </p:txBody>
      </p:sp>
      <p:sp>
        <p:nvSpPr>
          <p:cNvPr id="3" name="Subtitle 2"/>
          <p:cNvSpPr>
            <a:spLocks noGrp="1"/>
          </p:cNvSpPr>
          <p:nvPr>
            <p:ph type="subTitle" idx="1"/>
          </p:nvPr>
        </p:nvSpPr>
        <p:spPr>
          <a:xfrm>
            <a:off x="399011" y="1396537"/>
            <a:ext cx="11546378" cy="5054139"/>
          </a:xfrm>
        </p:spPr>
        <p:txBody>
          <a:bodyPr>
            <a:normAutofit/>
          </a:bodyPr>
          <a:lstStyle/>
          <a:p>
            <a:pPr lvl="0" algn="l"/>
            <a:r>
              <a:rPr lang="en-US" b="1" dirty="0"/>
              <a:t>Increase Premiums vs. Reduce Coverage vs. Premium Subsidies (Employer Absorbs Costs)</a:t>
            </a:r>
            <a:endParaRPr lang="en-US" dirty="0"/>
          </a:p>
          <a:p>
            <a:pPr algn="l"/>
            <a:r>
              <a:rPr lang="en-US" dirty="0"/>
              <a:t>Should Skidmore seek alternative strategies to avoid significant increases in health care premiums and employee cost sharing? Is providing health care a strategic priority for the college? Where does it rank as a strategic priority?</a:t>
            </a:r>
          </a:p>
          <a:p>
            <a:pPr algn="l"/>
            <a:r>
              <a:rPr lang="en-US" dirty="0"/>
              <a:t>This question is beyond the scope of the subcommittee. However, it may be a worthwhile discussion for future bodies to consider. How should we value health care in the context of other strategic priorities</a:t>
            </a:r>
            <a:r>
              <a:rPr lang="en-US" dirty="0" smtClean="0"/>
              <a:t>?</a:t>
            </a:r>
          </a:p>
          <a:p>
            <a:pPr algn="l"/>
            <a:endParaRPr lang="en-US" dirty="0"/>
          </a:p>
          <a:p>
            <a:pPr lvl="0" algn="l"/>
            <a:r>
              <a:rPr lang="en-US" b="1" dirty="0"/>
              <a:t>Goal-Orientation</a:t>
            </a:r>
            <a:endParaRPr lang="en-US" dirty="0"/>
          </a:p>
          <a:p>
            <a:pPr algn="l"/>
            <a:r>
              <a:rPr lang="en-US" dirty="0"/>
              <a:t>Should we aim for a certain amount of cost savings on an annual or overall basis or target a certain ratio of college vs. employee contributions</a:t>
            </a:r>
            <a:r>
              <a:rPr lang="en-US" dirty="0" smtClean="0"/>
              <a:t>? </a:t>
            </a:r>
            <a:endParaRPr lang="en-US" dirty="0"/>
          </a:p>
          <a:p>
            <a:pPr algn="l"/>
            <a:endParaRPr lang="en-US" dirty="0"/>
          </a:p>
        </p:txBody>
      </p:sp>
    </p:spTree>
    <p:extLst>
      <p:ext uri="{BB962C8B-B14F-4D97-AF65-F5344CB8AC3E}">
        <p14:creationId xmlns:p14="http://schemas.microsoft.com/office/powerpoint/2010/main" val="21206677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40719"/>
            <a:ext cx="9144000" cy="864379"/>
          </a:xfrm>
        </p:spPr>
        <p:txBody>
          <a:bodyPr>
            <a:normAutofit fontScale="90000"/>
          </a:bodyPr>
          <a:lstStyle/>
          <a:p>
            <a:r>
              <a:rPr lang="en-US" b="1" dirty="0" smtClean="0"/>
              <a:t>Values &amp; Other Themes</a:t>
            </a:r>
            <a:endParaRPr lang="en-US" dirty="0"/>
          </a:p>
        </p:txBody>
      </p:sp>
      <p:sp>
        <p:nvSpPr>
          <p:cNvPr id="3" name="Subtitle 2"/>
          <p:cNvSpPr>
            <a:spLocks noGrp="1"/>
          </p:cNvSpPr>
          <p:nvPr>
            <p:ph type="subTitle" idx="1"/>
          </p:nvPr>
        </p:nvSpPr>
        <p:spPr>
          <a:xfrm>
            <a:off x="590204" y="1305099"/>
            <a:ext cx="11047614" cy="4971010"/>
          </a:xfrm>
        </p:spPr>
        <p:txBody>
          <a:bodyPr>
            <a:normAutofit lnSpcReduction="10000"/>
          </a:bodyPr>
          <a:lstStyle/>
          <a:p>
            <a:pPr lvl="0" algn="l"/>
            <a:r>
              <a:rPr lang="en-US" b="1" dirty="0"/>
              <a:t>Relative Standing on Income Earnings</a:t>
            </a:r>
            <a:endParaRPr lang="en-US" dirty="0"/>
          </a:p>
          <a:p>
            <a:pPr algn="l"/>
            <a:r>
              <a:rPr lang="en-US" dirty="0"/>
              <a:t>Would we favor a system where we have four bands with persons in the two higher bands receiving disproportionally higher percentage increases in premiums? For example, the maximum increase for persons in the lowest bands would be 5% while the maximum increase for persons in the highest bands would be 15</a:t>
            </a:r>
            <a:r>
              <a:rPr lang="en-US" dirty="0" smtClean="0"/>
              <a:t>%.</a:t>
            </a:r>
          </a:p>
          <a:p>
            <a:pPr algn="l"/>
            <a:endParaRPr lang="en-US" dirty="0"/>
          </a:p>
          <a:p>
            <a:pPr algn="l"/>
            <a:endParaRPr lang="en-US" dirty="0"/>
          </a:p>
          <a:p>
            <a:pPr lvl="0" algn="l"/>
            <a:r>
              <a:rPr lang="en-US" b="1" dirty="0"/>
              <a:t>Higher Premiums vs. Increased Deductibles and Co-Insurance</a:t>
            </a:r>
            <a:endParaRPr lang="en-US" dirty="0"/>
          </a:p>
          <a:p>
            <a:pPr algn="l"/>
            <a:r>
              <a:rPr lang="en-US" dirty="0"/>
              <a:t>Avoid dis-incentivizing persons to use insurance (Avoid deductibles and co-insurance as much as feasible) vs. User-Fee Oriented System </a:t>
            </a:r>
            <a:endParaRPr lang="en-US" dirty="0" smtClean="0"/>
          </a:p>
          <a:p>
            <a:pPr algn="l"/>
            <a:r>
              <a:rPr lang="en-US" dirty="0" smtClean="0"/>
              <a:t>(</a:t>
            </a:r>
            <a:r>
              <a:rPr lang="en-US" dirty="0"/>
              <a:t>i.e., Cost of the Plan vs. Cost of Using the Plan) </a:t>
            </a:r>
          </a:p>
          <a:p>
            <a:pPr algn="l"/>
            <a:r>
              <a:rPr lang="en-US" b="1" dirty="0"/>
              <a:t>What is our community value in this area? – Seems we lean toward the collective/higher premiums.</a:t>
            </a:r>
            <a:endParaRPr lang="en-US" dirty="0"/>
          </a:p>
          <a:p>
            <a:pPr algn="l"/>
            <a:endParaRPr lang="en-US" dirty="0"/>
          </a:p>
        </p:txBody>
      </p:sp>
    </p:spTree>
    <p:extLst>
      <p:ext uri="{BB962C8B-B14F-4D97-AF65-F5344CB8AC3E}">
        <p14:creationId xmlns:p14="http://schemas.microsoft.com/office/powerpoint/2010/main" val="1323389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99309" y="257839"/>
            <a:ext cx="9144000" cy="980757"/>
          </a:xfrm>
        </p:spPr>
        <p:txBody>
          <a:bodyPr/>
          <a:lstStyle/>
          <a:p>
            <a:r>
              <a:rPr lang="en-US" b="1" dirty="0" smtClean="0"/>
              <a:t>Values &amp; Other Themes</a:t>
            </a:r>
            <a:endParaRPr lang="en-US" dirty="0"/>
          </a:p>
        </p:txBody>
      </p:sp>
      <p:sp>
        <p:nvSpPr>
          <p:cNvPr id="3" name="Subtitle 2"/>
          <p:cNvSpPr>
            <a:spLocks noGrp="1"/>
          </p:cNvSpPr>
          <p:nvPr>
            <p:ph type="subTitle" idx="1"/>
          </p:nvPr>
        </p:nvSpPr>
        <p:spPr>
          <a:xfrm>
            <a:off x="230909" y="1541548"/>
            <a:ext cx="11665527" cy="5195455"/>
          </a:xfrm>
        </p:spPr>
        <p:txBody>
          <a:bodyPr>
            <a:normAutofit/>
          </a:bodyPr>
          <a:lstStyle/>
          <a:p>
            <a:pPr lvl="0" algn="l"/>
            <a:r>
              <a:rPr lang="en-US" b="1" dirty="0"/>
              <a:t>Per-person premiums for employee only plans vs. per-person premiums for family </a:t>
            </a:r>
            <a:r>
              <a:rPr lang="en-US" b="1" dirty="0" smtClean="0"/>
              <a:t>plans</a:t>
            </a:r>
          </a:p>
          <a:p>
            <a:pPr lvl="0" algn="l"/>
            <a:endParaRPr lang="en-US" dirty="0"/>
          </a:p>
          <a:p>
            <a:pPr algn="l"/>
            <a:r>
              <a:rPr lang="en-US" b="1" dirty="0"/>
              <a:t>What is our community value? – Seems we lean toward supporting families and their situations</a:t>
            </a:r>
            <a:r>
              <a:rPr lang="en-US" dirty="0"/>
              <a:t>. Other examples – tuition reimbursement, day </a:t>
            </a:r>
            <a:r>
              <a:rPr lang="en-US" dirty="0" smtClean="0"/>
              <a:t>care, </a:t>
            </a:r>
            <a:r>
              <a:rPr lang="en-US" dirty="0"/>
              <a:t>etc</a:t>
            </a:r>
            <a:r>
              <a:rPr lang="en-US" dirty="0" smtClean="0"/>
              <a:t>.)</a:t>
            </a:r>
          </a:p>
          <a:p>
            <a:pPr algn="l"/>
            <a:endParaRPr lang="en-US" dirty="0"/>
          </a:p>
          <a:p>
            <a:pPr algn="l"/>
            <a:r>
              <a:rPr lang="en-US" dirty="0" smtClean="0"/>
              <a:t>Would </a:t>
            </a:r>
            <a:r>
              <a:rPr lang="en-US" dirty="0"/>
              <a:t>we favor applying deductibles and co-insurance to only non-Skidmore employees (spouses/partners and children) who are carried on Skidmore’s health insurance coverage</a:t>
            </a:r>
            <a:r>
              <a:rPr lang="en-US" dirty="0" smtClean="0"/>
              <a:t>?</a:t>
            </a:r>
            <a:endParaRPr lang="en-US" dirty="0"/>
          </a:p>
        </p:txBody>
      </p:sp>
    </p:spTree>
    <p:extLst>
      <p:ext uri="{BB962C8B-B14F-4D97-AF65-F5344CB8AC3E}">
        <p14:creationId xmlns:p14="http://schemas.microsoft.com/office/powerpoint/2010/main" val="32505109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24094"/>
            <a:ext cx="9144000" cy="881004"/>
          </a:xfrm>
        </p:spPr>
        <p:txBody>
          <a:bodyPr>
            <a:normAutofit fontScale="90000"/>
          </a:bodyPr>
          <a:lstStyle/>
          <a:p>
            <a:r>
              <a:rPr lang="en-US" b="1" dirty="0" smtClean="0"/>
              <a:t>Values &amp; Other Themes</a:t>
            </a:r>
            <a:endParaRPr lang="en-US" dirty="0"/>
          </a:p>
        </p:txBody>
      </p:sp>
      <p:sp>
        <p:nvSpPr>
          <p:cNvPr id="3" name="Subtitle 2"/>
          <p:cNvSpPr>
            <a:spLocks noGrp="1"/>
          </p:cNvSpPr>
          <p:nvPr>
            <p:ph type="subTitle" idx="1"/>
          </p:nvPr>
        </p:nvSpPr>
        <p:spPr>
          <a:xfrm>
            <a:off x="249381" y="1379913"/>
            <a:ext cx="11629505" cy="5278581"/>
          </a:xfrm>
        </p:spPr>
        <p:txBody>
          <a:bodyPr>
            <a:normAutofit lnSpcReduction="10000"/>
          </a:bodyPr>
          <a:lstStyle/>
          <a:p>
            <a:pPr lvl="0" algn="l"/>
            <a:r>
              <a:rPr lang="en-US" b="1" dirty="0"/>
              <a:t>Spousal Coordination</a:t>
            </a:r>
            <a:endParaRPr lang="en-US" dirty="0"/>
          </a:p>
          <a:p>
            <a:pPr algn="l"/>
            <a:r>
              <a:rPr lang="en-US" dirty="0"/>
              <a:t>With respect to have internal spouse coordination do our values suggest taking the average of employee’s salaries rather than charging them at the salary of the highest paid spouse/partner?</a:t>
            </a:r>
          </a:p>
          <a:p>
            <a:pPr algn="l"/>
            <a:r>
              <a:rPr lang="en-US" dirty="0"/>
              <a:t>Should we treat internal and external spousal coordination cost-sharing issues differently or the same?</a:t>
            </a:r>
          </a:p>
          <a:p>
            <a:pPr algn="l"/>
            <a:r>
              <a:rPr lang="en-US" dirty="0"/>
              <a:t>What types of strategies/tactics (rebates, surcharges etc.) should be used to encourage non-Skidmore employees to select insurance through their own firm or organization? Skidmore would no longer be the preferred employer with respect to health care</a:t>
            </a:r>
            <a:r>
              <a:rPr lang="en-US" dirty="0" smtClean="0"/>
              <a:t>.</a:t>
            </a:r>
          </a:p>
          <a:p>
            <a:pPr algn="l"/>
            <a:endParaRPr lang="en-US" dirty="0"/>
          </a:p>
          <a:p>
            <a:pPr algn="l"/>
            <a:r>
              <a:rPr lang="en-US" b="1" dirty="0"/>
              <a:t>What is our community </a:t>
            </a:r>
            <a:r>
              <a:rPr lang="en-US" b="1" dirty="0" smtClean="0"/>
              <a:t>value? </a:t>
            </a:r>
          </a:p>
          <a:p>
            <a:pPr algn="l"/>
            <a:r>
              <a:rPr lang="en-US" b="1" dirty="0" smtClean="0"/>
              <a:t>Should </a:t>
            </a:r>
            <a:r>
              <a:rPr lang="en-US" b="1" dirty="0"/>
              <a:t>Skidmore be the employer of choice with respect to health care? </a:t>
            </a:r>
            <a:endParaRPr lang="en-US" b="1" dirty="0" smtClean="0"/>
          </a:p>
          <a:p>
            <a:pPr algn="l"/>
            <a:r>
              <a:rPr lang="en-US" b="1" dirty="0" smtClean="0"/>
              <a:t>Is </a:t>
            </a:r>
            <a:r>
              <a:rPr lang="en-US" b="1" dirty="0"/>
              <a:t>it fairer to consider average salary when remedying the current situation of working spouses/partners here at Skidmore?</a:t>
            </a:r>
            <a:endParaRPr lang="en-US" dirty="0"/>
          </a:p>
          <a:p>
            <a:endParaRPr lang="en-US" dirty="0"/>
          </a:p>
        </p:txBody>
      </p:sp>
    </p:spTree>
    <p:extLst>
      <p:ext uri="{BB962C8B-B14F-4D97-AF65-F5344CB8AC3E}">
        <p14:creationId xmlns:p14="http://schemas.microsoft.com/office/powerpoint/2010/main" val="41227693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40967"/>
            <a:ext cx="9144000" cy="706437"/>
          </a:xfrm>
        </p:spPr>
        <p:txBody>
          <a:bodyPr>
            <a:normAutofit fontScale="90000"/>
          </a:bodyPr>
          <a:lstStyle/>
          <a:p>
            <a:r>
              <a:rPr lang="en-US" b="1" dirty="0" smtClean="0"/>
              <a:t>Values &amp; Other Themes</a:t>
            </a:r>
            <a:endParaRPr lang="en-US" dirty="0"/>
          </a:p>
        </p:txBody>
      </p:sp>
      <p:sp>
        <p:nvSpPr>
          <p:cNvPr id="3" name="Subtitle 2"/>
          <p:cNvSpPr>
            <a:spLocks noGrp="1"/>
          </p:cNvSpPr>
          <p:nvPr>
            <p:ph type="subTitle" idx="1"/>
          </p:nvPr>
        </p:nvSpPr>
        <p:spPr>
          <a:xfrm>
            <a:off x="365759" y="1230283"/>
            <a:ext cx="11413375" cy="5062451"/>
          </a:xfrm>
        </p:spPr>
        <p:txBody>
          <a:bodyPr>
            <a:normAutofit/>
          </a:bodyPr>
          <a:lstStyle/>
          <a:p>
            <a:pPr lvl="0" algn="l"/>
            <a:r>
              <a:rPr lang="en-US" b="1" dirty="0"/>
              <a:t>More Analysis is Needed – Keep Everyone Informed</a:t>
            </a:r>
            <a:endParaRPr lang="en-US" dirty="0"/>
          </a:p>
          <a:p>
            <a:pPr algn="l"/>
            <a:r>
              <a:rPr lang="en-US" dirty="0"/>
              <a:t>All community members should engage in the identification of alternatives, questioning of our values etc.  </a:t>
            </a:r>
          </a:p>
          <a:p>
            <a:pPr algn="l"/>
            <a:r>
              <a:rPr lang="en-US" dirty="0"/>
              <a:t>Conduct impact analysis and communicate potential results to community prior to implementation.</a:t>
            </a:r>
          </a:p>
          <a:p>
            <a:pPr algn="l"/>
            <a:r>
              <a:rPr lang="en-US" dirty="0"/>
              <a:t>Conduct Disruption Analysis, as necessary.</a:t>
            </a:r>
          </a:p>
          <a:p>
            <a:pPr lvl="0" algn="l"/>
            <a:r>
              <a:rPr lang="en-US" b="1" dirty="0"/>
              <a:t>Being Proactive vs. Reactive </a:t>
            </a:r>
            <a:endParaRPr lang="en-US" dirty="0"/>
          </a:p>
          <a:p>
            <a:pPr algn="l"/>
            <a:r>
              <a:rPr lang="en-US" dirty="0"/>
              <a:t>Easier said than done for most organizations and firms. Having said that, the administrative segment of health care costs (self-pay vs. alternatives etc., stop loss collective, consortium) and the college’s overall budget parameters need to be part of any accounting with respect to long-term health care costs, savings, hedging, etc.</a:t>
            </a:r>
          </a:p>
          <a:p>
            <a:endParaRPr lang="en-US" dirty="0"/>
          </a:p>
        </p:txBody>
      </p:sp>
    </p:spTree>
    <p:extLst>
      <p:ext uri="{BB962C8B-B14F-4D97-AF65-F5344CB8AC3E}">
        <p14:creationId xmlns:p14="http://schemas.microsoft.com/office/powerpoint/2010/main" val="30561434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925</Words>
  <Application>Microsoft Office PowerPoint</Application>
  <PresentationFormat>Widescreen</PresentationFormat>
  <Paragraphs>72</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Health Care Discussion</vt:lpstr>
      <vt:lpstr>Thanks!</vt:lpstr>
      <vt:lpstr>The Process</vt:lpstr>
      <vt:lpstr>The Process</vt:lpstr>
      <vt:lpstr>Values &amp; Other Themes</vt:lpstr>
      <vt:lpstr>Values &amp; Other Themes</vt:lpstr>
      <vt:lpstr>Values &amp; Other Themes</vt:lpstr>
      <vt:lpstr>Values &amp; Other Themes</vt:lpstr>
      <vt:lpstr>Values &amp; Other Themes</vt:lpstr>
      <vt:lpstr>Future Work</vt:lpstr>
      <vt:lpstr>Thanks!</vt:lpstr>
    </vt:vector>
  </TitlesOfParts>
  <Company>Skidmore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Care Discussion</dc:title>
  <dc:creator>Timothy Harper</dc:creator>
  <cp:lastModifiedBy>Debra Peterson</cp:lastModifiedBy>
  <cp:revision>10</cp:revision>
  <dcterms:created xsi:type="dcterms:W3CDTF">2019-05-14T16:09:36Z</dcterms:created>
  <dcterms:modified xsi:type="dcterms:W3CDTF">2019-05-14T17:34:26Z</dcterms:modified>
</cp:coreProperties>
</file>