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4" r:id="rId2"/>
    <p:sldId id="263" r:id="rId3"/>
    <p:sldId id="261" r:id="rId4"/>
    <p:sldId id="257" r:id="rId5"/>
    <p:sldId id="266" r:id="rId6"/>
    <p:sldId id="258" r:id="rId7"/>
    <p:sldId id="260" r:id="rId8"/>
    <p:sldId id="268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31F94-7577-4FA2-8070-1C98AB048AE6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5D1D2-2B76-46E6-8412-A1E4FB4D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3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7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2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4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3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6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8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0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8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E51A4-2234-47FB-899C-3EB307446D55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6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Motion to couple promotion </a:t>
            </a:r>
            <a:r>
              <a:rPr lang="en-US" dirty="0"/>
              <a:t>to </a:t>
            </a:r>
            <a:r>
              <a:rPr lang="en-US" dirty="0" smtClean="0"/>
              <a:t>Associate </a:t>
            </a:r>
            <a:r>
              <a:rPr lang="en-US" dirty="0"/>
              <a:t>Professor with </a:t>
            </a:r>
            <a:r>
              <a:rPr lang="en-US" dirty="0" smtClean="0"/>
              <a:t>tenure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the Appointments </a:t>
            </a:r>
            <a:r>
              <a:rPr lang="en-US" dirty="0"/>
              <a:t>and Tenure Committee and </a:t>
            </a:r>
            <a:endParaRPr lang="en-US" dirty="0" smtClean="0"/>
          </a:p>
          <a:p>
            <a:r>
              <a:rPr lang="en-US" dirty="0" smtClean="0"/>
              <a:t>the Promotions Committee</a:t>
            </a:r>
          </a:p>
          <a:p>
            <a:r>
              <a:rPr lang="en-US" dirty="0" smtClean="0"/>
              <a:t>Faculty Meeting, December 6,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Couple promotion to Associate Professor with tenure (ATC)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Count up to two years of prior full-time teaching experience at Skidmore or elsewhere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Negotiated at time of tenure-track contract, in consultation with chair or program director and DOF/VPAA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Utilized at the discretion of faculty; decided by April 1 of year of tenure review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Revise FHB to couple promotion to Associate Professor with tenure and distinguish from promotion to Full Professor</a:t>
            </a:r>
          </a:p>
        </p:txBody>
      </p:sp>
    </p:spTree>
    <p:extLst>
      <p:ext uri="{BB962C8B-B14F-4D97-AF65-F5344CB8AC3E}">
        <p14:creationId xmlns:p14="http://schemas.microsoft.com/office/powerpoint/2010/main" val="10582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we got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September 2018: chairs of ATC, PC, FEC, and DOF/VPAA discussion of promotion policy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January 2019: discussion of promotion policy at CPD meeting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Spring 2019: development of draft by current and incoming chairs of ATC and PC, and DOF/VPAA; edited by ATC and PC (meeting)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Summer 2019: ongoing development of draft by current chairs of ATC and PC, and DOF/VPAA; vetted by ATC, PC, DOF/VPAA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August 2019: discussion of draft of motion and rationale at CPD meeting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September 2019: further revisions to the motion and rationale by ATC and PC, reflecting recommendations from the chairs and directors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October 4, 2019: motion and rationale presented by the committees to the faculty at the Faculty Meeting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October 2019: suggestions from faculty added as comments to the motion and rationale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November 1, 2019: Faculty meeting discussion during COW, with straw poll indicating to proceed with consideration of the motion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December 6, 2019: Faculty meeting</a:t>
            </a:r>
          </a:p>
        </p:txBody>
      </p:sp>
    </p:spTree>
    <p:extLst>
      <p:ext uri="{BB962C8B-B14F-4D97-AF65-F5344CB8AC3E}">
        <p14:creationId xmlns:p14="http://schemas.microsoft.com/office/powerpoint/2010/main" val="423995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653" y="3278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Data for recent hires on tenure-track (provided by the </a:t>
            </a:r>
            <a:r>
              <a:rPr lang="en-US" dirty="0" smtClean="0"/>
              <a:t>DOF/VPAA)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361801"/>
              </p:ext>
            </p:extLst>
          </p:nvPr>
        </p:nvGraphicFramePr>
        <p:xfrm>
          <a:off x="81280" y="1930402"/>
          <a:ext cx="11968347" cy="3130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7473">
                  <a:extLst>
                    <a:ext uri="{9D8B030D-6E8A-4147-A177-3AD203B41FA5}">
                      <a16:colId xmlns:a16="http://schemas.microsoft.com/office/drawing/2014/main" val="51400983"/>
                    </a:ext>
                  </a:extLst>
                </a:gridCol>
                <a:gridCol w="1970469">
                  <a:extLst>
                    <a:ext uri="{9D8B030D-6E8A-4147-A177-3AD203B41FA5}">
                      <a16:colId xmlns:a16="http://schemas.microsoft.com/office/drawing/2014/main" val="1718594834"/>
                    </a:ext>
                  </a:extLst>
                </a:gridCol>
                <a:gridCol w="8530405">
                  <a:extLst>
                    <a:ext uri="{9D8B030D-6E8A-4147-A177-3AD203B41FA5}">
                      <a16:colId xmlns:a16="http://schemas.microsoft.com/office/drawing/2014/main" val="2182244790"/>
                    </a:ext>
                  </a:extLst>
                </a:gridCol>
              </a:tblGrid>
              <a:tr h="3860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Year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hired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with </a:t>
                      </a:r>
                      <a:r>
                        <a:rPr lang="en-US" sz="2400" dirty="0" smtClean="0">
                          <a:effectLst/>
                        </a:rPr>
                        <a:t>2+ </a:t>
                      </a:r>
                      <a:r>
                        <a:rPr lang="en-US" sz="2400" dirty="0">
                          <a:effectLst/>
                        </a:rPr>
                        <a:t>years prior experience at Skidmore or elsewhere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0520230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2018-19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8076802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2017-18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6698565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2016-17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157846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2015-16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 or 7 (one uncertain)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6105388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2014-15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564944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0910662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4369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6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273479"/>
              </p:ext>
            </p:extLst>
          </p:nvPr>
        </p:nvGraphicFramePr>
        <p:xfrm>
          <a:off x="0" y="2071285"/>
          <a:ext cx="1219200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177">
                  <a:extLst>
                    <a:ext uri="{9D8B030D-6E8A-4147-A177-3AD203B41FA5}">
                      <a16:colId xmlns:a16="http://schemas.microsoft.com/office/drawing/2014/main" val="3273238397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312182071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136669415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100204704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403015042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125935198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563319620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522237824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403767277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4241846583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599461756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591106336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760514631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1852295357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07293342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838209356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255554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99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6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995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46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7530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07653" y="3278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Number of successful applications for promotion to Associate Professor prior to reappointment</a:t>
            </a:r>
            <a:br>
              <a:rPr lang="en-US" dirty="0" smtClean="0"/>
            </a:br>
            <a:r>
              <a:rPr lang="en-US" dirty="0" smtClean="0"/>
              <a:t>(provided </a:t>
            </a:r>
            <a:r>
              <a:rPr lang="en-US" dirty="0"/>
              <a:t>by the </a:t>
            </a:r>
            <a:r>
              <a:rPr lang="en-US" dirty="0" smtClean="0"/>
              <a:t>DOF/VPAA)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17158"/>
            <a:ext cx="12192000" cy="369332"/>
          </a:xfrm>
          <a:prstGeom prst="rect">
            <a:avLst/>
          </a:prstGeom>
          <a:solidFill>
            <a:srgbClr val="5B9BD5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* ”Year“ refers to the year of the contract prior to reappointment.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45624" y="4878163"/>
            <a:ext cx="523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Average: 3</a:t>
            </a:r>
            <a:r>
              <a:rPr lang="en-US" baseline="30000" dirty="0" smtClean="0"/>
              <a:t>rd</a:t>
            </a:r>
            <a:r>
              <a:rPr lang="en-US" dirty="0" smtClean="0"/>
              <a:t>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4292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Data from comparable institutions + proposed motion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855246"/>
              </p:ext>
            </p:extLst>
          </p:nvPr>
        </p:nvGraphicFramePr>
        <p:xfrm>
          <a:off x="2699861" y="682388"/>
          <a:ext cx="679227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175">
                  <a:extLst>
                    <a:ext uri="{9D8B030D-6E8A-4147-A177-3AD203B41FA5}">
                      <a16:colId xmlns:a16="http://schemas.microsoft.com/office/drawing/2014/main" val="1850137072"/>
                    </a:ext>
                  </a:extLst>
                </a:gridCol>
                <a:gridCol w="2371408">
                  <a:extLst>
                    <a:ext uri="{9D8B030D-6E8A-4147-A177-3AD203B41FA5}">
                      <a16:colId xmlns:a16="http://schemas.microsoft.com/office/drawing/2014/main" val="2725500054"/>
                    </a:ext>
                  </a:extLst>
                </a:gridCol>
                <a:gridCol w="2893695">
                  <a:extLst>
                    <a:ext uri="{9D8B030D-6E8A-4147-A177-3AD203B41FA5}">
                      <a16:colId xmlns:a16="http://schemas.microsoft.com/office/drawing/2014/main" val="2858689766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Institution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years counted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Earliest year to stand for tenure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37772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St. Lawrence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unspecified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059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Sarah Lawrence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76423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Middlebury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unspecified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-3</a:t>
                      </a:r>
                      <a:r>
                        <a:rPr lang="en-US" sz="1600" baseline="30000" dirty="0" smtClean="0"/>
                        <a:t>rd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1451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Kenyon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5-7 / 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or 3</a:t>
                      </a:r>
                      <a:r>
                        <a:rPr lang="en-US" sz="1600" baseline="30000" dirty="0" smtClean="0"/>
                        <a:t>rd</a:t>
                      </a:r>
                      <a:r>
                        <a:rPr lang="en-US" sz="1600" dirty="0" smtClean="0"/>
                        <a:t> (spring) / 3</a:t>
                      </a:r>
                      <a:r>
                        <a:rPr lang="en-US" sz="1600" baseline="30000" dirty="0" smtClean="0"/>
                        <a:t>rd</a:t>
                      </a:r>
                      <a:r>
                        <a:rPr lang="en-US" sz="1600" dirty="0" smtClean="0"/>
                        <a:t> (spring)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2432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en-US" sz="1600" baseline="30000" dirty="0" smtClean="0"/>
                        <a:t>rd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21587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en-US" sz="1600" baseline="30000" dirty="0" smtClean="0"/>
                        <a:t>rd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3484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Vassar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unspecified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en-US" sz="1600" baseline="30000" dirty="0" smtClean="0"/>
                        <a:t>rd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77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Gettysburg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88969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Hamilton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17355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Dickinson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0102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Oberlin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(full or part-time)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9889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Skidmore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674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Wesleyan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13234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Colgate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baseline="0" dirty="0" smtClean="0"/>
                        <a:t> (spring)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82034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Wheaton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32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40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6" y="117584"/>
            <a:ext cx="10515600" cy="982639"/>
          </a:xfrm>
        </p:spPr>
        <p:txBody>
          <a:bodyPr>
            <a:normAutofit/>
          </a:bodyPr>
          <a:lstStyle/>
          <a:p>
            <a:pPr algn="ctr"/>
            <a:r>
              <a:rPr lang="en-US" sz="1400" dirty="0" smtClean="0"/>
              <a:t>Proposed calendar for tenure-track faculty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813413"/>
              </p:ext>
            </p:extLst>
          </p:nvPr>
        </p:nvGraphicFramePr>
        <p:xfrm>
          <a:off x="-2" y="534838"/>
          <a:ext cx="12191995" cy="618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951">
                  <a:extLst>
                    <a:ext uri="{9D8B030D-6E8A-4147-A177-3AD203B41FA5}">
                      <a16:colId xmlns:a16="http://schemas.microsoft.com/office/drawing/2014/main" val="706412952"/>
                    </a:ext>
                  </a:extLst>
                </a:gridCol>
                <a:gridCol w="1245951">
                  <a:extLst>
                    <a:ext uri="{9D8B030D-6E8A-4147-A177-3AD203B41FA5}">
                      <a16:colId xmlns:a16="http://schemas.microsoft.com/office/drawing/2014/main" val="993103801"/>
                    </a:ext>
                  </a:extLst>
                </a:gridCol>
                <a:gridCol w="1217441">
                  <a:extLst>
                    <a:ext uri="{9D8B030D-6E8A-4147-A177-3AD203B41FA5}">
                      <a16:colId xmlns:a16="http://schemas.microsoft.com/office/drawing/2014/main" val="541743612"/>
                    </a:ext>
                  </a:extLst>
                </a:gridCol>
                <a:gridCol w="808062">
                  <a:extLst>
                    <a:ext uri="{9D8B030D-6E8A-4147-A177-3AD203B41FA5}">
                      <a16:colId xmlns:a16="http://schemas.microsoft.com/office/drawing/2014/main" val="4021489824"/>
                    </a:ext>
                  </a:extLst>
                </a:gridCol>
                <a:gridCol w="777922">
                  <a:extLst>
                    <a:ext uri="{9D8B030D-6E8A-4147-A177-3AD203B41FA5}">
                      <a16:colId xmlns:a16="http://schemas.microsoft.com/office/drawing/2014/main" val="228428724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173355815"/>
                    </a:ext>
                  </a:extLst>
                </a:gridCol>
                <a:gridCol w="1760562">
                  <a:extLst>
                    <a:ext uri="{9D8B030D-6E8A-4147-A177-3AD203B41FA5}">
                      <a16:colId xmlns:a16="http://schemas.microsoft.com/office/drawing/2014/main" val="3380418267"/>
                    </a:ext>
                  </a:extLst>
                </a:gridCol>
                <a:gridCol w="1856095">
                  <a:extLst>
                    <a:ext uri="{9D8B030D-6E8A-4147-A177-3AD203B41FA5}">
                      <a16:colId xmlns:a16="http://schemas.microsoft.com/office/drawing/2014/main" val="1422175357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1149342197"/>
                    </a:ext>
                  </a:extLst>
                </a:gridCol>
                <a:gridCol w="1150960">
                  <a:extLst>
                    <a:ext uri="{9D8B030D-6E8A-4147-A177-3AD203B41FA5}">
                      <a16:colId xmlns:a16="http://schemas.microsoft.com/office/drawing/2014/main" val="3621876182"/>
                    </a:ext>
                  </a:extLst>
                </a:gridCol>
              </a:tblGrid>
              <a:tr h="78949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Years of experience prior to</a:t>
                      </a:r>
                    </a:p>
                    <a:p>
                      <a:pPr algn="ctr"/>
                      <a:r>
                        <a:rPr lang="en-US" sz="1500" dirty="0" smtClean="0"/>
                        <a:t> tenure-track</a:t>
                      </a:r>
                      <a:r>
                        <a:rPr lang="en-US" sz="1500" baseline="0" dirty="0" smtClean="0"/>
                        <a:t> at </a:t>
                      </a:r>
                      <a:r>
                        <a:rPr lang="en-US" sz="1500" dirty="0" smtClean="0"/>
                        <a:t>Skidmore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Years of service at Skidmore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Sabbatical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61889"/>
                  </a:ext>
                </a:extLst>
              </a:tr>
              <a:tr h="1381484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Current standard</a:t>
                      </a:r>
                    </a:p>
                    <a:p>
                      <a:pPr algn="ctr"/>
                      <a:r>
                        <a:rPr lang="en-US" sz="1500" dirty="0" smtClean="0"/>
                        <a:t>(No years of experience</a:t>
                      </a:r>
                      <a:r>
                        <a:rPr lang="en-US" sz="1500" baseline="0" dirty="0" smtClean="0"/>
                        <a:t> prior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to Skidmore tenure-track counted)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</a:t>
                      </a:r>
                    </a:p>
                    <a:p>
                      <a:pPr algn="ctr"/>
                      <a:r>
                        <a:rPr lang="en-US" sz="1500" dirty="0" smtClean="0"/>
                        <a:t>Possible pre-tenure research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Possible pre-tenure research leave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6</a:t>
                      </a:r>
                    </a:p>
                    <a:p>
                      <a:pPr algn="ctr"/>
                      <a:r>
                        <a:rPr lang="en-US" sz="1500" dirty="0" smtClean="0"/>
                        <a:t>Stand for t/p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 7</a:t>
                      </a:r>
                    </a:p>
                    <a:p>
                      <a:pPr algn="ctr"/>
                      <a:r>
                        <a:rPr lang="en-US" sz="1500" dirty="0" smtClean="0"/>
                        <a:t>or</a:t>
                      </a:r>
                    </a:p>
                    <a:p>
                      <a:pPr algn="ctr"/>
                      <a:r>
                        <a:rPr lang="en-US" sz="1500" dirty="0" smtClean="0"/>
                        <a:t>Year 11</a:t>
                      </a:r>
                    </a:p>
                    <a:p>
                      <a:pPr algn="ctr"/>
                      <a:r>
                        <a:rPr lang="en-US" sz="1500" dirty="0" smtClean="0"/>
                        <a:t>or</a:t>
                      </a:r>
                    </a:p>
                    <a:p>
                      <a:pPr algn="ctr"/>
                      <a:r>
                        <a:rPr lang="en-US" sz="1500" dirty="0" smtClean="0"/>
                        <a:t>Year 12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121492"/>
                  </a:ext>
                </a:extLst>
              </a:tr>
              <a:tr h="163731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Path for faculty with one year of prior</a:t>
                      </a:r>
                      <a:r>
                        <a:rPr lang="en-US" sz="1500" baseline="0" dirty="0" smtClean="0"/>
                        <a:t> experience at Skidmore or elsewhere under the proposal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</a:t>
                      </a:r>
                    </a:p>
                    <a:p>
                      <a:pPr algn="ctr"/>
                      <a:r>
                        <a:rPr lang="en-US" sz="1500" dirty="0" smtClean="0"/>
                        <a:t>Possible</a:t>
                      </a:r>
                      <a:r>
                        <a:rPr lang="en-US" sz="1500" baseline="0" dirty="0" smtClean="0"/>
                        <a:t> pre-tenure research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5</a:t>
                      </a:r>
                    </a:p>
                    <a:p>
                      <a:pPr algn="ctr"/>
                      <a:r>
                        <a:rPr lang="en-US" sz="1500" dirty="0" smtClean="0"/>
                        <a:t>Stand for t/p</a:t>
                      </a:r>
                    </a:p>
                    <a:p>
                      <a:pPr algn="ctr"/>
                      <a:r>
                        <a:rPr lang="en-US" sz="1500" dirty="0" smtClean="0"/>
                        <a:t>Possible pre-tenure</a:t>
                      </a:r>
                    </a:p>
                    <a:p>
                      <a:pPr algn="ctr"/>
                      <a:r>
                        <a:rPr lang="en-US" sz="1500" dirty="0" smtClean="0"/>
                        <a:t>research</a:t>
                      </a:r>
                      <a:r>
                        <a:rPr lang="en-US" sz="1500" baseline="0" dirty="0" smtClean="0"/>
                        <a:t>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 7</a:t>
                      </a:r>
                    </a:p>
                    <a:p>
                      <a:pPr algn="ctr"/>
                      <a:r>
                        <a:rPr lang="en-US" sz="1500" dirty="0" smtClean="0"/>
                        <a:t>or</a:t>
                      </a:r>
                    </a:p>
                    <a:p>
                      <a:pPr algn="ctr"/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Year 11</a:t>
                      </a:r>
                    </a:p>
                    <a:p>
                      <a:pPr algn="ctr"/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or </a:t>
                      </a:r>
                    </a:p>
                    <a:p>
                      <a:pPr algn="ctr"/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Year 12</a:t>
                      </a:r>
                      <a:endParaRPr lang="en-US" sz="15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970019"/>
                  </a:ext>
                </a:extLst>
              </a:tr>
              <a:tr h="22896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Path for faculty with two+ years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of prior</a:t>
                      </a:r>
                      <a:r>
                        <a:rPr lang="en-US" sz="1500" baseline="0" dirty="0" smtClean="0"/>
                        <a:t> experience at Skidmore or elsewhere under the proposal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</a:t>
                      </a:r>
                    </a:p>
                    <a:p>
                      <a:pPr algn="ctr"/>
                      <a:r>
                        <a:rPr lang="en-US" sz="1500" dirty="0" smtClean="0"/>
                        <a:t>Stand for t/p</a:t>
                      </a:r>
                    </a:p>
                    <a:p>
                      <a:pPr algn="ctr"/>
                      <a:r>
                        <a:rPr lang="en-US" sz="1500" dirty="0" smtClean="0"/>
                        <a:t>Possible pre-tenure research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Year 7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or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Year 11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462180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712191" y="534838"/>
            <a:ext cx="13648" cy="61857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036018" y="534838"/>
            <a:ext cx="5021" cy="61857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Promotion to Associate Professor independent of tenure: comparable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353801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Promotion to Associate Professor may not occur pre-tenure while in service</a:t>
            </a:r>
          </a:p>
          <a:p>
            <a:pPr lvl="0">
              <a:lnSpc>
                <a:spcPct val="110000"/>
              </a:lnSpc>
            </a:pPr>
            <a:r>
              <a:rPr lang="en-US" dirty="0"/>
              <a:t>St. Lawrence, Middlebury, Bates, Gettysburg, Hamilton, Colgate, Vassar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Promotion </a:t>
            </a:r>
            <a:r>
              <a:rPr lang="en-US" dirty="0"/>
              <a:t>to Associate Professor may occur pre-tenure while in service</a:t>
            </a:r>
          </a:p>
          <a:p>
            <a:pPr lvl="0">
              <a:lnSpc>
                <a:spcPct val="110000"/>
              </a:lnSpc>
            </a:pPr>
            <a:r>
              <a:rPr lang="en-US" dirty="0"/>
              <a:t>Bard, </a:t>
            </a:r>
            <a:r>
              <a:rPr lang="en-US" dirty="0" smtClean="0"/>
              <a:t>Dickinson</a:t>
            </a:r>
          </a:p>
          <a:p>
            <a:pPr lvl="0">
              <a:lnSpc>
                <a:spcPct val="110000"/>
              </a:lnSpc>
            </a:pPr>
            <a:endParaRPr lang="en-US" dirty="0" smtClean="0"/>
          </a:p>
          <a:p>
            <a:pPr marL="0" lvl="0" indent="0">
              <a:lnSpc>
                <a:spcPct val="110000"/>
              </a:lnSpc>
              <a:buNone/>
            </a:pPr>
            <a:r>
              <a:rPr lang="en-US" dirty="0" smtClean="0"/>
              <a:t>Promotion to Associate Professor may occur pre-tenure while in service under “exceptional circumstances”</a:t>
            </a:r>
            <a:endParaRPr lang="en-US" dirty="0"/>
          </a:p>
          <a:p>
            <a:pPr lvl="0">
              <a:lnSpc>
                <a:spcPct val="110000"/>
              </a:lnSpc>
            </a:pPr>
            <a:r>
              <a:rPr lang="en-US" dirty="0" smtClean="0"/>
              <a:t>Wesleyan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Uncertain</a:t>
            </a:r>
            <a:endParaRPr lang="en-US" dirty="0"/>
          </a:p>
          <a:p>
            <a:pPr lvl="0">
              <a:lnSpc>
                <a:spcPct val="110000"/>
              </a:lnSpc>
            </a:pPr>
            <a:r>
              <a:rPr lang="en-US" dirty="0"/>
              <a:t>Oberlin, Sarah Lawrence, Kenyon</a:t>
            </a:r>
          </a:p>
        </p:txBody>
      </p:sp>
    </p:spTree>
    <p:extLst>
      <p:ext uri="{BB962C8B-B14F-4D97-AF65-F5344CB8AC3E}">
        <p14:creationId xmlns:p14="http://schemas.microsoft.com/office/powerpoint/2010/main" val="25578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33324</TotalTime>
  <Words>691</Words>
  <Application>Microsoft Office PowerPoint</Application>
  <PresentationFormat>Widescreen</PresentationFormat>
  <Paragraphs>192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Motion to couple promotion to Associate Professor with tenure</vt:lpstr>
      <vt:lpstr>Proposal</vt:lpstr>
      <vt:lpstr>How we got here</vt:lpstr>
      <vt:lpstr>Data for recent hires on tenure-track (provided by the DOF/VPAA)</vt:lpstr>
      <vt:lpstr>Number of successful applications for promotion to Associate Professor prior to reappointment (provided by the DOF/VPAA)</vt:lpstr>
      <vt:lpstr>Data from comparable institutions + proposed motion</vt:lpstr>
      <vt:lpstr>Proposed calendar for tenure-track faculty</vt:lpstr>
      <vt:lpstr>Promotion to Associate Professor independent of tenure: comparable data</vt:lpstr>
    </vt:vector>
  </TitlesOfParts>
  <Company>Skidmore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Arnush</dc:creator>
  <cp:lastModifiedBy>Debra Peterson (Academic Affairs Coordinator)</cp:lastModifiedBy>
  <cp:revision>55</cp:revision>
  <cp:lastPrinted>2019-08-02T12:37:13Z</cp:lastPrinted>
  <dcterms:created xsi:type="dcterms:W3CDTF">2019-03-27T12:27:22Z</dcterms:created>
  <dcterms:modified xsi:type="dcterms:W3CDTF">2019-11-26T19:08:34Z</dcterms:modified>
</cp:coreProperties>
</file>