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764" r:id="rId2"/>
    <p:sldId id="765" r:id="rId3"/>
    <p:sldId id="766" r:id="rId4"/>
    <p:sldId id="762" r:id="rId5"/>
    <p:sldId id="545" r:id="rId6"/>
    <p:sldId id="547" r:id="rId7"/>
    <p:sldId id="768" r:id="rId8"/>
    <p:sldId id="769" r:id="rId9"/>
    <p:sldId id="570" r:id="rId10"/>
    <p:sldId id="58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652" autoAdjust="0"/>
    <p:restoredTop sz="94660"/>
  </p:normalViewPr>
  <p:slideViewPr>
    <p:cSldViewPr snapToGrid="0">
      <p:cViewPr varScale="1">
        <p:scale>
          <a:sx n="74" d="100"/>
          <a:sy n="74" d="100"/>
        </p:scale>
        <p:origin x="60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A4CFD-B9F3-45BC-8080-795F3E8F2E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268A16-8599-4D78-B437-AB14770175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2C16F0-E8A2-45B4-B504-4324DC41B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ECF3-90BB-4D1E-A200-DEF361A854B6}" type="datetimeFigureOut">
              <a:rPr lang="en-US" smtClean="0"/>
              <a:t>3/21/2023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87F215-50CE-4483-A8A0-7395369B0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074DC1-32A5-4477-BDB9-896DD9900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39F65-3782-4A75-8282-3EF78F1BA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984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BB651-016E-4141-B6A3-E6DF8678E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3C8C22-F492-4E73-80DD-B1E2B86344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9819C7-1DDF-4911-8560-66DD323E7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ECF3-90BB-4D1E-A200-DEF361A854B6}" type="datetimeFigureOut">
              <a:rPr lang="en-US" smtClean="0"/>
              <a:t>3/21/2023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994E50-4276-41D0-8754-F7C1798DB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006C4D-A47D-4C66-9532-EBBABD7D2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39F65-3782-4A75-8282-3EF78F1BA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044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12017-4633-4339-A10A-FACFEF4B6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4A6607-0F75-41E1-8F88-D162FEEA5B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2233B4-AD48-4DD2-B7C3-308371AA9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ECF3-90BB-4D1E-A200-DEF361A854B6}" type="datetimeFigureOut">
              <a:rPr lang="en-US" smtClean="0"/>
              <a:t>3/21/2023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8EDAC4-8168-4744-AA02-974B326A0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F61893-3C2A-46A5-87C7-5EC9776C8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39F65-3782-4A75-8282-3EF78F1BA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075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64169-D82A-47D6-8F89-44B77B98B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9EF670-9A90-498E-8942-9FADA8B563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5DBF24-E77A-4A37-9B19-007EF93650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AECBC4-92A9-478D-BA87-190A0375B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ECF3-90BB-4D1E-A200-DEF361A854B6}" type="datetimeFigureOut">
              <a:rPr lang="en-US" smtClean="0"/>
              <a:t>3/21/2023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F473E1-C97B-4374-AD3E-23A3AC17C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37499D-9FE2-406E-8DBC-5F6E1C37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39F65-3782-4A75-8282-3EF78F1BA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861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61D24-929F-4AB4-BA6B-33FB67BE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01DF62-B75D-4B8F-BD8D-EB9CDC677B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A95031-FA61-44E4-A7B1-0EA7072810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865C35-7EE7-43B0-8BD5-891D704FF8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D9FDAA-D61B-454C-A475-4A1486630C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A7E5A4-C5FA-4B49-A30F-E387A686E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ECF3-90BB-4D1E-A200-DEF361A854B6}" type="datetimeFigureOut">
              <a:rPr lang="en-US" smtClean="0"/>
              <a:t>3/21/2023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96E4B6-564A-44B7-BA89-219A3254D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E9FEF7-800F-4E45-8894-5DBC4169A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39F65-3782-4A75-8282-3EF78F1BA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858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2BE3D-166F-417D-8894-0594A71FC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D5F2E7-A941-438D-A394-E412374D3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ECF3-90BB-4D1E-A200-DEF361A854B6}" type="datetimeFigureOut">
              <a:rPr lang="en-US" smtClean="0"/>
              <a:t>3/21/2023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C20152-3CAF-4153-B7AD-34B63F288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A2FEE5-A681-4F8C-A3FF-2E9AF7A40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39F65-3782-4A75-8282-3EF78F1BA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960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C3CB95-0945-46B8-9F8E-398998D2A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ECF3-90BB-4D1E-A200-DEF361A854B6}" type="datetimeFigureOut">
              <a:rPr lang="en-US" smtClean="0"/>
              <a:t>3/21/2023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42BECA-B815-48A5-9880-34F918F6B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92C14C-D094-4B9B-9E22-E117337D0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39F65-3782-4A75-8282-3EF78F1BA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388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00C19-92A5-433F-8FE3-7031F0C4F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4B521-D948-4764-8F02-1C67F59C6F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542C03-A1BD-4A3D-B299-E0633F6E8F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4B1EAF-289B-4350-B5C2-2A1F90954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ECF3-90BB-4D1E-A200-DEF361A854B6}" type="datetimeFigureOut">
              <a:rPr lang="en-US" smtClean="0"/>
              <a:t>3/21/2023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B2BC7B-54D8-4B82-A955-339033BBB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19CB24-7BDD-4C4C-9C11-32ABE1111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39F65-3782-4A75-8282-3EF78F1BA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296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6689C-CA2E-41DD-938B-ECB88C6D3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46F08F-CB48-4DEE-BE47-3FF23450BD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7F622A-34DF-44B9-946C-4FCEE50378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F2DD36-FEC0-4092-BE0A-0F25520D6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ECF3-90BB-4D1E-A200-DEF361A854B6}" type="datetimeFigureOut">
              <a:rPr lang="en-US" smtClean="0"/>
              <a:t>3/21/2023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E0865D-6CEF-48C7-A85A-F4AE63E5F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FDC40C-8E88-432F-9484-F87E491ED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39F65-3782-4A75-8282-3EF78F1BA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504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EAC0DA-8448-42CD-98CA-43CD1F542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1B3C5F-51D3-4B47-AAA1-18387218C8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71E29-6049-4962-B103-EED4F468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ECF3-90BB-4D1E-A200-DEF361A854B6}" type="datetimeFigureOut">
              <a:rPr lang="en-US" smtClean="0"/>
              <a:t>3/21/2023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EB2D2F-93B4-4FDF-8BF9-170928000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A76CC7-AA46-49DD-A3DA-8E22B1F74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39F65-3782-4A75-8282-3EF78F1BA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768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79DEC9-34BD-4865-AA85-08F020AD3E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D5DA62-FFF1-4B4B-A385-F184880BA4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E01CB7-577F-41A8-9D3F-D49F7B9F5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BECF3-90BB-4D1E-A200-DEF361A854B6}" type="datetimeFigureOut">
              <a:rPr lang="en-US" smtClean="0"/>
              <a:t>3/21/2023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D9DBE3-B378-4D0F-A557-5853D3D66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181AD1-CB32-4677-85DC-A6127C871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39F65-3782-4A75-8282-3EF78F1BA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798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71B4DC-30DB-4B17-AB6D-D86AF0111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DD9BFB-4DC7-4D4A-B803-B5C1A61CFB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FEA8FE-1F4B-4FF7-967E-B7C3DD291E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BECF3-90BB-4D1E-A200-DEF361A854B6}" type="datetimeFigureOut">
              <a:rPr lang="en-US" smtClean="0"/>
              <a:t>3/21/2023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BFF917-4583-45B2-B223-D53A0C55C8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9DC4AE-15BA-444C-B742-D7CA6E57F6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39F65-3782-4A75-8282-3EF78F1BA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831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43001E-41EE-4FD4-8775-B594E417A2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Preliminary Budget Update</a:t>
            </a:r>
            <a:br>
              <a:rPr lang="en-US" dirty="0"/>
            </a:br>
            <a:r>
              <a:rPr lang="en-US" dirty="0"/>
              <a:t>March 3, 2023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3B1E31-AFE2-48AF-ABE5-1086B650DA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65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3295E-1B18-4BB4-B4A5-E47009FD5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Preliminary FY’24 Budget – Revenue Detail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FBB88C-1906-4693-B68E-AC5B4BEC8F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811" y="1359990"/>
            <a:ext cx="8815136" cy="5297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364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2F295-832B-4001-A535-3C67D3BFE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Preliminary FY’24 Budget – Expense Detail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BF3653-E969-4ABC-B3B8-D60ADC215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4475" y="1690687"/>
            <a:ext cx="9372599" cy="397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104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92C03-D5DC-4538-92E1-E641ACD35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Above/Below the 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9B85C6-ADDB-4DDC-BF67-E1EE14A69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Operating revenue and expense</a:t>
            </a:r>
          </a:p>
          <a:p>
            <a:pPr lvl="1"/>
            <a:r>
              <a:rPr lang="en-US" dirty="0"/>
              <a:t>On going year after year operational revenue and expenses</a:t>
            </a:r>
          </a:p>
          <a:p>
            <a:pPr lvl="2"/>
            <a:r>
              <a:rPr lang="en-US" dirty="0"/>
              <a:t>Tuition</a:t>
            </a:r>
          </a:p>
          <a:p>
            <a:pPr lvl="2"/>
            <a:r>
              <a:rPr lang="en-US" dirty="0"/>
              <a:t>Endowment Income</a:t>
            </a:r>
          </a:p>
          <a:p>
            <a:pPr lvl="2"/>
            <a:r>
              <a:rPr lang="en-US" dirty="0"/>
              <a:t>Salaries</a:t>
            </a:r>
          </a:p>
          <a:p>
            <a:pPr lvl="2"/>
            <a:r>
              <a:rPr lang="en-US" dirty="0"/>
              <a:t>Utilities</a:t>
            </a:r>
          </a:p>
          <a:p>
            <a:pPr lvl="2"/>
            <a:r>
              <a:rPr lang="en-US" dirty="0"/>
              <a:t>Debt Service</a:t>
            </a:r>
          </a:p>
          <a:p>
            <a:r>
              <a:rPr lang="en-US" dirty="0"/>
              <a:t>Surplus </a:t>
            </a:r>
          </a:p>
          <a:p>
            <a:pPr lvl="1"/>
            <a:r>
              <a:rPr lang="en-US" dirty="0"/>
              <a:t>One time expenses</a:t>
            </a:r>
          </a:p>
          <a:p>
            <a:pPr lvl="2"/>
            <a:r>
              <a:rPr lang="en-US" dirty="0"/>
              <a:t>Capital / infrastructure renovation</a:t>
            </a:r>
          </a:p>
          <a:p>
            <a:pPr lvl="2"/>
            <a:r>
              <a:rPr lang="en-US" dirty="0"/>
              <a:t>Equipment</a:t>
            </a:r>
          </a:p>
          <a:p>
            <a:pPr lvl="2"/>
            <a:r>
              <a:rPr lang="en-US" dirty="0"/>
              <a:t>Computer hardware </a:t>
            </a:r>
          </a:p>
          <a:p>
            <a:pPr lvl="2"/>
            <a:r>
              <a:rPr lang="en-US" dirty="0"/>
              <a:t>Reserves </a:t>
            </a:r>
          </a:p>
          <a:p>
            <a:pPr marL="0" indent="0">
              <a:buNone/>
            </a:pPr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291896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8E7B3-ED75-43F9-AC2E-3BFA51ABD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600" y="365127"/>
            <a:ext cx="6884894" cy="625474"/>
          </a:xfrm>
        </p:spPr>
        <p:txBody>
          <a:bodyPr>
            <a:normAutofit/>
          </a:bodyPr>
          <a:lstStyle/>
          <a:p>
            <a:r>
              <a:rPr lang="en-US" sz="2800" dirty="0"/>
              <a:t>Preliminary Net Tuition Revenue Summary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7068970-0870-48B0-B4A5-7623160A5C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47537" y="1099949"/>
            <a:ext cx="9464842" cy="5392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6140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CD4B5-217B-4625-818A-D27E30BE5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6901" y="365127"/>
            <a:ext cx="8477655" cy="577849"/>
          </a:xfrm>
        </p:spPr>
        <p:txBody>
          <a:bodyPr>
            <a:normAutofit fontScale="90000"/>
          </a:bodyPr>
          <a:lstStyle/>
          <a:p>
            <a:r>
              <a:rPr lang="en-US" dirty="0"/>
              <a:t>Forecast Model Parameters ($000s)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601A5DBC-AD48-4B45-839C-CAFEB4A64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9620" y="1066799"/>
            <a:ext cx="8590547" cy="4973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7214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02D67-1314-429B-B4EE-5E5657911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6901" y="365127"/>
            <a:ext cx="8477655" cy="777874"/>
          </a:xfrm>
        </p:spPr>
        <p:txBody>
          <a:bodyPr/>
          <a:lstStyle/>
          <a:p>
            <a:r>
              <a:rPr lang="en-US" dirty="0"/>
              <a:t>Forecast Model Budget Summary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156C16-3574-468D-9472-634B823B9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495" y="1425387"/>
            <a:ext cx="9092174" cy="461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555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6901" y="365126"/>
            <a:ext cx="7775188" cy="1006473"/>
          </a:xfrm>
        </p:spPr>
        <p:txBody>
          <a:bodyPr>
            <a:noAutofit/>
          </a:bodyPr>
          <a:lstStyle/>
          <a:p>
            <a:pPr algn="ctr"/>
            <a:r>
              <a:rPr lang="en-US" sz="2800" dirty="0"/>
              <a:t>Operating Budget Impact of </a:t>
            </a:r>
            <a:br>
              <a:rPr lang="en-US" sz="2800" dirty="0"/>
            </a:br>
            <a:r>
              <a:rPr lang="en-US" sz="2800" dirty="0"/>
              <a:t>FY ‘24 Comprehensive Fee Increase Assumptions</a:t>
            </a:r>
            <a:br>
              <a:rPr lang="en-US" sz="2800" dirty="0"/>
            </a:br>
            <a:endParaRPr lang="en-US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F5440B-BE7B-4E8A-B22D-3D74C8810F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245" y="1517461"/>
            <a:ext cx="10437428" cy="3624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1572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6901" y="365127"/>
            <a:ext cx="7775188" cy="854074"/>
          </a:xfrm>
        </p:spPr>
        <p:txBody>
          <a:bodyPr>
            <a:noAutofit/>
          </a:bodyPr>
          <a:lstStyle/>
          <a:p>
            <a:pPr algn="ctr"/>
            <a:r>
              <a:rPr lang="en-US" sz="2800" dirty="0"/>
              <a:t>Operating Budget Impact of </a:t>
            </a:r>
            <a:br>
              <a:rPr lang="en-US" sz="2800" dirty="0"/>
            </a:br>
            <a:r>
              <a:rPr lang="en-US" sz="2800" dirty="0"/>
              <a:t>FY ‘24 Budgeted NFE Assumptions</a:t>
            </a:r>
            <a:br>
              <a:rPr lang="en-US" sz="2800" dirty="0"/>
            </a:b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3AB055-7E6A-4B79-A015-E628B80AE5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3579" y="1138519"/>
            <a:ext cx="9028813" cy="394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661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6901" y="365127"/>
            <a:ext cx="7775188" cy="854074"/>
          </a:xfrm>
        </p:spPr>
        <p:txBody>
          <a:bodyPr>
            <a:noAutofit/>
          </a:bodyPr>
          <a:lstStyle/>
          <a:p>
            <a:pPr algn="ctr"/>
            <a:r>
              <a:rPr lang="en-US" sz="2800" dirty="0"/>
              <a:t>Operating Budget Impact of </a:t>
            </a:r>
            <a:br>
              <a:rPr lang="en-US" sz="2800" dirty="0"/>
            </a:br>
            <a:r>
              <a:rPr lang="en-US" sz="2400" dirty="0"/>
              <a:t>FY ‘24 Comprehensive Fee to +4.0% and NFE to +20</a:t>
            </a:r>
            <a:br>
              <a:rPr lang="en-US" sz="2400" dirty="0"/>
            </a:br>
            <a:endParaRPr lang="en-US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51EDC6-E54F-4F2C-92C3-79F8044C57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6900" y="1219201"/>
            <a:ext cx="8248143" cy="4509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718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1856</TotalTime>
  <Words>119</Words>
  <Application>Microsoft Office PowerPoint</Application>
  <PresentationFormat>Widescreen</PresentationFormat>
  <Paragraphs>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Preliminary Budget Update March 3, 2023 </vt:lpstr>
      <vt:lpstr>Preliminary FY’24 Budget – Revenue Detail</vt:lpstr>
      <vt:lpstr>Preliminary FY’24 Budget – Expense Detail</vt:lpstr>
      <vt:lpstr>Above/Below the line</vt:lpstr>
      <vt:lpstr>Preliminary Net Tuition Revenue Summary</vt:lpstr>
      <vt:lpstr>Forecast Model Parameters ($000s)</vt:lpstr>
      <vt:lpstr>Forecast Model Budget Summary</vt:lpstr>
      <vt:lpstr>Operating Budget Impact of  FY ‘24 Comprehensive Fee Increase Assumptions </vt:lpstr>
      <vt:lpstr>Operating Budget Impact of  FY ‘24 Budgeted NFE Assumptions </vt:lpstr>
      <vt:lpstr>Operating Budget Impact of  FY ‘24 Comprehensive Fee to +4.0% and NFE to +20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Charles Ingram</dc:creator>
  <cp:lastModifiedBy>Debra Peterson</cp:lastModifiedBy>
  <cp:revision>15</cp:revision>
  <dcterms:created xsi:type="dcterms:W3CDTF">2023-02-28T17:14:29Z</dcterms:created>
  <dcterms:modified xsi:type="dcterms:W3CDTF">2023-03-21T16:48:56Z</dcterms:modified>
</cp:coreProperties>
</file>