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9" r:id="rId2"/>
    <p:sldId id="328" r:id="rId3"/>
    <p:sldId id="326" r:id="rId4"/>
    <p:sldId id="327" r:id="rId5"/>
    <p:sldId id="267" r:id="rId6"/>
    <p:sldId id="268" r:id="rId7"/>
    <p:sldId id="265" r:id="rId8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09"/>
    <p:restoredTop sz="89611"/>
  </p:normalViewPr>
  <p:slideViewPr>
    <p:cSldViewPr snapToGrid="0" snapToObjects="1" showGuides="1">
      <p:cViewPr varScale="1">
        <p:scale>
          <a:sx n="103" d="100"/>
          <a:sy n="103" d="100"/>
        </p:scale>
        <p:origin x="30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ricker/Desktop/JR/Cabinet,%20BOT,%20Budget/Cabinet%20Memos/Enrollment%20Update%20Winter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Applications by Financial Aid</a:t>
            </a:r>
          </a:p>
          <a:p>
            <a:pPr>
              <a:defRPr/>
            </a:pPr>
            <a:r>
              <a:rPr lang="en-US"/>
              <a:t>Fall 2019 - 2024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Sheet1!$B$34</c:f>
              <c:strCache>
                <c:ptCount val="1"/>
                <c:pt idx="0">
                  <c:v>Total Applications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Sheet1!$A$35:$A$40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Sheet1!$B$35:$B$40</c:f>
              <c:numCache>
                <c:formatCode>General</c:formatCode>
                <c:ptCount val="6"/>
                <c:pt idx="0">
                  <c:v>11101</c:v>
                </c:pt>
                <c:pt idx="1">
                  <c:v>10431</c:v>
                </c:pt>
                <c:pt idx="2">
                  <c:v>11177</c:v>
                </c:pt>
                <c:pt idx="3">
                  <c:v>13184</c:v>
                </c:pt>
                <c:pt idx="4">
                  <c:v>12170</c:v>
                </c:pt>
                <c:pt idx="5">
                  <c:v>11832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4C-4441-9B36-5598D259E300}"/>
            </c:ext>
          </c:extLst>
        </c:ser>
        <c:ser>
          <c:idx val="1"/>
          <c:order val="1"/>
          <c:tx>
            <c:strRef>
              <c:f>Sheet1!$C$34</c:f>
              <c:strCache>
                <c:ptCount val="1"/>
                <c:pt idx="0">
                  <c:v>FA = No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Sheet1!$A$35:$A$40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Sheet1!$C$35:$C$40</c:f>
              <c:numCache>
                <c:formatCode>General</c:formatCode>
                <c:ptCount val="6"/>
                <c:pt idx="0">
                  <c:v>2369</c:v>
                </c:pt>
                <c:pt idx="1">
                  <c:v>2261</c:v>
                </c:pt>
                <c:pt idx="2">
                  <c:v>2460</c:v>
                </c:pt>
                <c:pt idx="3">
                  <c:v>2960</c:v>
                </c:pt>
                <c:pt idx="4">
                  <c:v>2633</c:v>
                </c:pt>
                <c:pt idx="5">
                  <c:v>2168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4C-4441-9B36-5598D259E300}"/>
            </c:ext>
          </c:extLst>
        </c:ser>
        <c:ser>
          <c:idx val="3"/>
          <c:order val="2"/>
          <c:tx>
            <c:strRef>
              <c:f>Sheet1!$E$34</c:f>
              <c:strCache>
                <c:ptCount val="1"/>
                <c:pt idx="0">
                  <c:v>FA = Yes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Sheet1!$A$35:$A$40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Sheet1!$E$35:$E$40</c:f>
              <c:numCache>
                <c:formatCode>General</c:formatCode>
                <c:ptCount val="6"/>
                <c:pt idx="0">
                  <c:v>8723</c:v>
                </c:pt>
                <c:pt idx="1">
                  <c:v>8170</c:v>
                </c:pt>
                <c:pt idx="2">
                  <c:v>8717</c:v>
                </c:pt>
                <c:pt idx="3">
                  <c:v>10224</c:v>
                </c:pt>
                <c:pt idx="4">
                  <c:v>9537</c:v>
                </c:pt>
                <c:pt idx="5">
                  <c:v>9664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F4C-4441-9B36-5598D259E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9169167"/>
        <c:axId val="389157519"/>
      </c:lineChart>
      <c:catAx>
        <c:axId val="389169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157519"/>
        <c:crosses val="autoZero"/>
        <c:auto val="1"/>
        <c:lblAlgn val="ctr"/>
        <c:lblOffset val="100"/>
        <c:noMultiLvlLbl val="0"/>
      </c:catAx>
      <c:valAx>
        <c:axId val="389157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169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78FC8-11AE-BF48-92C6-30FFB6FC0CB6}" type="datetimeFigureOut">
              <a:rPr lang="en-US" smtClean="0"/>
              <a:t>2/2/24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BDEF7-E45F-2D47-9901-28DCCFA7A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8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BDEF7-E45F-2D47-9901-28DCCFA7AD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3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BDEF7-E45F-2D47-9901-28DCCFA7AD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81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BDEF7-E45F-2D47-9901-28DCCFA7AD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75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BDEF7-E45F-2D47-9901-28DCCFA7AD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65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BDEF7-E45F-2D47-9901-28DCCFA7AD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80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BDEF7-E45F-2D47-9901-28DCCFA7AD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81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BDEF7-E45F-2D47-9901-28DCCFA7AD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89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5AF8-2E55-1E4D-A1F6-4499A79CF850}" type="datetimeFigureOut">
              <a:rPr lang="en-US" smtClean="0"/>
              <a:t>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079DC-3415-EF47-A253-D7B7FDDBA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40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5AF8-2E55-1E4D-A1F6-4499A79CF850}" type="datetimeFigureOut">
              <a:rPr lang="en-US" smtClean="0"/>
              <a:t>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079DC-3415-EF47-A253-D7B7FDDBA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30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5AF8-2E55-1E4D-A1F6-4499A79CF850}" type="datetimeFigureOut">
              <a:rPr lang="en-US" smtClean="0"/>
              <a:t>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079DC-3415-EF47-A253-D7B7FDDBA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95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5AF8-2E55-1E4D-A1F6-4499A79CF850}" type="datetimeFigureOut">
              <a:rPr lang="en-US" smtClean="0"/>
              <a:t>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079DC-3415-EF47-A253-D7B7FDDBA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4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5AF8-2E55-1E4D-A1F6-4499A79CF850}" type="datetimeFigureOut">
              <a:rPr lang="en-US" smtClean="0"/>
              <a:t>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079DC-3415-EF47-A253-D7B7FDDBA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0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5AF8-2E55-1E4D-A1F6-4499A79CF850}" type="datetimeFigureOut">
              <a:rPr lang="en-US" smtClean="0"/>
              <a:t>2/2/24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079DC-3415-EF47-A253-D7B7FDDBA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8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5AF8-2E55-1E4D-A1F6-4499A79CF850}" type="datetimeFigureOut">
              <a:rPr lang="en-US" smtClean="0"/>
              <a:t>2/2/24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079DC-3415-EF47-A253-D7B7FDDBA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8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5AF8-2E55-1E4D-A1F6-4499A79CF850}" type="datetimeFigureOut">
              <a:rPr lang="en-US" smtClean="0"/>
              <a:t>2/2/24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079DC-3415-EF47-A253-D7B7FDDBA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16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5AF8-2E55-1E4D-A1F6-4499A79CF850}" type="datetimeFigureOut">
              <a:rPr lang="en-US" smtClean="0"/>
              <a:t>2/2/24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079DC-3415-EF47-A253-D7B7FDDBA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42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5AF8-2E55-1E4D-A1F6-4499A79CF850}" type="datetimeFigureOut">
              <a:rPr lang="en-US" smtClean="0"/>
              <a:t>2/2/24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079DC-3415-EF47-A253-D7B7FDDBA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16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5AF8-2E55-1E4D-A1F6-4499A79CF850}" type="datetimeFigureOut">
              <a:rPr lang="en-US" smtClean="0"/>
              <a:t>2/2/24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079DC-3415-EF47-A253-D7B7FDDBA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92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25AF8-2E55-1E4D-A1F6-4499A79CF850}" type="datetimeFigureOut">
              <a:rPr lang="en-US" smtClean="0"/>
              <a:t>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079DC-3415-EF47-A253-D7B7FDDBA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F0FC7-7730-4F9F-BF8E-FE5D6F2C67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The Shifting Enrollment Landscape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88CA2-8660-43C2-AC60-DD1369B184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endParaRPr lang="en-US" dirty="0"/>
          </a:p>
          <a:p>
            <a:pPr lvl="0"/>
            <a:r>
              <a:rPr lang="en-US"/>
              <a:t>February </a:t>
            </a:r>
            <a:r>
              <a:rPr lang="en-US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82788185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3AA02F1-9EBA-200C-ECFF-EC4AC03F7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578" y="460970"/>
            <a:ext cx="2692393" cy="187401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Changing Domestic Demographics</a:t>
            </a:r>
            <a:endParaRPr lang="en-US" sz="3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5DB160-E53C-3A4D-B08D-5944A90CD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123" y="310245"/>
            <a:ext cx="7548036" cy="53884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3F6B07-F60B-C5DE-8ABA-165A5B43526D}"/>
              </a:ext>
            </a:extLst>
          </p:cNvPr>
          <p:cNvSpPr txBox="1"/>
          <p:nvPr/>
        </p:nvSpPr>
        <p:spPr>
          <a:xfrm>
            <a:off x="247972" y="4959462"/>
            <a:ext cx="36111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</a:t>
            </a:r>
            <a:r>
              <a:rPr lang="en-US" altLang="en-US" sz="1600" dirty="0"/>
              <a:t>WICHE How the Pandemic Compounds Education Pipeline Challenges, 2023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436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3AA02F1-9EBA-200C-ECFF-EC4AC03F7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578" y="460970"/>
            <a:ext cx="2692393" cy="187401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Changing Domestic Demographics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2F976C-2DE3-D8C4-23FD-D2262896D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588" y="1404853"/>
            <a:ext cx="5005613" cy="44005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0B1D32-748C-78BF-6681-D425B116D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760" y="326580"/>
            <a:ext cx="2800676" cy="5225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A5F922-6C62-74B6-DDC0-61CAA9254B10}"/>
              </a:ext>
            </a:extLst>
          </p:cNvPr>
          <p:cNvSpPr txBox="1"/>
          <p:nvPr/>
        </p:nvSpPr>
        <p:spPr>
          <a:xfrm>
            <a:off x="247973" y="5176440"/>
            <a:ext cx="28516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</a:t>
            </a:r>
            <a:r>
              <a:rPr lang="en-US" altLang="en-US" sz="1600" dirty="0"/>
              <a:t>WICHE Knocking at the College Door 2020, 10</a:t>
            </a:r>
            <a:r>
              <a:rPr lang="en-US" altLang="en-US" sz="1600" baseline="30000" dirty="0"/>
              <a:t>th</a:t>
            </a:r>
            <a:r>
              <a:rPr lang="en-US" altLang="en-US" sz="1600" dirty="0"/>
              <a:t> Edition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07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3AA02F1-9EBA-200C-ECFF-EC4AC03F7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578" y="460970"/>
            <a:ext cx="2692393" cy="187401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Changing Domestic Demographics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4FA60C-22FB-F726-3C0E-B75BC56F7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457" y="1420586"/>
            <a:ext cx="8284289" cy="40960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D4EB83-F02E-16EA-DCD8-1A80E205FC47}"/>
              </a:ext>
            </a:extLst>
          </p:cNvPr>
          <p:cNvSpPr txBox="1"/>
          <p:nvPr/>
        </p:nvSpPr>
        <p:spPr>
          <a:xfrm>
            <a:off x="247973" y="5393412"/>
            <a:ext cx="34164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Skidmore Factbook 2022-2023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102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3AA02F1-9EBA-200C-ECFF-EC4AC03F7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276" y="607930"/>
            <a:ext cx="2561768" cy="1367827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Changing Domestic Demographics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870EE-543D-B90B-C9D2-59B481D2B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5" y="2237014"/>
            <a:ext cx="2545438" cy="3360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48E0E-5209-74B7-D80C-2ACF51FA9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932" y="538839"/>
            <a:ext cx="8338041" cy="51072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7F582E-DFA8-6B9E-D8AC-FB4138463456}"/>
              </a:ext>
            </a:extLst>
          </p:cNvPr>
          <p:cNvSpPr txBox="1"/>
          <p:nvPr/>
        </p:nvSpPr>
        <p:spPr>
          <a:xfrm>
            <a:off x="247973" y="5176440"/>
            <a:ext cx="28516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</a:t>
            </a:r>
            <a:r>
              <a:rPr lang="en-US" altLang="en-US" sz="1600" dirty="0"/>
              <a:t>WICHE Knocking at the College Door 2020, 10</a:t>
            </a:r>
            <a:r>
              <a:rPr lang="en-US" altLang="en-US" sz="1600" baseline="30000" dirty="0"/>
              <a:t>th</a:t>
            </a:r>
            <a:r>
              <a:rPr lang="en-US" altLang="en-US" sz="1600" dirty="0"/>
              <a:t> Edition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091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3AA02F1-9EBA-200C-ECFF-EC4AC03F7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579" y="507465"/>
            <a:ext cx="2327076" cy="180178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Shifting Global Demand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89F59C-01C5-594B-CDE9-6DDE1320F9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244" b="20061"/>
          <a:stretch/>
        </p:blipFill>
        <p:spPr>
          <a:xfrm>
            <a:off x="3037668" y="1343569"/>
            <a:ext cx="8312655" cy="37638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30917D-39C3-4D5A-946A-0EC8BC18122D}"/>
              </a:ext>
            </a:extLst>
          </p:cNvPr>
          <p:cNvSpPr txBox="1"/>
          <p:nvPr/>
        </p:nvSpPr>
        <p:spPr>
          <a:xfrm>
            <a:off x="247973" y="5222938"/>
            <a:ext cx="28516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IIE Open Doors Enrollment Trends,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35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3AA02F1-9EBA-200C-ECFF-EC4AC03F7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606" y="383481"/>
            <a:ext cx="2360260" cy="1670746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accent6">
                    <a:lumMod val="50000"/>
                  </a:schemeClr>
                </a:solidFill>
              </a:rPr>
              <a:t>Increased Financial Need</a:t>
            </a:r>
            <a:endParaRPr lang="en-US" sz="320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428F4D4-5EBB-1C9D-1149-3170731B33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8791580"/>
              </p:ext>
            </p:extLst>
          </p:nvPr>
        </p:nvGraphicFramePr>
        <p:xfrm>
          <a:off x="2572719" y="759417"/>
          <a:ext cx="9533556" cy="4949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3506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11981</TotalTime>
  <Words>91</Words>
  <Application>Microsoft Macintosh PowerPoint</Application>
  <PresentationFormat>Widescreen</PresentationFormat>
  <Paragraphs>25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The Shifting Enrollment Landscape</vt:lpstr>
      <vt:lpstr>Changing Domestic Demographics</vt:lpstr>
      <vt:lpstr>Changing Domestic Demographics</vt:lpstr>
      <vt:lpstr>Changing Domestic Demographics</vt:lpstr>
      <vt:lpstr>Changing Domestic Demographics</vt:lpstr>
      <vt:lpstr>Shifting Global Demand</vt:lpstr>
      <vt:lpstr>Increased Financial Need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Sylvia</dc:creator>
  <cp:lastModifiedBy>Jess Ricker</cp:lastModifiedBy>
  <cp:revision>88</cp:revision>
  <cp:lastPrinted>2024-01-31T17:31:22Z</cp:lastPrinted>
  <dcterms:created xsi:type="dcterms:W3CDTF">2022-01-26T20:29:23Z</dcterms:created>
  <dcterms:modified xsi:type="dcterms:W3CDTF">2024-02-02T19:01:36Z</dcterms:modified>
</cp:coreProperties>
</file>