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03218-61D3-431C-8E47-0CDA2E9BD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C97FED-4641-433E-8411-F093E9A183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44840-A832-4C00-9EB6-30147D1B3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03000E-9C68-4111-9F20-542FEDAAA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FC6F00-1FE4-41DF-B298-673ED5433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8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11DA5-8B31-4CB6-BCC7-292CEF4EA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2B6E8-5C75-4807-A903-45C05D239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A92C2-F614-4FF5-ABD2-8BCCEEBFC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68254B-5F6C-4996-A177-015DA1AC0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5862D-745F-4D5C-BD74-54B823E45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739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84A2E-BE20-406B-BFD0-109FFA98D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FC35E2-77C0-481B-BC9E-41CAE85CBD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4F2F5-DF5C-4704-A6A7-8C6B10C03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6E2516-DA65-496E-8DA8-4F798A677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DE93BB-255E-4938-94A1-957D5ED4B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18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E11B5-45E6-4F2D-85DE-3E169D00C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14B6AB-63E0-43AD-AAC9-9AC121A896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55D7BE-210C-4A45-8FD6-C30DF0546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0DF79C-68E8-4649-A609-11DDC4340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CD39EE-6899-483E-9678-2CEB8F9BE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F0B11A-1AF9-42B9-9148-E58B12946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154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112EE-8394-42E5-93BF-13AAC5C18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8A0C65-0E77-4006-940A-A7A7E7964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BDEF57-E390-4E75-820C-79DB9F5C97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C7B663-8231-4AF2-916C-9A28D067D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EB8B4A-93E6-4C4E-9911-705154F4CC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BD7315-DC83-4385-BAC2-42353AAF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DE7A96-058B-4B9E-BC3B-E14F87228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F5A18F-7AAB-46EF-A179-8932DC46E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93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C097E-2839-4269-B0FF-7BD5DD7E9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FE3EF8-16BC-4BA1-89D9-4BDFE831D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F8F54E-5840-4582-951C-BD5A221A7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0FE9F5-0E4F-42F3-9B0F-26649D2D2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695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7B6D1B-BABF-44B0-9407-6F5190F94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4F2C30-81B3-4A2A-BA77-51694D6A0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BA7ACF-DD86-40DD-B0C7-95283660D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55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37212-60B3-41C0-A15D-48B19E38C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A2CC3-CD3A-474F-95D2-2F8005573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562066-04F0-476E-8009-EB0F74869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9F2D38-0F6E-42D8-8A5A-B33DF2152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9C432B-27CB-404E-B5BE-5849CD78C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847F3F-8B0B-4383-87B7-8AE99103F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962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F7D7A-C6AD-467C-9762-52C79939F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5D92E9-3D7C-4CFB-9A74-B6F7DB7D68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C47A79-3416-40AF-B553-82DCECD2BB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A729BD-4633-46B5-8511-78161F044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712E12-C999-4C82-BF86-9C392B26E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1F0EA6-E272-4E17-9B4C-3B7149920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99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68341-5EC5-45B0-874A-EE3A3601F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9728E1-9F26-4846-AF1A-36062E0BC0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7DBD26-D9F7-497A-8C71-5C9D8C82D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D988E9-DF39-4135-894B-AEF087C17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94A3DD-7ABF-4B06-9C1D-E19599CF8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528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7B3B6A-1280-4B83-99E0-22E3E9BF29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21A40D-2508-475D-9C24-9192481901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00A659-E133-4C6A-A115-29E4E8B1F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338928-D3EB-4C9A-9228-74B402E06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EFB63-52A3-45DA-B3CD-3365F0F1B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697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523921-DD4C-4571-AC59-7B995F486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906D11-2AB9-404B-920D-02F86279C6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6F048-BF9D-45B7-A5D5-AAE60AC876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8655F-9070-425F-8919-D949D91D70C5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0E2D18-A509-48E2-ACB6-1F28E7511C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88435E-0DB9-45F0-877A-331F0360D7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7FB00-64C7-4C09-BD36-95ABFE2EC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025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9DEC7-D005-4683-B930-B56776C14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What is the context right now for higher education, for our profession?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DEEB4-D816-4E45-ADF0-5EEE4F3FB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188" y="1916159"/>
            <a:ext cx="3087624" cy="5274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Middle East crisis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C445F3-2D1F-A94C-AA07-C9B8067D5027}"/>
              </a:ext>
            </a:extLst>
          </p:cNvPr>
          <p:cNvSpPr txBox="1">
            <a:spLocks/>
          </p:cNvSpPr>
          <p:nvPr/>
        </p:nvSpPr>
        <p:spPr>
          <a:xfrm>
            <a:off x="6617208" y="2505043"/>
            <a:ext cx="4111752" cy="5274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Speech and expression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99AD85-8528-BB48-B621-29AF8CB31389}"/>
              </a:ext>
            </a:extLst>
          </p:cNvPr>
          <p:cNvSpPr txBox="1">
            <a:spLocks/>
          </p:cNvSpPr>
          <p:nvPr/>
        </p:nvSpPr>
        <p:spPr>
          <a:xfrm>
            <a:off x="2310384" y="2732182"/>
            <a:ext cx="3989832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Freedom of Speech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F756CB7-32F9-1D40-9C16-91C6DB4FABB8}"/>
              </a:ext>
            </a:extLst>
          </p:cNvPr>
          <p:cNvSpPr txBox="1">
            <a:spLocks/>
          </p:cNvSpPr>
          <p:nvPr/>
        </p:nvSpPr>
        <p:spPr>
          <a:xfrm>
            <a:off x="6007608" y="3295014"/>
            <a:ext cx="3904488" cy="4908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Academic Freedom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B8C0ED-618E-FB43-86D9-3992628B704E}"/>
              </a:ext>
            </a:extLst>
          </p:cNvPr>
          <p:cNvSpPr txBox="1">
            <a:spLocks/>
          </p:cNvSpPr>
          <p:nvPr/>
        </p:nvSpPr>
        <p:spPr>
          <a:xfrm>
            <a:off x="838200" y="3652329"/>
            <a:ext cx="4367784" cy="466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Racial Justice Initiative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0BDD370-7824-084F-9B7C-0A77371B9A2F}"/>
              </a:ext>
            </a:extLst>
          </p:cNvPr>
          <p:cNvSpPr txBox="1">
            <a:spLocks/>
          </p:cNvSpPr>
          <p:nvPr/>
        </p:nvSpPr>
        <p:spPr>
          <a:xfrm>
            <a:off x="5205984" y="4039060"/>
            <a:ext cx="3904488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Approaching election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D9AE0AD-BBE4-E945-BBDE-1F446111E392}"/>
              </a:ext>
            </a:extLst>
          </p:cNvPr>
          <p:cNvSpPr txBox="1">
            <a:spLocks/>
          </p:cNvSpPr>
          <p:nvPr/>
        </p:nvSpPr>
        <p:spPr>
          <a:xfrm>
            <a:off x="2574036" y="4818507"/>
            <a:ext cx="6867144" cy="4786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Our mission: educating for civic democracy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80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E1C66AA-ACB9-E64D-BE03-E02A0A1EEAA3}"/>
              </a:ext>
            </a:extLst>
          </p:cNvPr>
          <p:cNvSpPr/>
          <p:nvPr/>
        </p:nvSpPr>
        <p:spPr>
          <a:xfrm>
            <a:off x="4279392" y="1916159"/>
            <a:ext cx="3560064" cy="527431"/>
          </a:xfrm>
          <a:prstGeom prst="rect">
            <a:avLst/>
          </a:prstGeom>
          <a:solidFill>
            <a:srgbClr val="00B7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49DEC7-D005-4683-B930-B56776C14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What is the context right now for higher education, for our profession?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DEEB4-D816-4E45-ADF0-5EEE4F3FB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188" y="1916159"/>
            <a:ext cx="3087624" cy="5274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chemeClr val="bg1"/>
                </a:solidFill>
              </a:rPr>
              <a:t>Middle East crisis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C445F3-2D1F-A94C-AA07-C9B8067D5027}"/>
              </a:ext>
            </a:extLst>
          </p:cNvPr>
          <p:cNvSpPr txBox="1">
            <a:spLocks/>
          </p:cNvSpPr>
          <p:nvPr/>
        </p:nvSpPr>
        <p:spPr>
          <a:xfrm>
            <a:off x="6617208" y="2505043"/>
            <a:ext cx="4111752" cy="5274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Speech and expression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99AD85-8528-BB48-B621-29AF8CB31389}"/>
              </a:ext>
            </a:extLst>
          </p:cNvPr>
          <p:cNvSpPr txBox="1">
            <a:spLocks/>
          </p:cNvSpPr>
          <p:nvPr/>
        </p:nvSpPr>
        <p:spPr>
          <a:xfrm>
            <a:off x="2310384" y="2732182"/>
            <a:ext cx="3989832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Freedom of Speech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F756CB7-32F9-1D40-9C16-91C6DB4FABB8}"/>
              </a:ext>
            </a:extLst>
          </p:cNvPr>
          <p:cNvSpPr txBox="1">
            <a:spLocks/>
          </p:cNvSpPr>
          <p:nvPr/>
        </p:nvSpPr>
        <p:spPr>
          <a:xfrm>
            <a:off x="6007608" y="3295014"/>
            <a:ext cx="3904488" cy="4908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Academic Freedom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B8C0ED-618E-FB43-86D9-3992628B704E}"/>
              </a:ext>
            </a:extLst>
          </p:cNvPr>
          <p:cNvSpPr txBox="1">
            <a:spLocks/>
          </p:cNvSpPr>
          <p:nvPr/>
        </p:nvSpPr>
        <p:spPr>
          <a:xfrm>
            <a:off x="838200" y="3652329"/>
            <a:ext cx="4367784" cy="466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Racial Justice Initiative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0BDD370-7824-084F-9B7C-0A77371B9A2F}"/>
              </a:ext>
            </a:extLst>
          </p:cNvPr>
          <p:cNvSpPr txBox="1">
            <a:spLocks/>
          </p:cNvSpPr>
          <p:nvPr/>
        </p:nvSpPr>
        <p:spPr>
          <a:xfrm>
            <a:off x="5205984" y="4039060"/>
            <a:ext cx="3904488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Approaching election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D9AE0AD-BBE4-E945-BBDE-1F446111E392}"/>
              </a:ext>
            </a:extLst>
          </p:cNvPr>
          <p:cNvSpPr txBox="1">
            <a:spLocks/>
          </p:cNvSpPr>
          <p:nvPr/>
        </p:nvSpPr>
        <p:spPr>
          <a:xfrm>
            <a:off x="2574036" y="4818507"/>
            <a:ext cx="6867144" cy="4786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Our mission: educating for civic democracy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25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E1C66AA-ACB9-E64D-BE03-E02A0A1EEAA3}"/>
              </a:ext>
            </a:extLst>
          </p:cNvPr>
          <p:cNvSpPr/>
          <p:nvPr/>
        </p:nvSpPr>
        <p:spPr>
          <a:xfrm>
            <a:off x="2206752" y="2719990"/>
            <a:ext cx="3560064" cy="527431"/>
          </a:xfrm>
          <a:prstGeom prst="rect">
            <a:avLst/>
          </a:prstGeom>
          <a:solidFill>
            <a:srgbClr val="00B7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49DEC7-D005-4683-B930-B56776C14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What is the context right now for higher education, for our profession?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DEEB4-D816-4E45-ADF0-5EEE4F3FB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188" y="1916159"/>
            <a:ext cx="3087624" cy="5274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00B74F"/>
                </a:solidFill>
              </a:rPr>
              <a:t>Middle East crisis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C445F3-2D1F-A94C-AA07-C9B8067D5027}"/>
              </a:ext>
            </a:extLst>
          </p:cNvPr>
          <p:cNvSpPr txBox="1">
            <a:spLocks/>
          </p:cNvSpPr>
          <p:nvPr/>
        </p:nvSpPr>
        <p:spPr>
          <a:xfrm>
            <a:off x="6617208" y="2505043"/>
            <a:ext cx="4111752" cy="5274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Speech and expression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99AD85-8528-BB48-B621-29AF8CB31389}"/>
              </a:ext>
            </a:extLst>
          </p:cNvPr>
          <p:cNvSpPr txBox="1">
            <a:spLocks/>
          </p:cNvSpPr>
          <p:nvPr/>
        </p:nvSpPr>
        <p:spPr>
          <a:xfrm>
            <a:off x="2310384" y="2732182"/>
            <a:ext cx="3989832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/>
                </a:solidFill>
              </a:rPr>
              <a:t>Freedom of Speech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F756CB7-32F9-1D40-9C16-91C6DB4FABB8}"/>
              </a:ext>
            </a:extLst>
          </p:cNvPr>
          <p:cNvSpPr txBox="1">
            <a:spLocks/>
          </p:cNvSpPr>
          <p:nvPr/>
        </p:nvSpPr>
        <p:spPr>
          <a:xfrm>
            <a:off x="6007608" y="3295014"/>
            <a:ext cx="3904488" cy="4908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Academic Freedom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B8C0ED-618E-FB43-86D9-3992628B704E}"/>
              </a:ext>
            </a:extLst>
          </p:cNvPr>
          <p:cNvSpPr txBox="1">
            <a:spLocks/>
          </p:cNvSpPr>
          <p:nvPr/>
        </p:nvSpPr>
        <p:spPr>
          <a:xfrm>
            <a:off x="838200" y="3652329"/>
            <a:ext cx="4367784" cy="466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Racial Justice Initiative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0BDD370-7824-084F-9B7C-0A77371B9A2F}"/>
              </a:ext>
            </a:extLst>
          </p:cNvPr>
          <p:cNvSpPr txBox="1">
            <a:spLocks/>
          </p:cNvSpPr>
          <p:nvPr/>
        </p:nvSpPr>
        <p:spPr>
          <a:xfrm>
            <a:off x="5205984" y="4039060"/>
            <a:ext cx="3904488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Approaching election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D9AE0AD-BBE4-E945-BBDE-1F446111E392}"/>
              </a:ext>
            </a:extLst>
          </p:cNvPr>
          <p:cNvSpPr txBox="1">
            <a:spLocks/>
          </p:cNvSpPr>
          <p:nvPr/>
        </p:nvSpPr>
        <p:spPr>
          <a:xfrm>
            <a:off x="2574036" y="4818507"/>
            <a:ext cx="6867144" cy="4786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Our mission: educating for civic democracy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E1C66AA-ACB9-E64D-BE03-E02A0A1EEAA3}"/>
              </a:ext>
            </a:extLst>
          </p:cNvPr>
          <p:cNvSpPr/>
          <p:nvPr/>
        </p:nvSpPr>
        <p:spPr>
          <a:xfrm>
            <a:off x="6431280" y="2502202"/>
            <a:ext cx="4297680" cy="527431"/>
          </a:xfrm>
          <a:prstGeom prst="rect">
            <a:avLst/>
          </a:prstGeom>
          <a:solidFill>
            <a:srgbClr val="00B7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49DEC7-D005-4683-B930-B56776C14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What is the context right now for higher education, for our profession?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DEEB4-D816-4E45-ADF0-5EEE4F3FB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188" y="1916159"/>
            <a:ext cx="3087624" cy="5274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00B74F"/>
                </a:solidFill>
              </a:rPr>
              <a:t>Middle East crisis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C445F3-2D1F-A94C-AA07-C9B8067D5027}"/>
              </a:ext>
            </a:extLst>
          </p:cNvPr>
          <p:cNvSpPr txBox="1">
            <a:spLocks/>
          </p:cNvSpPr>
          <p:nvPr/>
        </p:nvSpPr>
        <p:spPr>
          <a:xfrm>
            <a:off x="6617208" y="2505043"/>
            <a:ext cx="4111752" cy="5274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/>
                </a:solidFill>
              </a:rPr>
              <a:t>Speech and expression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99AD85-8528-BB48-B621-29AF8CB31389}"/>
              </a:ext>
            </a:extLst>
          </p:cNvPr>
          <p:cNvSpPr txBox="1">
            <a:spLocks/>
          </p:cNvSpPr>
          <p:nvPr/>
        </p:nvSpPr>
        <p:spPr>
          <a:xfrm>
            <a:off x="2310384" y="2732182"/>
            <a:ext cx="3989832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Freedom of Speech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F756CB7-32F9-1D40-9C16-91C6DB4FABB8}"/>
              </a:ext>
            </a:extLst>
          </p:cNvPr>
          <p:cNvSpPr txBox="1">
            <a:spLocks/>
          </p:cNvSpPr>
          <p:nvPr/>
        </p:nvSpPr>
        <p:spPr>
          <a:xfrm>
            <a:off x="6007608" y="3295014"/>
            <a:ext cx="3904488" cy="4908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Academic Freedom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B8C0ED-618E-FB43-86D9-3992628B704E}"/>
              </a:ext>
            </a:extLst>
          </p:cNvPr>
          <p:cNvSpPr txBox="1">
            <a:spLocks/>
          </p:cNvSpPr>
          <p:nvPr/>
        </p:nvSpPr>
        <p:spPr>
          <a:xfrm>
            <a:off x="838200" y="3652329"/>
            <a:ext cx="4367784" cy="466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Racial Justice Initiative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0BDD370-7824-084F-9B7C-0A77371B9A2F}"/>
              </a:ext>
            </a:extLst>
          </p:cNvPr>
          <p:cNvSpPr txBox="1">
            <a:spLocks/>
          </p:cNvSpPr>
          <p:nvPr/>
        </p:nvSpPr>
        <p:spPr>
          <a:xfrm>
            <a:off x="5205984" y="4039060"/>
            <a:ext cx="3904488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Approaching election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D9AE0AD-BBE4-E945-BBDE-1F446111E392}"/>
              </a:ext>
            </a:extLst>
          </p:cNvPr>
          <p:cNvSpPr txBox="1">
            <a:spLocks/>
          </p:cNvSpPr>
          <p:nvPr/>
        </p:nvSpPr>
        <p:spPr>
          <a:xfrm>
            <a:off x="2574036" y="4818507"/>
            <a:ext cx="6867144" cy="4786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Our mission: educating for civic democracy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2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E1C66AA-ACB9-E64D-BE03-E02A0A1EEAA3}"/>
              </a:ext>
            </a:extLst>
          </p:cNvPr>
          <p:cNvSpPr/>
          <p:nvPr/>
        </p:nvSpPr>
        <p:spPr>
          <a:xfrm>
            <a:off x="5811012" y="3285665"/>
            <a:ext cx="3759708" cy="527431"/>
          </a:xfrm>
          <a:prstGeom prst="rect">
            <a:avLst/>
          </a:prstGeom>
          <a:solidFill>
            <a:srgbClr val="00B7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49DEC7-D005-4683-B930-B56776C14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What is the context right now for higher education, for our profession?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DEEB4-D816-4E45-ADF0-5EEE4F3FB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188" y="1916159"/>
            <a:ext cx="3087624" cy="5274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00B74F"/>
                </a:solidFill>
              </a:rPr>
              <a:t>Middle East crisis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C445F3-2D1F-A94C-AA07-C9B8067D5027}"/>
              </a:ext>
            </a:extLst>
          </p:cNvPr>
          <p:cNvSpPr txBox="1">
            <a:spLocks/>
          </p:cNvSpPr>
          <p:nvPr/>
        </p:nvSpPr>
        <p:spPr>
          <a:xfrm>
            <a:off x="6617208" y="2505043"/>
            <a:ext cx="4111752" cy="5274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Speech and expression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99AD85-8528-BB48-B621-29AF8CB31389}"/>
              </a:ext>
            </a:extLst>
          </p:cNvPr>
          <p:cNvSpPr txBox="1">
            <a:spLocks/>
          </p:cNvSpPr>
          <p:nvPr/>
        </p:nvSpPr>
        <p:spPr>
          <a:xfrm>
            <a:off x="2310384" y="2732182"/>
            <a:ext cx="3989832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Freedom of Speech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F756CB7-32F9-1D40-9C16-91C6DB4FABB8}"/>
              </a:ext>
            </a:extLst>
          </p:cNvPr>
          <p:cNvSpPr txBox="1">
            <a:spLocks/>
          </p:cNvSpPr>
          <p:nvPr/>
        </p:nvSpPr>
        <p:spPr>
          <a:xfrm>
            <a:off x="6007608" y="3295014"/>
            <a:ext cx="3904488" cy="4908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/>
                </a:solidFill>
              </a:rPr>
              <a:t>Academic Freedom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B8C0ED-618E-FB43-86D9-3992628B704E}"/>
              </a:ext>
            </a:extLst>
          </p:cNvPr>
          <p:cNvSpPr txBox="1">
            <a:spLocks/>
          </p:cNvSpPr>
          <p:nvPr/>
        </p:nvSpPr>
        <p:spPr>
          <a:xfrm>
            <a:off x="838200" y="3652329"/>
            <a:ext cx="4367784" cy="466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Racial Justice Initiative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0BDD370-7824-084F-9B7C-0A77371B9A2F}"/>
              </a:ext>
            </a:extLst>
          </p:cNvPr>
          <p:cNvSpPr txBox="1">
            <a:spLocks/>
          </p:cNvSpPr>
          <p:nvPr/>
        </p:nvSpPr>
        <p:spPr>
          <a:xfrm>
            <a:off x="5205984" y="4039060"/>
            <a:ext cx="3904488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Approaching election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D9AE0AD-BBE4-E945-BBDE-1F446111E392}"/>
              </a:ext>
            </a:extLst>
          </p:cNvPr>
          <p:cNvSpPr txBox="1">
            <a:spLocks/>
          </p:cNvSpPr>
          <p:nvPr/>
        </p:nvSpPr>
        <p:spPr>
          <a:xfrm>
            <a:off x="2574036" y="4818507"/>
            <a:ext cx="6867144" cy="4786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Our mission: educating for civic democracy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89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E1C66AA-ACB9-E64D-BE03-E02A0A1EEAA3}"/>
              </a:ext>
            </a:extLst>
          </p:cNvPr>
          <p:cNvSpPr/>
          <p:nvPr/>
        </p:nvSpPr>
        <p:spPr>
          <a:xfrm>
            <a:off x="765048" y="3640137"/>
            <a:ext cx="4087368" cy="527431"/>
          </a:xfrm>
          <a:prstGeom prst="rect">
            <a:avLst/>
          </a:prstGeom>
          <a:solidFill>
            <a:srgbClr val="00B7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49DEC7-D005-4683-B930-B56776C14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What is the context right now for higher education, for our profession?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DEEB4-D816-4E45-ADF0-5EEE4F3FB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188" y="1916159"/>
            <a:ext cx="3087624" cy="5274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00B74F"/>
                </a:solidFill>
              </a:rPr>
              <a:t>Middle East crisis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C445F3-2D1F-A94C-AA07-C9B8067D5027}"/>
              </a:ext>
            </a:extLst>
          </p:cNvPr>
          <p:cNvSpPr txBox="1">
            <a:spLocks/>
          </p:cNvSpPr>
          <p:nvPr/>
        </p:nvSpPr>
        <p:spPr>
          <a:xfrm>
            <a:off x="6617208" y="2505043"/>
            <a:ext cx="4111752" cy="5274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Speech and expression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99AD85-8528-BB48-B621-29AF8CB31389}"/>
              </a:ext>
            </a:extLst>
          </p:cNvPr>
          <p:cNvSpPr txBox="1">
            <a:spLocks/>
          </p:cNvSpPr>
          <p:nvPr/>
        </p:nvSpPr>
        <p:spPr>
          <a:xfrm>
            <a:off x="2310384" y="2732182"/>
            <a:ext cx="3989832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Freedom of Speech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F756CB7-32F9-1D40-9C16-91C6DB4FABB8}"/>
              </a:ext>
            </a:extLst>
          </p:cNvPr>
          <p:cNvSpPr txBox="1">
            <a:spLocks/>
          </p:cNvSpPr>
          <p:nvPr/>
        </p:nvSpPr>
        <p:spPr>
          <a:xfrm>
            <a:off x="6007608" y="3295014"/>
            <a:ext cx="3904488" cy="4908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Academic Freedom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B8C0ED-618E-FB43-86D9-3992628B704E}"/>
              </a:ext>
            </a:extLst>
          </p:cNvPr>
          <p:cNvSpPr txBox="1">
            <a:spLocks/>
          </p:cNvSpPr>
          <p:nvPr/>
        </p:nvSpPr>
        <p:spPr>
          <a:xfrm>
            <a:off x="838200" y="3652329"/>
            <a:ext cx="4367784" cy="466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/>
                </a:solidFill>
              </a:rPr>
              <a:t>Racial Justice Initiative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0BDD370-7824-084F-9B7C-0A77371B9A2F}"/>
              </a:ext>
            </a:extLst>
          </p:cNvPr>
          <p:cNvSpPr txBox="1">
            <a:spLocks/>
          </p:cNvSpPr>
          <p:nvPr/>
        </p:nvSpPr>
        <p:spPr>
          <a:xfrm>
            <a:off x="5205984" y="4039060"/>
            <a:ext cx="3904488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Approaching election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D9AE0AD-BBE4-E945-BBDE-1F446111E392}"/>
              </a:ext>
            </a:extLst>
          </p:cNvPr>
          <p:cNvSpPr txBox="1">
            <a:spLocks/>
          </p:cNvSpPr>
          <p:nvPr/>
        </p:nvSpPr>
        <p:spPr>
          <a:xfrm>
            <a:off x="2574036" y="4818507"/>
            <a:ext cx="6867144" cy="4786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Our mission: educating for civic democracy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58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E1C66AA-ACB9-E64D-BE03-E02A0A1EEAA3}"/>
              </a:ext>
            </a:extLst>
          </p:cNvPr>
          <p:cNvSpPr/>
          <p:nvPr/>
        </p:nvSpPr>
        <p:spPr>
          <a:xfrm>
            <a:off x="5087112" y="4038472"/>
            <a:ext cx="3947160" cy="527431"/>
          </a:xfrm>
          <a:prstGeom prst="rect">
            <a:avLst/>
          </a:prstGeom>
          <a:solidFill>
            <a:srgbClr val="00B7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49DEC7-D005-4683-B930-B56776C14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What is the context right now for higher education, for our profession?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DEEB4-D816-4E45-ADF0-5EEE4F3FB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188" y="1916159"/>
            <a:ext cx="3087624" cy="5274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00B74F"/>
                </a:solidFill>
              </a:rPr>
              <a:t>Middle East crisis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C445F3-2D1F-A94C-AA07-C9B8067D5027}"/>
              </a:ext>
            </a:extLst>
          </p:cNvPr>
          <p:cNvSpPr txBox="1">
            <a:spLocks/>
          </p:cNvSpPr>
          <p:nvPr/>
        </p:nvSpPr>
        <p:spPr>
          <a:xfrm>
            <a:off x="6617208" y="2505043"/>
            <a:ext cx="4111752" cy="5274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Speech and expression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99AD85-8528-BB48-B621-29AF8CB31389}"/>
              </a:ext>
            </a:extLst>
          </p:cNvPr>
          <p:cNvSpPr txBox="1">
            <a:spLocks/>
          </p:cNvSpPr>
          <p:nvPr/>
        </p:nvSpPr>
        <p:spPr>
          <a:xfrm>
            <a:off x="2310384" y="2732182"/>
            <a:ext cx="3989832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Freedom of Speech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F756CB7-32F9-1D40-9C16-91C6DB4FABB8}"/>
              </a:ext>
            </a:extLst>
          </p:cNvPr>
          <p:cNvSpPr txBox="1">
            <a:spLocks/>
          </p:cNvSpPr>
          <p:nvPr/>
        </p:nvSpPr>
        <p:spPr>
          <a:xfrm>
            <a:off x="6007608" y="3295014"/>
            <a:ext cx="3904488" cy="4908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Academic Freedom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B8C0ED-618E-FB43-86D9-3992628B704E}"/>
              </a:ext>
            </a:extLst>
          </p:cNvPr>
          <p:cNvSpPr txBox="1">
            <a:spLocks/>
          </p:cNvSpPr>
          <p:nvPr/>
        </p:nvSpPr>
        <p:spPr>
          <a:xfrm>
            <a:off x="838200" y="3652329"/>
            <a:ext cx="4367784" cy="466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Racial Justice Initiative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0BDD370-7824-084F-9B7C-0A77371B9A2F}"/>
              </a:ext>
            </a:extLst>
          </p:cNvPr>
          <p:cNvSpPr txBox="1">
            <a:spLocks/>
          </p:cNvSpPr>
          <p:nvPr/>
        </p:nvSpPr>
        <p:spPr>
          <a:xfrm>
            <a:off x="5205984" y="4039060"/>
            <a:ext cx="3904488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/>
                </a:solidFill>
              </a:rPr>
              <a:t>Approaching election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D9AE0AD-BBE4-E945-BBDE-1F446111E392}"/>
              </a:ext>
            </a:extLst>
          </p:cNvPr>
          <p:cNvSpPr txBox="1">
            <a:spLocks/>
          </p:cNvSpPr>
          <p:nvPr/>
        </p:nvSpPr>
        <p:spPr>
          <a:xfrm>
            <a:off x="2574036" y="4818507"/>
            <a:ext cx="6867144" cy="4786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>
                    <a:lumMod val="95000"/>
                  </a:schemeClr>
                </a:solidFill>
              </a:rPr>
              <a:t>Our mission: educating for civic democracy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75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E1C66AA-ACB9-E64D-BE03-E02A0A1EEAA3}"/>
              </a:ext>
            </a:extLst>
          </p:cNvPr>
          <p:cNvSpPr/>
          <p:nvPr/>
        </p:nvSpPr>
        <p:spPr>
          <a:xfrm>
            <a:off x="2365248" y="4781930"/>
            <a:ext cx="7252716" cy="527431"/>
          </a:xfrm>
          <a:prstGeom prst="rect">
            <a:avLst/>
          </a:prstGeom>
          <a:solidFill>
            <a:srgbClr val="00B7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49DEC7-D005-4683-B930-B56776C14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What is the context right now for higher education, for our profession?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DEEB4-D816-4E45-ADF0-5EEE4F3FB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188" y="1916159"/>
            <a:ext cx="3087624" cy="5274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00B74F"/>
                </a:solidFill>
              </a:rPr>
              <a:t>Middle East crisis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C445F3-2D1F-A94C-AA07-C9B8067D5027}"/>
              </a:ext>
            </a:extLst>
          </p:cNvPr>
          <p:cNvSpPr txBox="1">
            <a:spLocks/>
          </p:cNvSpPr>
          <p:nvPr/>
        </p:nvSpPr>
        <p:spPr>
          <a:xfrm>
            <a:off x="6617208" y="2505043"/>
            <a:ext cx="4111752" cy="5274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Speech and expression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99AD85-8528-BB48-B621-29AF8CB31389}"/>
              </a:ext>
            </a:extLst>
          </p:cNvPr>
          <p:cNvSpPr txBox="1">
            <a:spLocks/>
          </p:cNvSpPr>
          <p:nvPr/>
        </p:nvSpPr>
        <p:spPr>
          <a:xfrm>
            <a:off x="2310384" y="2732182"/>
            <a:ext cx="3989832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Freedom of Speech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F756CB7-32F9-1D40-9C16-91C6DB4FABB8}"/>
              </a:ext>
            </a:extLst>
          </p:cNvPr>
          <p:cNvSpPr txBox="1">
            <a:spLocks/>
          </p:cNvSpPr>
          <p:nvPr/>
        </p:nvSpPr>
        <p:spPr>
          <a:xfrm>
            <a:off x="6007608" y="3295014"/>
            <a:ext cx="3904488" cy="4908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Academic Freedom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B8C0ED-618E-FB43-86D9-3992628B704E}"/>
              </a:ext>
            </a:extLst>
          </p:cNvPr>
          <p:cNvSpPr txBox="1">
            <a:spLocks/>
          </p:cNvSpPr>
          <p:nvPr/>
        </p:nvSpPr>
        <p:spPr>
          <a:xfrm>
            <a:off x="838200" y="3652329"/>
            <a:ext cx="4367784" cy="466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Racial Justice Initiative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0BDD370-7824-084F-9B7C-0A77371B9A2F}"/>
              </a:ext>
            </a:extLst>
          </p:cNvPr>
          <p:cNvSpPr txBox="1">
            <a:spLocks/>
          </p:cNvSpPr>
          <p:nvPr/>
        </p:nvSpPr>
        <p:spPr>
          <a:xfrm>
            <a:off x="5205984" y="4039060"/>
            <a:ext cx="3904488" cy="503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00B74F"/>
                </a:solidFill>
              </a:rPr>
              <a:t>Approaching election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D9AE0AD-BBE4-E945-BBDE-1F446111E392}"/>
              </a:ext>
            </a:extLst>
          </p:cNvPr>
          <p:cNvSpPr txBox="1">
            <a:spLocks/>
          </p:cNvSpPr>
          <p:nvPr/>
        </p:nvSpPr>
        <p:spPr>
          <a:xfrm>
            <a:off x="2574036" y="4818507"/>
            <a:ext cx="6867144" cy="4786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solidFill>
                  <a:schemeClr val="bg1"/>
                </a:solidFill>
              </a:rPr>
              <a:t>Our mission: educating for civic democracy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59fc353-dc00-4086-a459-6979ae4d73e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576B5BD74805348AB7DCA5CFE100F27" ma:contentTypeVersion="15" ma:contentTypeDescription="Create a new document." ma:contentTypeScope="" ma:versionID="0f39af00f649ee339f437d492d4bb16c">
  <xsd:schema xmlns:xsd="http://www.w3.org/2001/XMLSchema" xmlns:xs="http://www.w3.org/2001/XMLSchema" xmlns:p="http://schemas.microsoft.com/office/2006/metadata/properties" xmlns:ns3="c59fc353-dc00-4086-a459-6979ae4d73e9" xmlns:ns4="e8986972-1b3d-4ffb-896d-ce996c2a1bf8" targetNamespace="http://schemas.microsoft.com/office/2006/metadata/properties" ma:root="true" ma:fieldsID="ceb3ed576b9856a97112f43f85ce1760" ns3:_="" ns4:_="">
    <xsd:import namespace="c59fc353-dc00-4086-a459-6979ae4d73e9"/>
    <xsd:import namespace="e8986972-1b3d-4ffb-896d-ce996c2a1bf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9fc353-dc00-4086-a459-6979ae4d73e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986972-1b3d-4ffb-896d-ce996c2a1bf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109D90-6453-42B6-9822-CEF84CB569B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AD3D48C-1667-452B-B8FF-CAFAFD11C7F1}">
  <ds:schemaRefs>
    <ds:schemaRef ds:uri="c59fc353-dc00-4086-a459-6979ae4d73e9"/>
    <ds:schemaRef ds:uri="http://purl.org/dc/terms/"/>
    <ds:schemaRef ds:uri="e8986972-1b3d-4ffb-896d-ce996c2a1bf8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BCA1255-0887-4066-BEFF-056AAAF0CC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9fc353-dc00-4086-a459-6979ae4d73e9"/>
    <ds:schemaRef ds:uri="e8986972-1b3d-4ffb-896d-ce996c2a1bf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296</Words>
  <Application>Microsoft Office PowerPoint</Application>
  <PresentationFormat>Widescreen</PresentationFormat>
  <Paragraphs>64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What is the context right now for higher education, for our profession?</vt:lpstr>
      <vt:lpstr>What is the context right now for higher education, for our profession?</vt:lpstr>
      <vt:lpstr>What is the context right now for higher education, for our profession?</vt:lpstr>
      <vt:lpstr>What is the context right now for higher education, for our profession?</vt:lpstr>
      <vt:lpstr>What is the context right now for higher education, for our profession?</vt:lpstr>
      <vt:lpstr>What is the context right now for higher education, for our profession?</vt:lpstr>
      <vt:lpstr>What is the context right now for higher education, for our profession?</vt:lpstr>
      <vt:lpstr>What is the context right now for higher education, for our profession?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the context right now for higher education, for our profession?</dc:title>
  <dc:creator>Marc Conner</dc:creator>
  <cp:lastModifiedBy>Marc Conner</cp:lastModifiedBy>
  <cp:revision>2</cp:revision>
  <dcterms:created xsi:type="dcterms:W3CDTF">2024-04-02T21:07:07Z</dcterms:created>
  <dcterms:modified xsi:type="dcterms:W3CDTF">2024-04-03T14:55:38Z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0x0101006576B5BD74805348AB7DCA5CFE100F27</vt:lpwstr>
  </property>
</Properties>
</file>