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630" r:id="rId5"/>
    <p:sldId id="625" r:id="rId6"/>
    <p:sldId id="627" r:id="rId7"/>
    <p:sldId id="628" r:id="rId8"/>
    <p:sldId id="629" r:id="rId9"/>
    <p:sldId id="269" r:id="rId10"/>
    <p:sldId id="256" r:id="rId11"/>
    <p:sldId id="631" r:id="rId12"/>
    <p:sldId id="63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A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5" autoAdjust="0"/>
    <p:restoredTop sz="94694"/>
  </p:normalViewPr>
  <p:slideViewPr>
    <p:cSldViewPr snapToGrid="0">
      <p:cViewPr varScale="1">
        <p:scale>
          <a:sx n="61" d="100"/>
          <a:sy n="61" d="100"/>
        </p:scale>
        <p:origin x="8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DA5FAD-1D6F-4483-A5CE-C09F55B448CD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00FCC5-BCFF-4666-9266-005E74AD9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50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C657D2-891D-408C-A16D-124B1D0D263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958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92CD1F-8A6D-4AFC-8ED8-1811A7D14C9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49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92CD1F-8A6D-4AFC-8ED8-1811A7D14C9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99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AF8-2E55-1E4D-A1F6-4499A79CF850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77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AF8-2E55-1E4D-A1F6-4499A79CF850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23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AF8-2E55-1E4D-A1F6-4499A79CF850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2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AF8-2E55-1E4D-A1F6-4499A79CF850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966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AF8-2E55-1E4D-A1F6-4499A79CF850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4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AF8-2E55-1E4D-A1F6-4499A79CF850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488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AF8-2E55-1E4D-A1F6-4499A79CF850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60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AF8-2E55-1E4D-A1F6-4499A79CF850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8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AF8-2E55-1E4D-A1F6-4499A79CF850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21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AF8-2E55-1E4D-A1F6-4499A79CF850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20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AF8-2E55-1E4D-A1F6-4499A79CF850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3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25AF8-2E55-1E4D-A1F6-4499A79CF850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079DC-3415-EF47-A253-D7B7FDDB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6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5C782-576F-4FC3-A930-7CA1F3C97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6A52"/>
                </a:solidFill>
                <a:latin typeface="+mn-lt"/>
              </a:rPr>
              <a:t>Strategic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36C50-EA42-472C-96CF-5F38A1813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Skidmore’s Financial position, now and in the future? </a:t>
            </a:r>
          </a:p>
          <a:p>
            <a:r>
              <a:rPr lang="en-US" dirty="0"/>
              <a:t>How do we align our future-oriented strategic priorities with a shared understanding of our financial reality?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928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47B048E-6AF8-45B8-B10E-87FC706107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80" y="314988"/>
            <a:ext cx="10127540" cy="904213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rgbClr val="006A52"/>
                </a:solidFill>
                <a:latin typeface="+mn-lt"/>
              </a:rPr>
              <a:t>Above the Line Budget/Forecast Results </a:t>
            </a:r>
            <a:r>
              <a:rPr lang="en-US" sz="2000" b="1" dirty="0">
                <a:solidFill>
                  <a:srgbClr val="006A52"/>
                </a:solidFill>
              </a:rPr>
              <a:t>($ in thousands)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7C3E14-BB7D-42CD-B04A-9ED811AA9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EED-BF7E-43AF-BF85-E0BD5427A69E}" type="slidenum">
              <a:rPr lang="en-US" smtClean="0"/>
              <a:t>2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5AF4D2C-D65A-4900-AAFB-9297BA592D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180" y="1689465"/>
            <a:ext cx="10475640" cy="347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084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297A9-9D26-4E29-9B2D-1F71F637C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686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6A52"/>
                </a:solidFill>
                <a:latin typeface="+mn-lt"/>
              </a:rPr>
              <a:t>How do we work together on the financial forecast and responses?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4E7EC-0F15-4BBE-8D02-2B24D8714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7040"/>
            <a:ext cx="10515600" cy="280943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What I’ve been hearing:</a:t>
            </a:r>
          </a:p>
          <a:p>
            <a:r>
              <a:rPr lang="en-US" dirty="0"/>
              <a:t>Use existing shared governance structures as much as possible.</a:t>
            </a:r>
          </a:p>
          <a:p>
            <a:r>
              <a:rPr lang="en-US" dirty="0"/>
              <a:t>Communicate and share options </a:t>
            </a:r>
            <a:r>
              <a:rPr lang="en-US" dirty="0">
                <a:highlight>
                  <a:srgbClr val="FFFF00"/>
                </a:highlight>
              </a:rPr>
              <a:t>as early as possible </a:t>
            </a:r>
            <a:r>
              <a:rPr lang="en-US" dirty="0"/>
              <a:t>on major decisions and parameters. </a:t>
            </a:r>
          </a:p>
          <a:p>
            <a:r>
              <a:rPr lang="en-US" dirty="0"/>
              <a:t>Share options </a:t>
            </a:r>
            <a:r>
              <a:rPr lang="en-US" dirty="0">
                <a:highlight>
                  <a:srgbClr val="FFFF00"/>
                </a:highlight>
              </a:rPr>
              <a:t>prior to the decision stage </a:t>
            </a:r>
            <a:r>
              <a:rPr lang="en-US" dirty="0"/>
              <a:t>for input and collaboration.</a:t>
            </a:r>
          </a:p>
        </p:txBody>
      </p:sp>
    </p:spTree>
    <p:extLst>
      <p:ext uri="{BB962C8B-B14F-4D97-AF65-F5344CB8AC3E}">
        <p14:creationId xmlns:p14="http://schemas.microsoft.com/office/powerpoint/2010/main" val="2321509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07435-768F-45ED-926A-D3F3B1539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6146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6A52"/>
                </a:solidFill>
                <a:latin typeface="+mn-lt"/>
              </a:rPr>
              <a:t>Shared governance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26498-654F-4F43-B8DF-2268D26A3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IPPC sub committee on budget </a:t>
            </a:r>
            <a:r>
              <a:rPr lang="en-US"/>
              <a:t>and finance:  add +</a:t>
            </a:r>
            <a:r>
              <a:rPr lang="en-US" dirty="0"/>
              <a:t>2 at-large faculty members (use FEC willingness-to-serve process) and +2 staff members (use staff willingness-to-serve process)</a:t>
            </a:r>
          </a:p>
          <a:p>
            <a:r>
              <a:rPr lang="en-US" dirty="0"/>
              <a:t>→ more voices, perspectives, suggestions</a:t>
            </a:r>
          </a:p>
          <a:p>
            <a:r>
              <a:rPr lang="en-US" dirty="0"/>
              <a:t>Regular meetings: 2x/month likely</a:t>
            </a:r>
          </a:p>
          <a:p>
            <a:r>
              <a:rPr lang="en-US" dirty="0"/>
              <a:t>Regular information and collaboration sessions with employee community: </a:t>
            </a:r>
            <a:r>
              <a:rPr lang="en-US" dirty="0">
                <a:highlight>
                  <a:srgbClr val="FFFF00"/>
                </a:highlight>
              </a:rPr>
              <a:t>late September</a:t>
            </a:r>
            <a:r>
              <a:rPr lang="en-US" dirty="0"/>
              <a:t> and </a:t>
            </a:r>
            <a:r>
              <a:rPr lang="en-US" dirty="0">
                <a:highlight>
                  <a:srgbClr val="FFFF00"/>
                </a:highlight>
              </a:rPr>
              <a:t>early November</a:t>
            </a:r>
          </a:p>
        </p:txBody>
      </p:sp>
    </p:spTree>
    <p:extLst>
      <p:ext uri="{BB962C8B-B14F-4D97-AF65-F5344CB8AC3E}">
        <p14:creationId xmlns:p14="http://schemas.microsoft.com/office/powerpoint/2010/main" val="1566073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F8C9F-8BF8-4DAE-AF2F-CBDEE2955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6A52"/>
                </a:solidFill>
                <a:latin typeface="+mn-lt"/>
              </a:rPr>
              <a:t>What is the Road Map for Skidmore’s future?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83A5F-1BF7-4A0E-9D64-7DEE55B29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07566" cy="4351338"/>
          </a:xfrm>
        </p:spPr>
        <p:txBody>
          <a:bodyPr/>
          <a:lstStyle/>
          <a:p>
            <a:r>
              <a:rPr lang="en-US" dirty="0"/>
              <a:t>What do we want to do? And what can we afford to do?</a:t>
            </a:r>
          </a:p>
          <a:p>
            <a:r>
              <a:rPr lang="en-US" dirty="0"/>
              <a:t>We continue in a growth mindset — but the headwinds and constraints in our industry are significant.</a:t>
            </a:r>
          </a:p>
          <a:p>
            <a:r>
              <a:rPr lang="en-US" dirty="0"/>
              <a:t>There will be tradeoffs: </a:t>
            </a:r>
            <a:br>
              <a:rPr lang="en-US" dirty="0"/>
            </a:br>
            <a:r>
              <a:rPr lang="en-US" dirty="0"/>
              <a:t>“We can do anything we want; but we cannot do everything we want.”</a:t>
            </a:r>
          </a:p>
          <a:p>
            <a:r>
              <a:rPr lang="en-US" dirty="0"/>
              <a:t>This work can only be done well if we do it together. </a:t>
            </a:r>
            <a:br>
              <a:rPr lang="en-US" dirty="0"/>
            </a:br>
            <a:r>
              <a:rPr lang="en-US" dirty="0"/>
              <a:t>That is a shared commitment.</a:t>
            </a:r>
          </a:p>
        </p:txBody>
      </p:sp>
    </p:spTree>
    <p:extLst>
      <p:ext uri="{BB962C8B-B14F-4D97-AF65-F5344CB8AC3E}">
        <p14:creationId xmlns:p14="http://schemas.microsoft.com/office/powerpoint/2010/main" val="4084271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6D9C9-4DDD-4135-8E1F-F30F4B1DF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6A52"/>
                </a:solidFill>
                <a:latin typeface="+mn-lt"/>
              </a:rPr>
              <a:t>Strategic Planning:  </a:t>
            </a:r>
            <a:br>
              <a:rPr lang="en-US" sz="4000" dirty="0">
                <a:solidFill>
                  <a:srgbClr val="006A52"/>
                </a:solidFill>
                <a:latin typeface="+mn-lt"/>
              </a:rPr>
            </a:br>
            <a:r>
              <a:rPr lang="en-US" sz="4000" dirty="0">
                <a:solidFill>
                  <a:srgbClr val="006A52"/>
                </a:solidFill>
                <a:latin typeface="+mn-lt"/>
              </a:rPr>
              <a:t>What’s been done, what lies ahead?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9154F-E47D-47A3-A58F-7F4799EC1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766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Many meetings and discussions this year: Extended Cabinet, IPPC, Board, faculty and staff meetings, President’s Leadership Council</a:t>
            </a:r>
          </a:p>
          <a:p>
            <a:r>
              <a:rPr lang="en-US" dirty="0"/>
              <a:t>Outreach and shaping input to come: </a:t>
            </a:r>
            <a:br>
              <a:rPr lang="en-US" dirty="0"/>
            </a:br>
            <a:r>
              <a:rPr lang="en-US" dirty="0"/>
              <a:t>Focused discussions this spring, sharing collected feedback in the fall, opportunities for more faculty, staff, and student input throughout next year, possibly surveys or facilitator engagement</a:t>
            </a:r>
          </a:p>
          <a:p>
            <a:r>
              <a:rPr lang="en-US" dirty="0"/>
              <a:t>The major dates: </a:t>
            </a:r>
            <a:r>
              <a:rPr lang="en-US" b="1" dirty="0"/>
              <a:t>finished draft to BOT </a:t>
            </a:r>
            <a:r>
              <a:rPr lang="en-US" dirty="0"/>
              <a:t>at the </a:t>
            </a:r>
            <a:r>
              <a:rPr lang="en-US" dirty="0">
                <a:highlight>
                  <a:srgbClr val="FFFF00"/>
                </a:highlight>
              </a:rPr>
              <a:t>February 2025 meeting</a:t>
            </a:r>
            <a:r>
              <a:rPr lang="en-US" dirty="0"/>
              <a:t>, </a:t>
            </a:r>
            <a:r>
              <a:rPr lang="en-US" b="1" dirty="0"/>
              <a:t>finished version for BOT approval </a:t>
            </a:r>
            <a:r>
              <a:rPr lang="en-US" dirty="0"/>
              <a:t>at </a:t>
            </a:r>
            <a:r>
              <a:rPr lang="en-US" dirty="0">
                <a:highlight>
                  <a:srgbClr val="FFFF00"/>
                </a:highlight>
              </a:rPr>
              <a:t>May 2025 meeting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44174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499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-up of a list of words&#10;&#10;Description automatically generated">
            <a:extLst>
              <a:ext uri="{FF2B5EF4-FFF2-40B4-BE49-F238E27FC236}">
                <a16:creationId xmlns:a16="http://schemas.microsoft.com/office/drawing/2014/main" id="{A82114E8-D6E3-812E-48A2-5C18350AE0B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637" r="16186"/>
          <a:stretch/>
        </p:blipFill>
        <p:spPr>
          <a:xfrm>
            <a:off x="6011916" y="2032426"/>
            <a:ext cx="5570483" cy="290723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A3E74D-392F-9383-71EF-BF9E66508DB3}"/>
              </a:ext>
            </a:extLst>
          </p:cNvPr>
          <p:cNvSpPr txBox="1"/>
          <p:nvPr/>
        </p:nvSpPr>
        <p:spPr>
          <a:xfrm>
            <a:off x="841397" y="2032426"/>
            <a:ext cx="4827883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0" dirty="0">
                <a:effectLst/>
                <a:latin typeface="ProximaNova"/>
              </a:rPr>
              <a:t>The community was asked to consider and rate six values that emerged during our year-long conversations and from the first survey based on how accurately they felt each represented our community. </a:t>
            </a:r>
            <a:endParaRPr lang="en-US" sz="2800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6EE4EC-D3A1-1971-03D7-A063FDFD183E}"/>
              </a:ext>
            </a:extLst>
          </p:cNvPr>
          <p:cNvSpPr txBox="1"/>
          <p:nvPr/>
        </p:nvSpPr>
        <p:spPr>
          <a:xfrm>
            <a:off x="841397" y="522158"/>
            <a:ext cx="1116772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006A52"/>
                </a:solidFill>
              </a:rPr>
              <a:t>Visions &amp; Values: Living our values survey results</a:t>
            </a:r>
          </a:p>
        </p:txBody>
      </p:sp>
    </p:spTree>
    <p:extLst>
      <p:ext uri="{BB962C8B-B14F-4D97-AF65-F5344CB8AC3E}">
        <p14:creationId xmlns:p14="http://schemas.microsoft.com/office/powerpoint/2010/main" val="451106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115B9C-C888-B11B-B0C8-C113DD713B0E}"/>
              </a:ext>
            </a:extLst>
          </p:cNvPr>
          <p:cNvSpPr txBox="1"/>
          <p:nvPr/>
        </p:nvSpPr>
        <p:spPr>
          <a:xfrm>
            <a:off x="841397" y="1400230"/>
            <a:ext cx="106379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0" dirty="0">
                <a:effectLst/>
                <a:latin typeface="ProximaNova"/>
              </a:rPr>
              <a:t>The community was also </a:t>
            </a:r>
            <a:br>
              <a:rPr lang="en-US" sz="2800" b="0" dirty="0">
                <a:effectLst/>
                <a:latin typeface="ProximaNova"/>
              </a:rPr>
            </a:br>
            <a:r>
              <a:rPr lang="en-US" sz="2800" b="0" dirty="0">
                <a:effectLst/>
                <a:latin typeface="ProximaNova"/>
              </a:rPr>
              <a:t>asked to consider and </a:t>
            </a:r>
            <a:br>
              <a:rPr lang="en-US" sz="2800" b="0" dirty="0">
                <a:effectLst/>
                <a:latin typeface="ProximaNova"/>
              </a:rPr>
            </a:br>
            <a:r>
              <a:rPr lang="en-US" sz="2800" b="0" dirty="0">
                <a:effectLst/>
                <a:latin typeface="ProximaNova"/>
              </a:rPr>
              <a:t>rate eleven community </a:t>
            </a:r>
            <a:br>
              <a:rPr lang="en-US" sz="2800" b="0" dirty="0">
                <a:effectLst/>
                <a:latin typeface="ProximaNova"/>
              </a:rPr>
            </a:br>
            <a:r>
              <a:rPr lang="en-US" sz="2800" b="0" dirty="0">
                <a:effectLst/>
                <a:latin typeface="ProximaNova"/>
              </a:rPr>
              <a:t>commitments that </a:t>
            </a:r>
            <a:br>
              <a:rPr lang="en-US" sz="2800" b="0" dirty="0">
                <a:effectLst/>
                <a:latin typeface="ProximaNova"/>
              </a:rPr>
            </a:br>
            <a:r>
              <a:rPr lang="en-US" sz="2800" b="0" dirty="0">
                <a:effectLst/>
                <a:latin typeface="ProximaNova"/>
              </a:rPr>
              <a:t>emerged as themes </a:t>
            </a:r>
            <a:br>
              <a:rPr lang="en-US" sz="2800" b="0" dirty="0">
                <a:effectLst/>
                <a:latin typeface="ProximaNova"/>
              </a:rPr>
            </a:br>
            <a:r>
              <a:rPr lang="en-US" sz="2800" b="0" dirty="0">
                <a:effectLst/>
                <a:latin typeface="ProximaNova"/>
              </a:rPr>
              <a:t>during our year-long </a:t>
            </a:r>
            <a:br>
              <a:rPr lang="en-US" sz="2800" b="0" dirty="0">
                <a:effectLst/>
                <a:latin typeface="ProximaNova"/>
              </a:rPr>
            </a:br>
            <a:r>
              <a:rPr lang="en-US" sz="2800" b="0" dirty="0">
                <a:effectLst/>
                <a:latin typeface="ProximaNova"/>
              </a:rPr>
              <a:t>conversations and </a:t>
            </a:r>
            <a:br>
              <a:rPr lang="en-US" sz="2800" b="0" dirty="0">
                <a:effectLst/>
                <a:latin typeface="ProximaNova"/>
              </a:rPr>
            </a:br>
            <a:r>
              <a:rPr lang="en-US" sz="2800" b="0" dirty="0">
                <a:effectLst/>
                <a:latin typeface="ProximaNova"/>
              </a:rPr>
              <a:t>from the first survey </a:t>
            </a:r>
            <a:br>
              <a:rPr lang="en-US" sz="2800" b="0" dirty="0">
                <a:effectLst/>
                <a:latin typeface="ProximaNova"/>
              </a:rPr>
            </a:br>
            <a:r>
              <a:rPr lang="en-US" sz="2800" b="0" dirty="0">
                <a:effectLst/>
                <a:latin typeface="ProximaNova"/>
              </a:rPr>
              <a:t>based on how accurately they felt each represented our community. </a:t>
            </a:r>
            <a:endParaRPr lang="en-US" sz="2800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0BB963-E499-F825-8528-89593BF98FA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82" r="9590" b="11374"/>
          <a:stretch/>
        </p:blipFill>
        <p:spPr>
          <a:xfrm>
            <a:off x="4920030" y="1410740"/>
            <a:ext cx="6412223" cy="31089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C08CA69-801F-3E4E-8C3C-1A7819C323EA}"/>
              </a:ext>
            </a:extLst>
          </p:cNvPr>
          <p:cNvSpPr txBox="1"/>
          <p:nvPr/>
        </p:nvSpPr>
        <p:spPr>
          <a:xfrm>
            <a:off x="841397" y="522158"/>
            <a:ext cx="1116772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006A52"/>
                </a:solidFill>
              </a:rPr>
              <a:t>Visions &amp; Values: Shaping our visions survey results</a:t>
            </a:r>
          </a:p>
        </p:txBody>
      </p:sp>
    </p:spTree>
    <p:extLst>
      <p:ext uri="{BB962C8B-B14F-4D97-AF65-F5344CB8AC3E}">
        <p14:creationId xmlns:p14="http://schemas.microsoft.com/office/powerpoint/2010/main" val="16314511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59fc353-dc00-4086-a459-6979ae4d73e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76B5BD74805348AB7DCA5CFE100F27" ma:contentTypeVersion="16" ma:contentTypeDescription="Create a new document." ma:contentTypeScope="" ma:versionID="096706ece55b07f9d96d06fe14764978">
  <xsd:schema xmlns:xsd="http://www.w3.org/2001/XMLSchema" xmlns:xs="http://www.w3.org/2001/XMLSchema" xmlns:p="http://schemas.microsoft.com/office/2006/metadata/properties" xmlns:ns3="c59fc353-dc00-4086-a459-6979ae4d73e9" xmlns:ns4="e8986972-1b3d-4ffb-896d-ce996c2a1bf8" targetNamespace="http://schemas.microsoft.com/office/2006/metadata/properties" ma:root="true" ma:fieldsID="b9f11d19e6beb0ef448e62baeb07fdd5" ns3:_="" ns4:_="">
    <xsd:import namespace="c59fc353-dc00-4086-a459-6979ae4d73e9"/>
    <xsd:import namespace="e8986972-1b3d-4ffb-896d-ce996c2a1b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9fc353-dc00-4086-a459-6979ae4d73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986972-1b3d-4ffb-896d-ce996c2a1bf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CEF226-28C2-4C40-8010-D8128D9AA14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59fc353-dc00-4086-a459-6979ae4d73e9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e8986972-1b3d-4ffb-896d-ce996c2a1bf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0F94F9E-6E0B-45ED-B620-1C26CC27DD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1A9C51-8275-4690-B2A1-81B56B7C25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9fc353-dc00-4086-a459-6979ae4d73e9"/>
    <ds:schemaRef ds:uri="e8986972-1b3d-4ffb-896d-ce996c2a1b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5327</TotalTime>
  <Words>436</Words>
  <Application>Microsoft Office PowerPoint</Application>
  <PresentationFormat>Widescreen</PresentationFormat>
  <Paragraphs>31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ProximaNova</vt:lpstr>
      <vt:lpstr>1_Office Theme</vt:lpstr>
      <vt:lpstr>Strategic Resources</vt:lpstr>
      <vt:lpstr>Above the Line Budget/Forecast Results ($ in thousands)</vt:lpstr>
      <vt:lpstr>How do we work together on the financial forecast and responses?</vt:lpstr>
      <vt:lpstr>Shared governance structure</vt:lpstr>
      <vt:lpstr>What is the Road Map for Skidmore’s future?</vt:lpstr>
      <vt:lpstr>Strategic Planning:   What’s been done, what lies ahead?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Visions and Values Strategic Planning Strategic Resources</dc:title>
  <dc:creator>Marc Conner</dc:creator>
  <cp:lastModifiedBy>Nora Graubard</cp:lastModifiedBy>
  <cp:revision>17</cp:revision>
  <dcterms:created xsi:type="dcterms:W3CDTF">2024-04-20T12:44:59Z</dcterms:created>
  <dcterms:modified xsi:type="dcterms:W3CDTF">2024-04-26T19:30:04Z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0x0101006576B5BD74805348AB7DCA5CFE100F27</vt:lpwstr>
  </property>
</Properties>
</file>