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8"/>
  </p:notesMasterIdLst>
  <p:sldIdLst>
    <p:sldId id="256" r:id="rId2"/>
    <p:sldId id="257" r:id="rId3"/>
    <p:sldId id="258" r:id="rId4"/>
    <p:sldId id="259" r:id="rId5"/>
    <p:sldId id="260" r:id="rId6"/>
    <p:sldId id="261" r:id="rId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5" d="100"/>
          <a:sy n="135" d="100"/>
        </p:scale>
        <p:origin x="882" y="12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95e7fe78dd_3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95e7fe78dd_3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Grant funded initiative with two prongs/projects</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95e7fe78dd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95e7fe78dd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300" b="1"/>
              <a:t>Strategic plan</a:t>
            </a:r>
            <a:endParaRPr sz="1300" b="1"/>
          </a:p>
          <a:p>
            <a:pPr marL="457200" lvl="0" indent="-298450" algn="l" rtl="0">
              <a:spcBef>
                <a:spcPts val="0"/>
              </a:spcBef>
              <a:spcAft>
                <a:spcPts val="0"/>
              </a:spcAft>
              <a:buSzPts val="1100"/>
              <a:buChar char="●"/>
            </a:pPr>
            <a:r>
              <a:rPr lang="en"/>
              <a:t>Develop better, more consistent, and more effective assessment mechanisms for determining where and to what extent integrative learning is taking place at Skidmore. </a:t>
            </a:r>
            <a:endParaRPr/>
          </a:p>
          <a:p>
            <a:pPr marL="457200" lvl="0" indent="-298450" algn="l" rtl="0">
              <a:spcBef>
                <a:spcPts val="0"/>
              </a:spcBef>
              <a:spcAft>
                <a:spcPts val="0"/>
              </a:spcAft>
              <a:buSzPts val="1100"/>
              <a:buChar char="●"/>
            </a:pPr>
            <a:r>
              <a:rPr lang="en"/>
              <a:t>Interrogate the criteria for faculty promotion. </a:t>
            </a:r>
            <a:endParaRPr/>
          </a:p>
          <a:p>
            <a:pPr marL="0" lvl="0" indent="0" algn="l" rtl="0">
              <a:spcBef>
                <a:spcPts val="0"/>
              </a:spcBef>
              <a:spcAft>
                <a:spcPts val="0"/>
              </a:spcAft>
              <a:buNone/>
            </a:pPr>
            <a:r>
              <a:rPr lang="en"/>
              <a:t>		</a:t>
            </a:r>
            <a:endParaRPr>
              <a:solidFill>
                <a:schemeClr val="dk1"/>
              </a:solidFill>
            </a:endParaRPr>
          </a:p>
          <a:p>
            <a:pPr marL="0" lvl="0" indent="0" algn="l" rtl="0">
              <a:spcBef>
                <a:spcPts val="0"/>
              </a:spcBef>
              <a:spcAft>
                <a:spcPts val="0"/>
              </a:spcAft>
              <a:buNone/>
            </a:pPr>
            <a:r>
              <a:rPr lang="en" sz="1300" b="1">
                <a:solidFill>
                  <a:schemeClr val="dk1"/>
                </a:solidFill>
              </a:rPr>
              <a:t>CEPP Work</a:t>
            </a:r>
            <a:endParaRPr sz="1300" b="1">
              <a:solidFill>
                <a:schemeClr val="dk1"/>
              </a:solidFill>
            </a:endParaRPr>
          </a:p>
          <a:p>
            <a:pPr marL="0" lvl="0" indent="0" algn="l" rtl="0">
              <a:spcBef>
                <a:spcPts val="0"/>
              </a:spcBef>
              <a:spcAft>
                <a:spcPts val="0"/>
              </a:spcAft>
              <a:buClr>
                <a:schemeClr val="dk1"/>
              </a:buClr>
              <a:buSzPts val="1100"/>
              <a:buFont typeface="Arial"/>
              <a:buNone/>
            </a:pPr>
            <a:r>
              <a:rPr lang="en" b="1">
                <a:solidFill>
                  <a:schemeClr val="dk1"/>
                </a:solidFill>
              </a:rPr>
              <a:t>CEPP Survey on QSETS</a:t>
            </a:r>
            <a:endParaRPr b="1">
              <a:solidFill>
                <a:schemeClr val="dk1"/>
              </a:solidFill>
            </a:endParaRPr>
          </a:p>
          <a:p>
            <a:pPr marL="457200" lvl="0" indent="-298450" algn="l" rtl="0">
              <a:spcBef>
                <a:spcPts val="0"/>
              </a:spcBef>
              <a:spcAft>
                <a:spcPts val="0"/>
              </a:spcAft>
              <a:buClr>
                <a:schemeClr val="dk1"/>
              </a:buClr>
              <a:buSzPts val="1100"/>
              <a:buChar char="●"/>
            </a:pPr>
            <a:r>
              <a:rPr lang="en">
                <a:solidFill>
                  <a:schemeClr val="dk1"/>
                </a:solidFill>
              </a:rPr>
              <a:t>Only 26% of faculty believe that the QSETs provided useful information on their teaching</a:t>
            </a:r>
            <a:endParaRPr>
              <a:solidFill>
                <a:schemeClr val="dk1"/>
              </a:solidFill>
            </a:endParaRPr>
          </a:p>
          <a:p>
            <a:pPr marL="457200" lvl="0" indent="-298450" algn="l" rtl="0">
              <a:spcBef>
                <a:spcPts val="0"/>
              </a:spcBef>
              <a:spcAft>
                <a:spcPts val="0"/>
              </a:spcAft>
              <a:buClr>
                <a:schemeClr val="dk1"/>
              </a:buClr>
              <a:buSzPts val="1100"/>
              <a:buChar char="●"/>
            </a:pPr>
            <a:r>
              <a:rPr lang="en">
                <a:solidFill>
                  <a:schemeClr val="dk1"/>
                </a:solidFill>
              </a:rPr>
              <a:t>Only 12% think qSET are useful for assessment of student learning</a:t>
            </a:r>
            <a:endParaRPr>
              <a:solidFill>
                <a:schemeClr val="dk1"/>
              </a:solidFill>
            </a:endParaRPr>
          </a:p>
          <a:p>
            <a:pPr marL="457200" lvl="0" indent="-298450" algn="l" rtl="0">
              <a:spcBef>
                <a:spcPts val="0"/>
              </a:spcBef>
              <a:spcAft>
                <a:spcPts val="0"/>
              </a:spcAft>
              <a:buClr>
                <a:schemeClr val="dk1"/>
              </a:buClr>
              <a:buSzPts val="1100"/>
              <a:buChar char="●"/>
            </a:pPr>
            <a:r>
              <a:rPr lang="en">
                <a:solidFill>
                  <a:schemeClr val="dk1"/>
                </a:solidFill>
              </a:rPr>
              <a:t>Only 9% believe that the qSETs are objective evaluations of teaching effectiveness</a:t>
            </a:r>
            <a:endParaRPr>
              <a:solidFill>
                <a:schemeClr val="dk1"/>
              </a:solidFill>
            </a:endParaRPr>
          </a:p>
          <a:p>
            <a:pPr marL="0" lvl="0" indent="0" algn="l" rtl="0">
              <a:spcBef>
                <a:spcPts val="0"/>
              </a:spcBef>
              <a:spcAft>
                <a:spcPts val="0"/>
              </a:spcAft>
              <a:buClr>
                <a:schemeClr val="dk1"/>
              </a:buClr>
              <a:buSzPts val="1100"/>
              <a:buFont typeface="Arial"/>
              <a:buNone/>
            </a:pPr>
            <a:r>
              <a:rPr lang="en" sz="1600">
                <a:solidFill>
                  <a:srgbClr val="595959"/>
                </a:solidFill>
              </a:rPr>
              <a:t>Policy work: Worked to draft language supporting equity and inclusion in teaching criteria</a:t>
            </a:r>
            <a:endParaRPr sz="1600">
              <a:solidFill>
                <a:srgbClr val="595959"/>
              </a:solidFill>
            </a:endParaRPr>
          </a:p>
          <a:p>
            <a:pPr marL="0" lvl="0" indent="0" algn="l" rtl="0">
              <a:spcBef>
                <a:spcPts val="0"/>
              </a:spcBef>
              <a:spcAft>
                <a:spcPts val="0"/>
              </a:spcAft>
              <a:buNone/>
            </a:pPr>
            <a:endParaRPr sz="1300" b="1"/>
          </a:p>
          <a:p>
            <a:pPr marL="0" lvl="0" indent="0" algn="l" rtl="0">
              <a:spcBef>
                <a:spcPts val="0"/>
              </a:spcBef>
              <a:spcAft>
                <a:spcPts val="0"/>
              </a:spcAft>
              <a:buNone/>
            </a:pPr>
            <a:r>
              <a:rPr lang="en" sz="1500" b="1"/>
              <a:t>Surveys</a:t>
            </a:r>
            <a:endParaRPr sz="1500" b="1"/>
          </a:p>
          <a:p>
            <a:pPr marL="0" lvl="0" indent="0" algn="l" rtl="0">
              <a:spcBef>
                <a:spcPts val="0"/>
              </a:spcBef>
              <a:spcAft>
                <a:spcPts val="0"/>
              </a:spcAft>
              <a:buNone/>
            </a:pPr>
            <a:r>
              <a:rPr lang="en" b="1"/>
              <a:t>2019 HEDS</a:t>
            </a:r>
            <a:endParaRPr b="1"/>
          </a:p>
          <a:p>
            <a:pPr marL="457200" lvl="0" indent="-298450" algn="l" rtl="0">
              <a:spcBef>
                <a:spcPts val="0"/>
              </a:spcBef>
              <a:spcAft>
                <a:spcPts val="0"/>
              </a:spcAft>
              <a:buSzPts val="1100"/>
              <a:buChar char="●"/>
            </a:pPr>
            <a:r>
              <a:rPr lang="en"/>
              <a:t>Students, faculty and staff holding marginalized identities of all kinds report feeling less of a sense of belonging on campus</a:t>
            </a:r>
            <a:endParaRPr/>
          </a:p>
          <a:p>
            <a:pPr marL="457200" lvl="0" indent="-298450" algn="l" rtl="0">
              <a:spcBef>
                <a:spcPts val="0"/>
              </a:spcBef>
              <a:spcAft>
                <a:spcPts val="0"/>
              </a:spcAft>
              <a:buSzPts val="1100"/>
              <a:buChar char="●"/>
            </a:pPr>
            <a:r>
              <a:rPr lang="en"/>
              <a:t>Matters for student retention; matters for student learning</a:t>
            </a:r>
            <a:endParaRPr/>
          </a:p>
          <a:p>
            <a:pPr marL="0" lvl="0" indent="0" algn="l" rtl="0">
              <a:spcBef>
                <a:spcPts val="0"/>
              </a:spcBef>
              <a:spcAft>
                <a:spcPts val="0"/>
              </a:spcAft>
              <a:buNone/>
            </a:pPr>
            <a:r>
              <a:rPr lang="en" b="1"/>
              <a:t>2020 NACC</a:t>
            </a:r>
            <a:r>
              <a:rPr lang="en"/>
              <a:t> (asks only about race)</a:t>
            </a:r>
            <a:endParaRPr/>
          </a:p>
          <a:p>
            <a:pPr marL="457200" lvl="0" indent="-298450" algn="l" rtl="0">
              <a:spcBef>
                <a:spcPts val="0"/>
              </a:spcBef>
              <a:spcAft>
                <a:spcPts val="0"/>
              </a:spcAft>
              <a:buSzPts val="1100"/>
              <a:buChar char="●"/>
            </a:pPr>
            <a:r>
              <a:rPr lang="en"/>
              <a:t>84</a:t>
            </a:r>
            <a:r>
              <a:rPr lang="en" b="1"/>
              <a:t>% </a:t>
            </a:r>
            <a:r>
              <a:rPr lang="en"/>
              <a:t>of white students feel like they matter in class while only 55% of students of color feel like they matter in class</a:t>
            </a:r>
            <a:endParaRPr/>
          </a:p>
          <a:p>
            <a:pPr marL="0" lvl="0" indent="0" algn="l" rtl="0">
              <a:spcBef>
                <a:spcPts val="0"/>
              </a:spcBef>
              <a:spcAft>
                <a:spcPts val="0"/>
              </a:spcAft>
              <a:buNone/>
            </a:pPr>
            <a:r>
              <a:rPr lang="en" b="1"/>
              <a:t>CLTL Survey - spring 2023</a:t>
            </a:r>
            <a:endParaRPr b="1"/>
          </a:p>
          <a:p>
            <a:pPr marL="457200" lvl="0" indent="-298450" algn="l" rtl="0">
              <a:spcBef>
                <a:spcPts val="0"/>
              </a:spcBef>
              <a:spcAft>
                <a:spcPts val="0"/>
              </a:spcAft>
              <a:buSzPts val="1100"/>
              <a:buChar char="●"/>
            </a:pPr>
            <a:r>
              <a:rPr lang="en"/>
              <a:t>survey asking staff, faculty, and students to reflect on their experiences of inclusion and belonging at Skidmore</a:t>
            </a:r>
            <a:endParaRPr/>
          </a:p>
          <a:p>
            <a:pPr marL="457200" lvl="0" indent="-298450" algn="l" rtl="0">
              <a:spcBef>
                <a:spcPts val="0"/>
              </a:spcBef>
              <a:spcAft>
                <a:spcPts val="0"/>
              </a:spcAft>
              <a:buSzPts val="1100"/>
              <a:buChar char="●"/>
            </a:pPr>
            <a:r>
              <a:rPr lang="en"/>
              <a:t>Common themes that we need: more empathy/inclusive practices; better communication; greater understanding across identity categories</a:t>
            </a:r>
            <a:endParaRPr/>
          </a:p>
          <a:p>
            <a:pPr marL="0" lvl="0" indent="0" algn="l" rtl="0">
              <a:spcBef>
                <a:spcPts val="0"/>
              </a:spcBef>
              <a:spcAft>
                <a:spcPts val="0"/>
              </a:spcAft>
              <a:buNone/>
            </a:pPr>
            <a:endParaRPr/>
          </a:p>
          <a:p>
            <a:pPr marL="0" lvl="0" indent="0" algn="l" rtl="0">
              <a:spcBef>
                <a:spcPts val="0"/>
              </a:spcBef>
              <a:spcAft>
                <a:spcPts val="0"/>
              </a:spcAft>
              <a:buNone/>
            </a:pPr>
            <a:r>
              <a:rPr lang="en" b="1"/>
              <a:t>Faculty Retention</a:t>
            </a:r>
            <a:endParaRPr b="1"/>
          </a:p>
          <a:p>
            <a:pPr marL="0" lvl="0" indent="0" algn="l" rtl="0">
              <a:spcBef>
                <a:spcPts val="0"/>
              </a:spcBef>
              <a:spcAft>
                <a:spcPts val="0"/>
              </a:spcAft>
              <a:buNone/>
            </a:pPr>
            <a:r>
              <a:rPr lang="en">
                <a:solidFill>
                  <a:schemeClr val="dk1"/>
                </a:solidFill>
              </a:rPr>
              <a:t>HEDS Survey: Faculty and staff believe that retention of marginalized populations is not an institutional priority</a:t>
            </a:r>
            <a:endParaRPr>
              <a:solidFill>
                <a:schemeClr val="dk1"/>
              </a:solidFill>
            </a:endParaRPr>
          </a:p>
          <a:p>
            <a:pPr marL="0" lvl="0" indent="0" algn="l" rtl="0">
              <a:spcBef>
                <a:spcPts val="0"/>
              </a:spcBef>
              <a:spcAft>
                <a:spcPts val="0"/>
              </a:spcAft>
              <a:buNone/>
            </a:pPr>
            <a:endParaRPr>
              <a:solidFill>
                <a:schemeClr val="dk1"/>
              </a:solidFill>
            </a:endParaRPr>
          </a:p>
          <a:p>
            <a:pPr marL="0" lvl="0" indent="0" algn="l" rtl="0">
              <a:spcBef>
                <a:spcPts val="0"/>
              </a:spcBef>
              <a:spcAft>
                <a:spcPts val="0"/>
              </a:spcAft>
              <a:buNone/>
            </a:pPr>
            <a:r>
              <a:rPr lang="en">
                <a:solidFill>
                  <a:schemeClr val="dk1"/>
                </a:solidFill>
              </a:rPr>
              <a:t>In sum: Skidmore stands at a critical juncture where we must focus more on fostering an</a:t>
            </a:r>
            <a:r>
              <a:rPr lang="en" i="1">
                <a:solidFill>
                  <a:schemeClr val="dk1"/>
                </a:solidFill>
              </a:rPr>
              <a:t> inclusive</a:t>
            </a:r>
            <a:r>
              <a:rPr lang="en">
                <a:solidFill>
                  <a:schemeClr val="dk1"/>
                </a:solidFill>
              </a:rPr>
              <a:t> and </a:t>
            </a:r>
            <a:r>
              <a:rPr lang="en" i="1">
                <a:solidFill>
                  <a:schemeClr val="dk1"/>
                </a:solidFill>
              </a:rPr>
              <a:t>respectful</a:t>
            </a:r>
            <a:r>
              <a:rPr lang="en">
                <a:solidFill>
                  <a:schemeClr val="dk1"/>
                </a:solidFill>
              </a:rPr>
              <a:t> climate in which every member of our community feels valued and all experience a sense of belonging, because they all know that their contributions to the community are both welcomed and appreciated. </a:t>
            </a:r>
            <a:endParaRPr>
              <a:solidFill>
                <a:schemeClr val="dk1"/>
              </a:solidFill>
            </a:endParaRPr>
          </a:p>
          <a:p>
            <a:pPr marL="0" lvl="0" indent="0" algn="l" rtl="0">
              <a:spcBef>
                <a:spcPts val="0"/>
              </a:spcBef>
              <a:spcAft>
                <a:spcPts val="0"/>
              </a:spcAft>
              <a:buClr>
                <a:schemeClr val="dk1"/>
              </a:buClr>
              <a:buSzPts val="1100"/>
              <a:buFont typeface="Arial"/>
              <a:buNone/>
            </a:pPr>
            <a:endParaRPr>
              <a:solidFill>
                <a:schemeClr val="dk1"/>
              </a:solidFill>
            </a:endParaRPr>
          </a:p>
          <a:p>
            <a:pPr marL="0" lvl="0" indent="0" algn="l" rtl="0">
              <a:spcBef>
                <a:spcPts val="0"/>
              </a:spcBef>
              <a:spcAft>
                <a:spcPts val="0"/>
              </a:spcAft>
              <a:buNone/>
            </a:pPr>
            <a:endParaRPr/>
          </a:p>
          <a:p>
            <a:pPr marL="0" lvl="0" indent="0" algn="l" rtl="0">
              <a:spcBef>
                <a:spcPts val="0"/>
              </a:spcBef>
              <a:spcAft>
                <a:spcPts val="0"/>
              </a:spcAft>
              <a:buNone/>
            </a:pPr>
            <a:r>
              <a:rPr lang="en"/>
              <a:t>Extra content</a:t>
            </a:r>
            <a:endParaRPr/>
          </a:p>
          <a:p>
            <a:pPr marL="0" lvl="0" indent="0" algn="l" rtl="0">
              <a:spcBef>
                <a:spcPts val="0"/>
              </a:spcBef>
              <a:spcAft>
                <a:spcPts val="0"/>
              </a:spcAft>
              <a:buNone/>
            </a:pPr>
            <a:r>
              <a:rPr lang="en">
                <a:solidFill>
                  <a:schemeClr val="dk1"/>
                </a:solidFill>
              </a:rPr>
              <a:t>HEDS: 54% of students report hearing faculty make disparaging remarks about (disability, gender identity, immigration status, age, race, socioeconomic status, etc</a:t>
            </a:r>
            <a:endParaRPr>
              <a:solidFill>
                <a:schemeClr val="dk1"/>
              </a:solidFill>
            </a:endParaRPr>
          </a:p>
          <a:p>
            <a:pPr marL="0" lvl="0" indent="0" algn="l" rtl="0">
              <a:spcBef>
                <a:spcPts val="0"/>
              </a:spcBef>
              <a:spcAft>
                <a:spcPts val="0"/>
              </a:spcAft>
              <a:buClr>
                <a:schemeClr val="dk1"/>
              </a:buClr>
              <a:buSzPts val="1100"/>
              <a:buFont typeface="Arial"/>
              <a:buNone/>
            </a:pPr>
            <a:r>
              <a:rPr lang="en">
                <a:solidFill>
                  <a:schemeClr val="dk1"/>
                </a:solidFill>
              </a:rPr>
              <a:t>2016, 2022 NSSE  </a:t>
            </a:r>
            <a:endParaRPr>
              <a:solidFill>
                <a:schemeClr val="dk1"/>
              </a:solidFill>
            </a:endParaRPr>
          </a:p>
          <a:p>
            <a:pPr marL="0" lvl="0" indent="0" algn="l" rtl="0">
              <a:spcBef>
                <a:spcPts val="0"/>
              </a:spcBef>
              <a:spcAft>
                <a:spcPts val="0"/>
              </a:spcAft>
              <a:buClr>
                <a:schemeClr val="dk1"/>
              </a:buClr>
              <a:buSzPts val="1100"/>
              <a:buFont typeface="Arial"/>
              <a:buNone/>
            </a:pPr>
            <a:r>
              <a:rPr lang="en">
                <a:solidFill>
                  <a:schemeClr val="dk1"/>
                </a:solidFill>
              </a:rPr>
              <a:t>students significantly less likely to discuss coursework outside of class with a faculty member and significantly less likely to discuss their academic performance than with peers at similar institutions</a:t>
            </a:r>
            <a:endParaRPr>
              <a:solidFill>
                <a:schemeClr val="dk1"/>
              </a:solidFill>
            </a:endParaRPr>
          </a:p>
          <a:p>
            <a:pPr marL="0" lvl="0" indent="0" algn="l" rtl="0">
              <a:spcBef>
                <a:spcPts val="0"/>
              </a:spcBef>
              <a:spcAft>
                <a:spcPts val="0"/>
              </a:spcAft>
              <a:buClr>
                <a:schemeClr val="dk1"/>
              </a:buClr>
              <a:buSzPts val="1100"/>
              <a:buFont typeface="Arial"/>
              <a:buNone/>
            </a:pPr>
            <a:r>
              <a:rPr lang="en">
                <a:solidFill>
                  <a:schemeClr val="dk1"/>
                </a:solidFill>
              </a:rPr>
              <a:t>	Students report spending about 15.8 hours per week outside of class total on their academic work (in a 7 day week)</a:t>
            </a:r>
            <a:endParaRPr>
              <a:solidFill>
                <a:schemeClr val="dk1"/>
              </a:solidFill>
            </a:endParaRPr>
          </a:p>
          <a:p>
            <a:pPr marL="0" lvl="0" indent="0" algn="l" rtl="0">
              <a:spcBef>
                <a:spcPts val="0"/>
              </a:spcBef>
              <a:spcAft>
                <a:spcPts val="0"/>
              </a:spcAft>
              <a:buNone/>
            </a:pPr>
            <a:endParaRPr/>
          </a:p>
          <a:p>
            <a:pPr marL="0" lvl="0" indent="0" algn="l" rtl="0">
              <a:spcBef>
                <a:spcPts val="0"/>
              </a:spcBef>
              <a:spcAft>
                <a:spcPts val="0"/>
              </a:spcAft>
              <a:buNone/>
            </a:pPr>
            <a:r>
              <a:rPr lang="en"/>
              <a:t>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963ef68189_2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963ef68189_2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95ab672d5b_0_9: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95ab672d5b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1ea638ff2e7_5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1ea638ff2e7_5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CoW: What are we missing and how can we better articulate these goals/guidelines? Meant to establish ownership of these. Once we agree on the guiding principles the plan is to map them onto current policy and practice –where are we doing this and where can we make improvements like QSET</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en"/>
              <a:t>Working Group on Inclusive and Accessible Teaching and Learning</a:t>
            </a:r>
            <a:endParaRPr/>
          </a:p>
        </p:txBody>
      </p:sp>
      <p:sp>
        <p:nvSpPr>
          <p:cNvPr id="55" name="Google Shape;55;p13"/>
          <p:cNvSpPr txBox="1">
            <a:spLocks noGrp="1"/>
          </p:cNvSpPr>
          <p:nvPr>
            <p:ph type="subTitle" idx="1"/>
          </p:nvPr>
        </p:nvSpPr>
        <p:spPr>
          <a:xfrm>
            <a:off x="311700" y="2834125"/>
            <a:ext cx="8520600" cy="17082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3100"/>
              <a:t>Update</a:t>
            </a:r>
            <a:endParaRPr sz="3100"/>
          </a:p>
          <a:p>
            <a:pPr marL="0" lvl="0" indent="0" algn="ctr" rtl="0">
              <a:spcBef>
                <a:spcPts val="0"/>
              </a:spcBef>
              <a:spcAft>
                <a:spcPts val="0"/>
              </a:spcAft>
              <a:buNone/>
            </a:pPr>
            <a:r>
              <a:rPr lang="en" sz="3100"/>
              <a:t>November 3, 2023</a:t>
            </a:r>
            <a:endParaRPr sz="31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First Project</a:t>
            </a:r>
            <a:endParaRPr/>
          </a:p>
        </p:txBody>
      </p:sp>
      <p:sp>
        <p:nvSpPr>
          <p:cNvPr id="61" name="Google Shape;61;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9250" algn="l" rtl="0">
              <a:lnSpc>
                <a:spcPct val="80000"/>
              </a:lnSpc>
              <a:spcBef>
                <a:spcPts val="1000"/>
              </a:spcBef>
              <a:spcAft>
                <a:spcPts val="0"/>
              </a:spcAft>
              <a:buClr>
                <a:schemeClr val="dk1"/>
              </a:buClr>
              <a:buSzPts val="1900"/>
              <a:buChar char="●"/>
            </a:pPr>
            <a:r>
              <a:rPr lang="en" sz="1900">
                <a:solidFill>
                  <a:schemeClr val="dk1"/>
                </a:solidFill>
              </a:rPr>
              <a:t>HHMI Working Group exists in a learning community cluster that includes 15 institutions.</a:t>
            </a:r>
            <a:endParaRPr sz="1900">
              <a:solidFill>
                <a:schemeClr val="dk1"/>
              </a:solidFill>
            </a:endParaRPr>
          </a:p>
          <a:p>
            <a:pPr marL="457200" lvl="0" indent="-349250" algn="l" rtl="0">
              <a:lnSpc>
                <a:spcPct val="80000"/>
              </a:lnSpc>
              <a:spcBef>
                <a:spcPts val="1000"/>
              </a:spcBef>
              <a:spcAft>
                <a:spcPts val="0"/>
              </a:spcAft>
              <a:buClr>
                <a:schemeClr val="dk1"/>
              </a:buClr>
              <a:buSzPts val="1900"/>
              <a:buChar char="●"/>
            </a:pPr>
            <a:r>
              <a:rPr lang="en" sz="2000">
                <a:solidFill>
                  <a:schemeClr val="dk1"/>
                </a:solidFill>
              </a:rPr>
              <a:t>Identifying guiding principles that Skidmore faculty and staff believe are essential for creating effective teaching and learning environments, both within and beyond the classroom.</a:t>
            </a:r>
            <a:endParaRPr sz="1900">
              <a:solidFill>
                <a:schemeClr val="dk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Why this work matters</a:t>
            </a:r>
            <a:endParaRPr sz="1877"/>
          </a:p>
        </p:txBody>
      </p:sp>
      <p:sp>
        <p:nvSpPr>
          <p:cNvPr id="67" name="Google Shape;67;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55600" algn="l" rtl="0">
              <a:spcBef>
                <a:spcPts val="0"/>
              </a:spcBef>
              <a:spcAft>
                <a:spcPts val="0"/>
              </a:spcAft>
              <a:buSzPts val="2000"/>
              <a:buChar char="●"/>
            </a:pPr>
            <a:r>
              <a:rPr lang="en" sz="2000"/>
              <a:t>Strategic Plan</a:t>
            </a:r>
            <a:endParaRPr sz="2000"/>
          </a:p>
          <a:p>
            <a:pPr marL="457200" lvl="0" indent="-355600" algn="l" rtl="0">
              <a:spcBef>
                <a:spcPts val="0"/>
              </a:spcBef>
              <a:spcAft>
                <a:spcPts val="0"/>
              </a:spcAft>
              <a:buSzPts val="2000"/>
              <a:buChar char="●"/>
            </a:pPr>
            <a:r>
              <a:rPr lang="en" sz="2000"/>
              <a:t>CEPP work</a:t>
            </a:r>
            <a:endParaRPr sz="2000"/>
          </a:p>
          <a:p>
            <a:pPr marL="457200" lvl="0" indent="-355600" algn="l" rtl="0">
              <a:spcBef>
                <a:spcPts val="0"/>
              </a:spcBef>
              <a:spcAft>
                <a:spcPts val="0"/>
              </a:spcAft>
              <a:buSzPts val="2000"/>
              <a:buChar char="●"/>
            </a:pPr>
            <a:r>
              <a:rPr lang="en" sz="2000"/>
              <a:t>Feedback from surveys</a:t>
            </a:r>
            <a:endParaRPr sz="2000"/>
          </a:p>
          <a:p>
            <a:pPr marL="457200" lvl="0" indent="-355600" algn="l" rtl="0">
              <a:spcBef>
                <a:spcPts val="0"/>
              </a:spcBef>
              <a:spcAft>
                <a:spcPts val="0"/>
              </a:spcAft>
              <a:buSzPts val="2000"/>
              <a:buChar char="●"/>
            </a:pPr>
            <a:r>
              <a:rPr lang="en" sz="2000"/>
              <a:t>Faculty retention</a:t>
            </a:r>
            <a:endParaRPr sz="2000"/>
          </a:p>
          <a:p>
            <a:pPr marL="0" lvl="0" indent="0" algn="l" rtl="0">
              <a:spcBef>
                <a:spcPts val="1200"/>
              </a:spcBef>
              <a:spcAft>
                <a:spcPts val="1200"/>
              </a:spcAft>
              <a:buNone/>
            </a:pPr>
            <a:endParaRPr sz="2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Second Project</a:t>
            </a:r>
            <a:endParaRPr/>
          </a:p>
        </p:txBody>
      </p:sp>
      <p:sp>
        <p:nvSpPr>
          <p:cNvPr id="73" name="Google Shape;73;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457200" lvl="0" indent="-349250" algn="l" rtl="0">
              <a:lnSpc>
                <a:spcPct val="80000"/>
              </a:lnSpc>
              <a:spcBef>
                <a:spcPts val="1000"/>
              </a:spcBef>
              <a:spcAft>
                <a:spcPts val="0"/>
              </a:spcAft>
              <a:buClr>
                <a:schemeClr val="dk1"/>
              </a:buClr>
              <a:buSzPts val="1900"/>
              <a:buChar char="●"/>
            </a:pPr>
            <a:r>
              <a:rPr lang="en" sz="1900">
                <a:solidFill>
                  <a:schemeClr val="dk1"/>
                </a:solidFill>
              </a:rPr>
              <a:t>This initiative also includes a second project led by Kelly Sheppard (Faculty Director of Assessment) on data-informed improvement of equity and inclusion outcomes. </a:t>
            </a:r>
            <a:endParaRPr sz="1900">
              <a:solidFill>
                <a:schemeClr val="dk1"/>
              </a:solidFill>
            </a:endParaRPr>
          </a:p>
          <a:p>
            <a:pPr marL="457200" lvl="0" indent="-349250" algn="l" rtl="0">
              <a:lnSpc>
                <a:spcPct val="80000"/>
              </a:lnSpc>
              <a:spcBef>
                <a:spcPts val="1000"/>
              </a:spcBef>
              <a:spcAft>
                <a:spcPts val="0"/>
              </a:spcAft>
              <a:buClr>
                <a:schemeClr val="dk1"/>
              </a:buClr>
              <a:buSzPts val="1900"/>
              <a:buChar char="●"/>
            </a:pPr>
            <a:r>
              <a:rPr lang="en" sz="1900">
                <a:solidFill>
                  <a:schemeClr val="dk1"/>
                </a:solidFill>
              </a:rPr>
              <a:t>The work related to this second project is located within IPPC Subcommittee on Institutional Effectiveness.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xfrm>
            <a:off x="311700" y="-1195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Data-Informed Improvement of DEIJA Outcomes</a:t>
            </a:r>
            <a:endParaRPr/>
          </a:p>
        </p:txBody>
      </p:sp>
      <p:sp>
        <p:nvSpPr>
          <p:cNvPr id="79" name="Google Shape;79;p17"/>
          <p:cNvSpPr txBox="1">
            <a:spLocks noGrp="1"/>
          </p:cNvSpPr>
          <p:nvPr>
            <p:ph type="body" idx="1"/>
          </p:nvPr>
        </p:nvSpPr>
        <p:spPr>
          <a:xfrm>
            <a:off x="235500" y="419375"/>
            <a:ext cx="8756100" cy="4430700"/>
          </a:xfrm>
          <a:prstGeom prst="rect">
            <a:avLst/>
          </a:prstGeom>
        </p:spPr>
        <p:txBody>
          <a:bodyPr spcFirstLastPara="1" wrap="square" lIns="91425" tIns="91425" rIns="91425" bIns="91425" anchor="t" anchorCtr="0">
            <a:noAutofit/>
          </a:bodyPr>
          <a:lstStyle/>
          <a:p>
            <a:pPr marL="457200" lvl="0" indent="-368300" algn="l" rtl="0">
              <a:spcBef>
                <a:spcPts val="0"/>
              </a:spcBef>
              <a:spcAft>
                <a:spcPts val="0"/>
              </a:spcAft>
              <a:buClr>
                <a:schemeClr val="dk1"/>
              </a:buClr>
              <a:buSzPts val="2200"/>
              <a:buChar char="●"/>
            </a:pPr>
            <a:r>
              <a:rPr lang="en" sz="2200">
                <a:solidFill>
                  <a:schemeClr val="dk1"/>
                </a:solidFill>
              </a:rPr>
              <a:t>Build Culture of Using Data to Inform Decision Making</a:t>
            </a:r>
            <a:endParaRPr sz="2200">
              <a:solidFill>
                <a:schemeClr val="dk1"/>
              </a:solidFill>
            </a:endParaRPr>
          </a:p>
          <a:p>
            <a:pPr marL="914400" lvl="1" indent="-349250" algn="l" rtl="0">
              <a:spcBef>
                <a:spcPts val="0"/>
              </a:spcBef>
              <a:spcAft>
                <a:spcPts val="0"/>
              </a:spcAft>
              <a:buClr>
                <a:schemeClr val="dk1"/>
              </a:buClr>
              <a:buSzPts val="1900"/>
              <a:buChar char="○"/>
            </a:pPr>
            <a:r>
              <a:rPr lang="en" sz="1900">
                <a:solidFill>
                  <a:schemeClr val="dk1"/>
                </a:solidFill>
              </a:rPr>
              <a:t>Are all students learning? - Context values &amp; principles</a:t>
            </a:r>
            <a:endParaRPr sz="1900">
              <a:solidFill>
                <a:schemeClr val="dk1"/>
              </a:solidFill>
            </a:endParaRPr>
          </a:p>
          <a:p>
            <a:pPr marL="914400" lvl="1" indent="-349250" algn="l" rtl="0">
              <a:spcBef>
                <a:spcPts val="0"/>
              </a:spcBef>
              <a:spcAft>
                <a:spcPts val="0"/>
              </a:spcAft>
              <a:buClr>
                <a:schemeClr val="dk1"/>
              </a:buClr>
              <a:buSzPts val="1900"/>
              <a:buChar char="○"/>
            </a:pPr>
            <a:r>
              <a:rPr lang="en" sz="1900">
                <a:solidFill>
                  <a:schemeClr val="dk1"/>
                </a:solidFill>
              </a:rPr>
              <a:t>Are there areas for improvement? Are programs working?</a:t>
            </a:r>
            <a:endParaRPr sz="1900">
              <a:solidFill>
                <a:schemeClr val="dk1"/>
              </a:solidFill>
            </a:endParaRPr>
          </a:p>
          <a:p>
            <a:pPr marL="914400" lvl="1" indent="-349250" algn="l" rtl="0">
              <a:spcBef>
                <a:spcPts val="0"/>
              </a:spcBef>
              <a:spcAft>
                <a:spcPts val="0"/>
              </a:spcAft>
              <a:buClr>
                <a:schemeClr val="dk1"/>
              </a:buClr>
              <a:buSzPts val="1900"/>
              <a:buChar char="○"/>
            </a:pPr>
            <a:r>
              <a:rPr lang="en" sz="1900">
                <a:solidFill>
                  <a:schemeClr val="dk1"/>
                </a:solidFill>
              </a:rPr>
              <a:t>Use data to inform decisions and choices - Context values &amp; principles</a:t>
            </a:r>
            <a:endParaRPr sz="1900">
              <a:solidFill>
                <a:schemeClr val="dk1"/>
              </a:solidFill>
            </a:endParaRPr>
          </a:p>
          <a:p>
            <a:pPr marL="914400" lvl="1" indent="-349250" algn="l" rtl="0">
              <a:spcBef>
                <a:spcPts val="0"/>
              </a:spcBef>
              <a:spcAft>
                <a:spcPts val="0"/>
              </a:spcAft>
              <a:buClr>
                <a:schemeClr val="dk1"/>
              </a:buClr>
              <a:buSzPts val="1900"/>
              <a:buChar char="○"/>
            </a:pPr>
            <a:r>
              <a:rPr lang="en" sz="1900">
                <a:solidFill>
                  <a:schemeClr val="dk1"/>
                </a:solidFill>
              </a:rPr>
              <a:t>Should be routine</a:t>
            </a:r>
            <a:endParaRPr sz="1900">
              <a:solidFill>
                <a:schemeClr val="dk1"/>
              </a:solidFill>
            </a:endParaRPr>
          </a:p>
          <a:p>
            <a:pPr marL="457200" lvl="0" indent="-368300" algn="l" rtl="0">
              <a:spcBef>
                <a:spcPts val="0"/>
              </a:spcBef>
              <a:spcAft>
                <a:spcPts val="0"/>
              </a:spcAft>
              <a:buClr>
                <a:schemeClr val="dk1"/>
              </a:buClr>
              <a:buSzPts val="2200"/>
              <a:buChar char="●"/>
            </a:pPr>
            <a:r>
              <a:rPr lang="en" sz="2200">
                <a:solidFill>
                  <a:schemeClr val="dk1"/>
                </a:solidFill>
              </a:rPr>
              <a:t>Using Engaged Experiences Project as Stress Test </a:t>
            </a:r>
            <a:endParaRPr sz="2200">
              <a:solidFill>
                <a:schemeClr val="dk1"/>
              </a:solidFill>
            </a:endParaRPr>
          </a:p>
          <a:p>
            <a:pPr marL="914400" lvl="1" indent="-368300" algn="l" rtl="0">
              <a:spcBef>
                <a:spcPts val="0"/>
              </a:spcBef>
              <a:spcAft>
                <a:spcPts val="0"/>
              </a:spcAft>
              <a:buClr>
                <a:schemeClr val="dk1"/>
              </a:buClr>
              <a:buSzPts val="2200"/>
              <a:buChar char="○"/>
            </a:pPr>
            <a:r>
              <a:rPr lang="en" sz="1900">
                <a:solidFill>
                  <a:schemeClr val="dk1"/>
                </a:solidFill>
              </a:rPr>
              <a:t>Identify if there are areas for improvement plus COVID-19 impacts</a:t>
            </a:r>
            <a:endParaRPr sz="1900">
              <a:solidFill>
                <a:schemeClr val="dk1"/>
              </a:solidFill>
            </a:endParaRPr>
          </a:p>
          <a:p>
            <a:pPr marL="914400" lvl="1" indent="-349250" algn="l" rtl="0">
              <a:spcBef>
                <a:spcPts val="0"/>
              </a:spcBef>
              <a:spcAft>
                <a:spcPts val="0"/>
              </a:spcAft>
              <a:buClr>
                <a:schemeClr val="dk1"/>
              </a:buClr>
              <a:buSzPts val="1900"/>
              <a:buChar char="○"/>
            </a:pPr>
            <a:r>
              <a:rPr lang="en" sz="1900">
                <a:solidFill>
                  <a:schemeClr val="dk1"/>
                </a:solidFill>
              </a:rPr>
              <a:t>Identify challenges and barriers</a:t>
            </a:r>
            <a:endParaRPr sz="1900">
              <a:solidFill>
                <a:schemeClr val="dk1"/>
              </a:solidFill>
            </a:endParaRPr>
          </a:p>
          <a:p>
            <a:pPr marL="914400" lvl="1" indent="-349250" algn="l" rtl="0">
              <a:spcBef>
                <a:spcPts val="0"/>
              </a:spcBef>
              <a:spcAft>
                <a:spcPts val="0"/>
              </a:spcAft>
              <a:buClr>
                <a:schemeClr val="dk1"/>
              </a:buClr>
              <a:buSzPts val="1900"/>
              <a:buChar char="○"/>
            </a:pPr>
            <a:r>
              <a:rPr lang="en" sz="1900">
                <a:solidFill>
                  <a:schemeClr val="dk1"/>
                </a:solidFill>
              </a:rPr>
              <a:t>Develop plan to address and follow-up</a:t>
            </a:r>
            <a:endParaRPr sz="1900">
              <a:solidFill>
                <a:schemeClr val="dk1"/>
              </a:solidFill>
            </a:endParaRPr>
          </a:p>
          <a:p>
            <a:pPr marL="457200" lvl="0" indent="-368300" algn="l" rtl="0">
              <a:spcBef>
                <a:spcPts val="0"/>
              </a:spcBef>
              <a:spcAft>
                <a:spcPts val="0"/>
              </a:spcAft>
              <a:buClr>
                <a:schemeClr val="dk1"/>
              </a:buClr>
              <a:buSzPts val="2200"/>
              <a:buChar char="●"/>
            </a:pPr>
            <a:r>
              <a:rPr lang="en" sz="2200">
                <a:solidFill>
                  <a:schemeClr val="dk1"/>
                </a:solidFill>
              </a:rPr>
              <a:t>Institutional Effectiveness</a:t>
            </a:r>
            <a:endParaRPr sz="2200">
              <a:solidFill>
                <a:schemeClr val="dk1"/>
              </a:solidFill>
            </a:endParaRPr>
          </a:p>
          <a:p>
            <a:pPr marL="914400" lvl="1" indent="-349250" algn="l" rtl="0">
              <a:spcBef>
                <a:spcPts val="0"/>
              </a:spcBef>
              <a:spcAft>
                <a:spcPts val="0"/>
              </a:spcAft>
              <a:buClr>
                <a:schemeClr val="dk1"/>
              </a:buClr>
              <a:buSzPts val="1900"/>
              <a:buChar char="○"/>
            </a:pPr>
            <a:r>
              <a:rPr lang="en" sz="1900">
                <a:solidFill>
                  <a:schemeClr val="dk1"/>
                </a:solidFill>
              </a:rPr>
              <a:t>Kelly Sheppard, Faculty Director of Assessment, Project Lead</a:t>
            </a:r>
            <a:endParaRPr sz="1900">
              <a:solidFill>
                <a:schemeClr val="dk1"/>
              </a:solidFill>
            </a:endParaRPr>
          </a:p>
          <a:p>
            <a:pPr marL="914400" lvl="1" indent="-349250" algn="l" rtl="0">
              <a:spcBef>
                <a:spcPts val="0"/>
              </a:spcBef>
              <a:spcAft>
                <a:spcPts val="0"/>
              </a:spcAft>
              <a:buClr>
                <a:schemeClr val="dk1"/>
              </a:buClr>
              <a:buSzPts val="1900"/>
              <a:buChar char="○"/>
            </a:pPr>
            <a:r>
              <a:rPr lang="en" sz="1900">
                <a:solidFill>
                  <a:schemeClr val="dk1"/>
                </a:solidFill>
              </a:rPr>
              <a:t>IPPC Subcommittee on Institutional Effectiveness</a:t>
            </a:r>
            <a:endParaRPr sz="1900">
              <a:solidFill>
                <a:schemeClr val="dk1"/>
              </a:solidFill>
            </a:endParaRPr>
          </a:p>
          <a:p>
            <a:pPr marL="914400" lvl="1" indent="-349250" algn="l" rtl="0">
              <a:spcBef>
                <a:spcPts val="0"/>
              </a:spcBef>
              <a:spcAft>
                <a:spcPts val="0"/>
              </a:spcAft>
              <a:buClr>
                <a:schemeClr val="dk1"/>
              </a:buClr>
              <a:buSzPts val="1900"/>
              <a:buChar char="○"/>
            </a:pPr>
            <a:r>
              <a:rPr lang="en" sz="1900">
                <a:solidFill>
                  <a:schemeClr val="dk1"/>
                </a:solidFill>
              </a:rPr>
              <a:t>Middle States Standards for Accreditation and Requirements</a:t>
            </a:r>
            <a:endParaRPr sz="1900">
              <a:solidFill>
                <a:schemeClr val="dk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Pending Timeline</a:t>
            </a:r>
            <a:endParaRPr/>
          </a:p>
        </p:txBody>
      </p:sp>
      <p:sp>
        <p:nvSpPr>
          <p:cNvPr id="85" name="Google Shape;85;p18"/>
          <p:cNvSpPr txBox="1">
            <a:spLocks noGrp="1"/>
          </p:cNvSpPr>
          <p:nvPr>
            <p:ph type="body" idx="1"/>
          </p:nvPr>
        </p:nvSpPr>
        <p:spPr>
          <a:xfrm>
            <a:off x="233450" y="1152475"/>
            <a:ext cx="8520600" cy="3416400"/>
          </a:xfrm>
          <a:prstGeom prst="rect">
            <a:avLst/>
          </a:prstGeom>
        </p:spPr>
        <p:txBody>
          <a:bodyPr spcFirstLastPara="1" wrap="square" lIns="91425" tIns="91425" rIns="91425" bIns="91425" anchor="t" anchorCtr="0">
            <a:normAutofit/>
          </a:bodyPr>
          <a:lstStyle/>
          <a:p>
            <a:pPr marL="457200" lvl="0" indent="-355600" algn="l" rtl="0">
              <a:lnSpc>
                <a:spcPct val="100000"/>
              </a:lnSpc>
              <a:spcBef>
                <a:spcPts val="0"/>
              </a:spcBef>
              <a:spcAft>
                <a:spcPts val="0"/>
              </a:spcAft>
              <a:buClr>
                <a:schemeClr val="dk1"/>
              </a:buClr>
              <a:buSzPts val="2000"/>
              <a:buChar char="●"/>
            </a:pPr>
            <a:r>
              <a:rPr lang="en" sz="2000">
                <a:solidFill>
                  <a:schemeClr val="dk1"/>
                </a:solidFill>
              </a:rPr>
              <a:t>Consultations with governance committees, academic leadership, and academic services offices </a:t>
            </a:r>
            <a:endParaRPr sz="2000">
              <a:solidFill>
                <a:schemeClr val="dk1"/>
              </a:solidFill>
            </a:endParaRPr>
          </a:p>
          <a:p>
            <a:pPr marL="457200" lvl="0" indent="-355600" algn="l" rtl="0">
              <a:lnSpc>
                <a:spcPct val="100000"/>
              </a:lnSpc>
              <a:spcBef>
                <a:spcPts val="0"/>
              </a:spcBef>
              <a:spcAft>
                <a:spcPts val="0"/>
              </a:spcAft>
              <a:buClr>
                <a:schemeClr val="dk1"/>
              </a:buClr>
              <a:buSzPts val="2000"/>
              <a:buChar char="●"/>
            </a:pPr>
            <a:r>
              <a:rPr lang="en" sz="2000">
                <a:solidFill>
                  <a:schemeClr val="dk1"/>
                </a:solidFill>
              </a:rPr>
              <a:t>Circulate a document with guiding principles a week before next faculty meeting</a:t>
            </a:r>
            <a:endParaRPr sz="2000">
              <a:solidFill>
                <a:schemeClr val="dk1"/>
              </a:solidFill>
            </a:endParaRPr>
          </a:p>
          <a:p>
            <a:pPr marL="457200" lvl="0" indent="-355600" algn="l" rtl="0">
              <a:lnSpc>
                <a:spcPct val="100000"/>
              </a:lnSpc>
              <a:spcBef>
                <a:spcPts val="0"/>
              </a:spcBef>
              <a:spcAft>
                <a:spcPts val="0"/>
              </a:spcAft>
              <a:buClr>
                <a:schemeClr val="dk1"/>
              </a:buClr>
              <a:buSzPts val="2000"/>
              <a:buChar char="●"/>
            </a:pPr>
            <a:r>
              <a:rPr lang="en" sz="2000">
                <a:solidFill>
                  <a:schemeClr val="dk1"/>
                </a:solidFill>
              </a:rPr>
              <a:t>Committee of the Whole (CoW) on December 1</a:t>
            </a:r>
            <a:endParaRPr sz="2000">
              <a:solidFill>
                <a:schemeClr val="dk1"/>
              </a:solidFill>
            </a:endParaRPr>
          </a:p>
          <a:p>
            <a:pPr marL="457200" lvl="0" indent="-355600" algn="l" rtl="0">
              <a:lnSpc>
                <a:spcPct val="100000"/>
              </a:lnSpc>
              <a:spcBef>
                <a:spcPts val="0"/>
              </a:spcBef>
              <a:spcAft>
                <a:spcPts val="0"/>
              </a:spcAft>
              <a:buClr>
                <a:schemeClr val="dk1"/>
              </a:buClr>
              <a:buSzPts val="2000"/>
              <a:buChar char="●"/>
            </a:pPr>
            <a:r>
              <a:rPr lang="en" sz="2000">
                <a:solidFill>
                  <a:schemeClr val="dk1"/>
                </a:solidFill>
              </a:rPr>
              <a:t>Post-CoW survey</a:t>
            </a:r>
            <a:endParaRPr sz="2000">
              <a:solidFill>
                <a:schemeClr val="dk1"/>
              </a:solidFill>
            </a:endParaRPr>
          </a:p>
          <a:p>
            <a:pPr marL="457200" lvl="0" indent="-355600" algn="l" rtl="0">
              <a:lnSpc>
                <a:spcPct val="100000"/>
              </a:lnSpc>
              <a:spcBef>
                <a:spcPts val="0"/>
              </a:spcBef>
              <a:spcAft>
                <a:spcPts val="0"/>
              </a:spcAft>
              <a:buClr>
                <a:schemeClr val="dk1"/>
              </a:buClr>
              <a:buSzPts val="2000"/>
              <a:buChar char="●"/>
            </a:pPr>
            <a:r>
              <a:rPr lang="en" sz="2000">
                <a:solidFill>
                  <a:schemeClr val="dk1"/>
                </a:solidFill>
              </a:rPr>
              <a:t>A launchpad for future collaborative work that will aim to connect these guiding principles to existing (and future!) college practice</a:t>
            </a:r>
            <a:endParaRPr sz="2000">
              <a:solidFill>
                <a:schemeClr val="dk1"/>
              </a:solidFill>
            </a:endParaRPr>
          </a:p>
          <a:p>
            <a:pPr marL="0" lvl="0" indent="0" algn="l" rtl="0">
              <a:spcBef>
                <a:spcPts val="0"/>
              </a:spcBef>
              <a:spcAft>
                <a:spcPts val="1200"/>
              </a:spcAft>
              <a:buNone/>
            </a:pP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707</Words>
  <Application>Microsoft Office PowerPoint</Application>
  <PresentationFormat>On-screen Show (16:9)</PresentationFormat>
  <Paragraphs>70</Paragraphs>
  <Slides>6</Slides>
  <Notes>6</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6</vt:i4>
      </vt:variant>
    </vt:vector>
  </HeadingPairs>
  <TitlesOfParts>
    <vt:vector size="8" baseType="lpstr">
      <vt:lpstr>Arial</vt:lpstr>
      <vt:lpstr>Simple Light</vt:lpstr>
      <vt:lpstr>Working Group on Inclusive and Accessible Teaching and Learning</vt:lpstr>
      <vt:lpstr>First Project</vt:lpstr>
      <vt:lpstr>Why this work matters</vt:lpstr>
      <vt:lpstr>Second Project</vt:lpstr>
      <vt:lpstr>Data-Informed Improvement of DEIJA Outcomes</vt:lpstr>
      <vt:lpstr>Pending Timeline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Group on Inclusive and Accessible Teaching and Learning</dc:title>
  <dc:creator>Nora Graubard</dc:creator>
  <cp:lastModifiedBy>Nora Graubard</cp:lastModifiedBy>
  <cp:revision>1</cp:revision>
  <dcterms:modified xsi:type="dcterms:W3CDTF">2023-11-02T14:02:47Z</dcterms:modified>
</cp:coreProperties>
</file>