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602" r:id="rId3"/>
    <p:sldId id="598" r:id="rId4"/>
    <p:sldId id="590" r:id="rId5"/>
    <p:sldId id="593" r:id="rId6"/>
    <p:sldId id="592" r:id="rId7"/>
    <p:sldId id="584" r:id="rId8"/>
    <p:sldId id="605" r:id="rId9"/>
    <p:sldId id="600" r:id="rId10"/>
    <p:sldId id="603" r:id="rId1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ey Patton-Ostrander" initials="KPO" lastIdx="3" clrIdx="0">
    <p:extLst>
      <p:ext uri="{19B8F6BF-5375-455C-9EA6-DF929625EA0E}">
        <p15:presenceInfo xmlns:p15="http://schemas.microsoft.com/office/powerpoint/2012/main" userId="S::kostrand@skidmore.edu::9193115b-4085-410b-87fb-ad94546c7a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660"/>
  </p:normalViewPr>
  <p:slideViewPr>
    <p:cSldViewPr snapToGrid="0">
      <p:cViewPr varScale="1">
        <p:scale>
          <a:sx n="122" d="100"/>
          <a:sy n="122"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69454699905249E-2"/>
          <c:y val="6.4814814814814811E-2"/>
          <c:w val="0.91281256466385685"/>
          <c:h val="0.73577136191309422"/>
        </c:manualLayout>
      </c:layout>
      <c:barChart>
        <c:barDir val="col"/>
        <c:grouping val="clustered"/>
        <c:varyColors val="0"/>
        <c:ser>
          <c:idx val="0"/>
          <c:order val="0"/>
          <c:tx>
            <c:strRef>
              <c:f>'Financial Aid (chart)'!$A$4</c:f>
              <c:strCache>
                <c:ptCount val="1"/>
                <c:pt idx="0">
                  <c:v>Total Financial Aid Expense </c:v>
                </c:pt>
              </c:strCache>
            </c:strRef>
          </c:tx>
          <c:spPr>
            <a:solidFill>
              <a:srgbClr val="009900"/>
            </a:solidFill>
            <a:ln>
              <a:solidFill>
                <a:srgbClr val="0099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name>Trend</c:name>
            <c:spPr>
              <a:ln w="19050" cap="rnd">
                <a:solidFill>
                  <a:schemeClr val="tx1"/>
                </a:solidFill>
                <a:prstDash val="solid"/>
              </a:ln>
              <a:effectLst/>
            </c:spPr>
            <c:trendlineType val="linear"/>
            <c:dispRSqr val="0"/>
            <c:dispEq val="0"/>
          </c:trendline>
          <c:cat>
            <c:strRef>
              <c:f>'Financial Aid (chart)'!$B$3:$K$3</c:f>
              <c:strCache>
                <c:ptCount val="10"/>
                <c:pt idx="0">
                  <c:v>FY14</c:v>
                </c:pt>
                <c:pt idx="1">
                  <c:v>FY15</c:v>
                </c:pt>
                <c:pt idx="2">
                  <c:v>FY16</c:v>
                </c:pt>
                <c:pt idx="3">
                  <c:v>FY17</c:v>
                </c:pt>
                <c:pt idx="4">
                  <c:v>FY18</c:v>
                </c:pt>
                <c:pt idx="5">
                  <c:v>FY19</c:v>
                </c:pt>
                <c:pt idx="6">
                  <c:v>FY20</c:v>
                </c:pt>
                <c:pt idx="7">
                  <c:v>FY21</c:v>
                </c:pt>
                <c:pt idx="8">
                  <c:v>FY22</c:v>
                </c:pt>
                <c:pt idx="9">
                  <c:v>FY23</c:v>
                </c:pt>
              </c:strCache>
            </c:strRef>
          </c:cat>
          <c:val>
            <c:numRef>
              <c:f>'Financial Aid (chart)'!$B$4:$K$4</c:f>
              <c:numCache>
                <c:formatCode>_("$"* #,##0.0_);_("$"* \(#,##0.0\);_("$"* "-"??_);_(@_)</c:formatCode>
                <c:ptCount val="10"/>
                <c:pt idx="0">
                  <c:v>40.805</c:v>
                </c:pt>
                <c:pt idx="1">
                  <c:v>42.28</c:v>
                </c:pt>
                <c:pt idx="2">
                  <c:v>41.78</c:v>
                </c:pt>
                <c:pt idx="3">
                  <c:v>43.505000000000003</c:v>
                </c:pt>
                <c:pt idx="4">
                  <c:v>46.963000000000001</c:v>
                </c:pt>
                <c:pt idx="5">
                  <c:v>48.415999999999997</c:v>
                </c:pt>
                <c:pt idx="6">
                  <c:v>55.604999999999997</c:v>
                </c:pt>
                <c:pt idx="7">
                  <c:v>57.41</c:v>
                </c:pt>
                <c:pt idx="8">
                  <c:v>65.576999999999998</c:v>
                </c:pt>
                <c:pt idx="9">
                  <c:v>69.741</c:v>
                </c:pt>
              </c:numCache>
            </c:numRef>
          </c:val>
          <c:extLst>
            <c:ext xmlns:c16="http://schemas.microsoft.com/office/drawing/2014/chart" uri="{C3380CC4-5D6E-409C-BE32-E72D297353CC}">
              <c16:uniqueId val="{00000001-D93A-4071-AA5D-96A995CA9D7E}"/>
            </c:ext>
          </c:extLst>
        </c:ser>
        <c:dLbls>
          <c:showLegendKey val="0"/>
          <c:showVal val="0"/>
          <c:showCatName val="0"/>
          <c:showSerName val="0"/>
          <c:showPercent val="0"/>
          <c:showBubbleSize val="0"/>
        </c:dLbls>
        <c:gapWidth val="219"/>
        <c:overlap val="-27"/>
        <c:axId val="1046566767"/>
        <c:axId val="1046587567"/>
      </c:barChart>
      <c:catAx>
        <c:axId val="1046566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46587567"/>
        <c:crosses val="autoZero"/>
        <c:auto val="1"/>
        <c:lblAlgn val="ctr"/>
        <c:lblOffset val="100"/>
        <c:noMultiLvlLbl val="0"/>
      </c:catAx>
      <c:valAx>
        <c:axId val="1046587567"/>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6566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5604657999539E-2"/>
          <c:y val="2.5995505029209123E-2"/>
          <c:w val="0.93522136284132895"/>
          <c:h val="0.884406530249501"/>
        </c:manualLayout>
      </c:layout>
      <c:barChart>
        <c:barDir val="col"/>
        <c:grouping val="clustered"/>
        <c:varyColors val="0"/>
        <c:ser>
          <c:idx val="0"/>
          <c:order val="0"/>
          <c:tx>
            <c:strRef>
              <c:f>'Financial Aid (chart)'!$A$27</c:f>
              <c:strCache>
                <c:ptCount val="1"/>
                <c:pt idx="0">
                  <c:v>Discount Rate (overall)</c:v>
                </c:pt>
              </c:strCache>
            </c:strRef>
          </c:tx>
          <c:spPr>
            <a:solidFill>
              <a:srgbClr val="009900"/>
            </a:solidFill>
            <a:ln>
              <a:solidFill>
                <a:srgbClr val="0099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'Financial Aid (chart)'!$B$26:$K$26</c:f>
              <c:strCache>
                <c:ptCount val="10"/>
                <c:pt idx="0">
                  <c:v>FY14</c:v>
                </c:pt>
                <c:pt idx="1">
                  <c:v>FY15</c:v>
                </c:pt>
                <c:pt idx="2">
                  <c:v>FY16</c:v>
                </c:pt>
                <c:pt idx="3">
                  <c:v>FY17</c:v>
                </c:pt>
                <c:pt idx="4">
                  <c:v>FY18</c:v>
                </c:pt>
                <c:pt idx="5">
                  <c:v>FY19</c:v>
                </c:pt>
                <c:pt idx="6">
                  <c:v>FY20</c:v>
                </c:pt>
                <c:pt idx="7">
                  <c:v>FY21</c:v>
                </c:pt>
                <c:pt idx="8">
                  <c:v>FY22</c:v>
                </c:pt>
                <c:pt idx="9">
                  <c:v>FY23</c:v>
                </c:pt>
              </c:strCache>
            </c:strRef>
          </c:cat>
          <c:val>
            <c:numRef>
              <c:f>'Financial Aid (chart)'!$B$27:$K$27</c:f>
              <c:numCache>
                <c:formatCode>0.0%</c:formatCode>
                <c:ptCount val="10"/>
                <c:pt idx="0">
                  <c:v>0.34890404753919185</c:v>
                </c:pt>
                <c:pt idx="1">
                  <c:v>0.35624595294739181</c:v>
                </c:pt>
                <c:pt idx="2">
                  <c:v>0.34015836366534202</c:v>
                </c:pt>
                <c:pt idx="3">
                  <c:v>0.33524030264543631</c:v>
                </c:pt>
                <c:pt idx="4">
                  <c:v>0.35303581862340727</c:v>
                </c:pt>
                <c:pt idx="5">
                  <c:v>0.35805443208319171</c:v>
                </c:pt>
                <c:pt idx="6">
                  <c:v>0.3901249151142418</c:v>
                </c:pt>
                <c:pt idx="7">
                  <c:v>0.40411932818065349</c:v>
                </c:pt>
                <c:pt idx="8">
                  <c:v>0.42671967828627577</c:v>
                </c:pt>
                <c:pt idx="9">
                  <c:v>0.4244657736012124</c:v>
                </c:pt>
              </c:numCache>
            </c:numRef>
          </c:val>
          <c:extLst>
            <c:ext xmlns:c16="http://schemas.microsoft.com/office/drawing/2014/chart" uri="{C3380CC4-5D6E-409C-BE32-E72D297353CC}">
              <c16:uniqueId val="{00000000-8605-44E9-8A14-6475F50C21C6}"/>
            </c:ext>
          </c:extLst>
        </c:ser>
        <c:dLbls>
          <c:showLegendKey val="0"/>
          <c:showVal val="0"/>
          <c:showCatName val="0"/>
          <c:showSerName val="0"/>
          <c:showPercent val="0"/>
          <c:showBubbleSize val="0"/>
        </c:dLbls>
        <c:gapWidth val="219"/>
        <c:overlap val="-27"/>
        <c:axId val="1899565584"/>
        <c:axId val="1899566000"/>
      </c:barChart>
      <c:catAx>
        <c:axId val="189956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899566000"/>
        <c:crosses val="autoZero"/>
        <c:auto val="1"/>
        <c:lblAlgn val="ctr"/>
        <c:lblOffset val="100"/>
        <c:noMultiLvlLbl val="0"/>
      </c:catAx>
      <c:valAx>
        <c:axId val="1899566000"/>
        <c:scaling>
          <c:orientation val="minMax"/>
          <c:min val="0.2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9565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54078556774288E-2"/>
          <c:y val="2.0687456440826254E-2"/>
          <c:w val="0.9133562562321631"/>
          <c:h val="0.78503432833607667"/>
        </c:manualLayout>
      </c:layout>
      <c:lineChart>
        <c:grouping val="standard"/>
        <c:varyColors val="0"/>
        <c:ser>
          <c:idx val="0"/>
          <c:order val="0"/>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'Net Tuition (charts)'!$B$54:$K$54</c:f>
              <c:strCache>
                <c:ptCount val="10"/>
                <c:pt idx="0">
                  <c:v>FY14</c:v>
                </c:pt>
                <c:pt idx="1">
                  <c:v>FY15</c:v>
                </c:pt>
                <c:pt idx="2">
                  <c:v>FY16</c:v>
                </c:pt>
                <c:pt idx="3">
                  <c:v>FY17</c:v>
                </c:pt>
                <c:pt idx="4">
                  <c:v>FY18</c:v>
                </c:pt>
                <c:pt idx="5">
                  <c:v>FY19</c:v>
                </c:pt>
                <c:pt idx="6">
                  <c:v>FY20</c:v>
                </c:pt>
                <c:pt idx="7">
                  <c:v>FY21</c:v>
                </c:pt>
                <c:pt idx="8">
                  <c:v>FY22</c:v>
                </c:pt>
                <c:pt idx="9">
                  <c:v>FY23</c:v>
                </c:pt>
              </c:strCache>
            </c:strRef>
          </c:cat>
          <c:val>
            <c:numRef>
              <c:f>'Net Tuition (charts)'!$B$55:$K$55</c:f>
              <c:numCache>
                <c:formatCode>_("$"* #,##0_);_("$"* \(#,##0\);_("$"* "-"??_);_(@_)</c:formatCode>
                <c:ptCount val="10"/>
                <c:pt idx="0">
                  <c:v>44820</c:v>
                </c:pt>
                <c:pt idx="1">
                  <c:v>46390</c:v>
                </c:pt>
                <c:pt idx="2">
                  <c:v>48024</c:v>
                </c:pt>
                <c:pt idx="3">
                  <c:v>49716</c:v>
                </c:pt>
                <c:pt idx="4">
                  <c:v>51456.06</c:v>
                </c:pt>
                <c:pt idx="5">
                  <c:v>53258</c:v>
                </c:pt>
                <c:pt idx="6">
                  <c:v>55136</c:v>
                </c:pt>
                <c:pt idx="7">
                  <c:v>57066</c:v>
                </c:pt>
                <c:pt idx="8">
                  <c:v>59064</c:v>
                </c:pt>
                <c:pt idx="9">
                  <c:v>61132</c:v>
                </c:pt>
              </c:numCache>
            </c:numRef>
          </c:val>
          <c:smooth val="0"/>
          <c:extLst>
            <c:ext xmlns:c16="http://schemas.microsoft.com/office/drawing/2014/chart" uri="{C3380CC4-5D6E-409C-BE32-E72D297353CC}">
              <c16:uniqueId val="{00000000-F847-491B-8AB3-3ECD3194F45A}"/>
            </c:ext>
          </c:extLst>
        </c:ser>
        <c:ser>
          <c:idx val="1"/>
          <c:order val="1"/>
          <c:spPr>
            <a:ln w="28575" cap="rnd">
              <a:solidFill>
                <a:srgbClr val="0099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'Net Tuition (charts)'!$B$54:$K$54</c:f>
              <c:strCache>
                <c:ptCount val="10"/>
                <c:pt idx="0">
                  <c:v>FY14</c:v>
                </c:pt>
                <c:pt idx="1">
                  <c:v>FY15</c:v>
                </c:pt>
                <c:pt idx="2">
                  <c:v>FY16</c:v>
                </c:pt>
                <c:pt idx="3">
                  <c:v>FY17</c:v>
                </c:pt>
                <c:pt idx="4">
                  <c:v>FY18</c:v>
                </c:pt>
                <c:pt idx="5">
                  <c:v>FY19</c:v>
                </c:pt>
                <c:pt idx="6">
                  <c:v>FY20</c:v>
                </c:pt>
                <c:pt idx="7">
                  <c:v>FY21</c:v>
                </c:pt>
                <c:pt idx="8">
                  <c:v>FY22</c:v>
                </c:pt>
                <c:pt idx="9">
                  <c:v>FY23</c:v>
                </c:pt>
              </c:strCache>
            </c:strRef>
          </c:cat>
          <c:val>
            <c:numRef>
              <c:f>'Net Tuition (charts)'!$B$56:$K$56</c:f>
              <c:numCache>
                <c:formatCode>_("$"* #,##0_);_("$"* \(#,##0\);_("$"* "-"??_);_(@_)</c:formatCode>
                <c:ptCount val="10"/>
                <c:pt idx="0">
                  <c:v>29191.530615714211</c:v>
                </c:pt>
                <c:pt idx="1">
                  <c:v>29872.355889941886</c:v>
                </c:pt>
                <c:pt idx="2">
                  <c:v>31695.478825879498</c:v>
                </c:pt>
                <c:pt idx="3">
                  <c:v>33048.607382893962</c:v>
                </c:pt>
                <c:pt idx="4">
                  <c:v>33283.987803228396</c:v>
                </c:pt>
                <c:pt idx="5">
                  <c:v>34188.130760141779</c:v>
                </c:pt>
                <c:pt idx="6">
                  <c:v>33627.184139264995</c:v>
                </c:pt>
                <c:pt idx="7">
                  <c:v>34010.445962233825</c:v>
                </c:pt>
                <c:pt idx="8">
                  <c:v>33871.587850826603</c:v>
                </c:pt>
                <c:pt idx="9">
                  <c:v>35192.407889839968</c:v>
                </c:pt>
              </c:numCache>
            </c:numRef>
          </c:val>
          <c:smooth val="0"/>
          <c:extLst>
            <c:ext xmlns:c16="http://schemas.microsoft.com/office/drawing/2014/chart" uri="{C3380CC4-5D6E-409C-BE32-E72D297353CC}">
              <c16:uniqueId val="{00000001-F847-491B-8AB3-3ECD3194F45A}"/>
            </c:ext>
          </c:extLst>
        </c:ser>
        <c:dLbls>
          <c:showLegendKey val="0"/>
          <c:showVal val="0"/>
          <c:showCatName val="0"/>
          <c:showSerName val="0"/>
          <c:showPercent val="0"/>
          <c:showBubbleSize val="0"/>
        </c:dLbls>
        <c:smooth val="0"/>
        <c:axId val="596419120"/>
        <c:axId val="596432016"/>
      </c:lineChart>
      <c:catAx>
        <c:axId val="59641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596432016"/>
        <c:crosses val="autoZero"/>
        <c:auto val="1"/>
        <c:lblAlgn val="ctr"/>
        <c:lblOffset val="100"/>
        <c:noMultiLvlLbl val="0"/>
      </c:catAx>
      <c:valAx>
        <c:axId val="596432016"/>
        <c:scaling>
          <c:orientation val="minMax"/>
          <c:min val="25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419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06048788977871"/>
          <c:y val="2.1778665226655274E-2"/>
          <c:w val="0.53020255467209287"/>
          <c:h val="0.9416209337469180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E2-4CA5-B34F-41DBF6D291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E2-4CA5-B34F-41DBF6D291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E2-4CA5-B34F-41DBF6D291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FE2-4CA5-B34F-41DBF6D291B5}"/>
              </c:ext>
            </c:extLst>
          </c:dPt>
          <c:dLbls>
            <c:dLbl>
              <c:idx val="0"/>
              <c:tx>
                <c:rich>
                  <a:bodyPr/>
                  <a:lstStyle/>
                  <a:p>
                    <a:fld id="{F7D49F45-8E05-409C-84DE-DE2DA4483F97}" type="CELLRANGE">
                      <a:rPr lang="en-US"/>
                      <a:pPr/>
                      <a:t>[CELLRANGE]</a:t>
                    </a:fld>
                    <a:r>
                      <a:rPr lang="en-US" baseline="0"/>
                      <a:t>, </a:t>
                    </a:r>
                    <a:fld id="{0E18161C-795F-4E5F-A7AB-146212686F0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E2-4CA5-B34F-41DBF6D291B5}"/>
                </c:ext>
              </c:extLst>
            </c:dLbl>
            <c:dLbl>
              <c:idx val="1"/>
              <c:tx>
                <c:rich>
                  <a:bodyPr/>
                  <a:lstStyle/>
                  <a:p>
                    <a:fld id="{685D2A75-9F75-43D6-B8F9-9FD7F4E843E7}" type="CELLRANGE">
                      <a:rPr lang="en-US"/>
                      <a:pPr/>
                      <a:t>[CELLRANGE]</a:t>
                    </a:fld>
                    <a:r>
                      <a:rPr lang="en-US" baseline="0"/>
                      <a:t>, </a:t>
                    </a:r>
                    <a:fld id="{FE4F5EF7-5B73-4EC2-AC55-CC6D6A04967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E2-4CA5-B34F-41DBF6D291B5}"/>
                </c:ext>
              </c:extLst>
            </c:dLbl>
            <c:dLbl>
              <c:idx val="2"/>
              <c:tx>
                <c:rich>
                  <a:bodyPr/>
                  <a:lstStyle/>
                  <a:p>
                    <a:fld id="{281EA855-71ED-42AD-B86A-9D63F4685AF3}" type="CELLRANGE">
                      <a:rPr lang="en-US"/>
                      <a:pPr/>
                      <a:t>[CELLRANGE]</a:t>
                    </a:fld>
                    <a:r>
                      <a:rPr lang="en-US" baseline="0"/>
                      <a:t>, </a:t>
                    </a:r>
                    <a:fld id="{94637BB4-E96E-4D4C-A8EA-CA6982008AF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E2-4CA5-B34F-41DBF6D291B5}"/>
                </c:ext>
              </c:extLst>
            </c:dLbl>
            <c:dLbl>
              <c:idx val="3"/>
              <c:tx>
                <c:rich>
                  <a:bodyPr/>
                  <a:lstStyle/>
                  <a:p>
                    <a:fld id="{2F680615-3853-43AC-9600-EE97591FCB06}" type="CELLRANGE">
                      <a:rPr lang="en-US"/>
                      <a:pPr/>
                      <a:t>[CELLRANGE]</a:t>
                    </a:fld>
                    <a:r>
                      <a:rPr lang="en-US" baseline="0"/>
                      <a:t>, </a:t>
                    </a:r>
                    <a:fld id="{046A8E3C-2270-4D36-9F4B-37E692BD81B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E2-4CA5-B34F-41DBF6D291B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'Pie Charts'!$A$21:$A$24</c:f>
              <c:strCache>
                <c:ptCount val="4"/>
                <c:pt idx="0">
                  <c:v>Net Regular Tuition</c:v>
                </c:pt>
                <c:pt idx="1">
                  <c:v>Fees &amp; Auxiliary Operations</c:v>
                </c:pt>
                <c:pt idx="2">
                  <c:v>Endowment &amp; Investment</c:v>
                </c:pt>
                <c:pt idx="3">
                  <c:v>Gifts, Grants &amp; Other</c:v>
                </c:pt>
              </c:strCache>
            </c:strRef>
          </c:cat>
          <c:val>
            <c:numRef>
              <c:f>'Pie Charts'!$B$21:$B$24</c:f>
              <c:numCache>
                <c:formatCode>0.0%</c:formatCode>
                <c:ptCount val="4"/>
                <c:pt idx="0">
                  <c:v>0.50186794559998182</c:v>
                </c:pt>
                <c:pt idx="1">
                  <c:v>0.24250412421979967</c:v>
                </c:pt>
                <c:pt idx="2">
                  <c:v>0.16066032869039723</c:v>
                </c:pt>
                <c:pt idx="3">
                  <c:v>9.4967601489821252E-2</c:v>
                </c:pt>
              </c:numCache>
            </c:numRef>
          </c:val>
          <c:extLst>
            <c:ext xmlns:c15="http://schemas.microsoft.com/office/drawing/2012/chart" uri="{02D57815-91ED-43cb-92C2-25804820EDAC}">
              <c15:datalabelsRange>
                <c15:f>'Pie Charts'!$A$21:$A$24</c15:f>
                <c15:dlblRangeCache>
                  <c:ptCount val="4"/>
                  <c:pt idx="0">
                    <c:v>Net Regular Tuition</c:v>
                  </c:pt>
                  <c:pt idx="1">
                    <c:v>Fees &amp; Auxiliary Operations</c:v>
                  </c:pt>
                  <c:pt idx="2">
                    <c:v>Endowment &amp; Investment</c:v>
                  </c:pt>
                  <c:pt idx="3">
                    <c:v>Gifts, Grants &amp; Other</c:v>
                  </c:pt>
                </c15:dlblRangeCache>
              </c15:datalabelsRange>
            </c:ext>
            <c:ext xmlns:c16="http://schemas.microsoft.com/office/drawing/2014/chart" uri="{C3380CC4-5D6E-409C-BE32-E72D297353CC}">
              <c16:uniqueId val="{00000008-2FE2-4CA5-B34F-41DBF6D291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0.44477</cdr:x>
      <cdr:y>0.7963</cdr:y>
    </cdr:from>
    <cdr:to>
      <cdr:x>0.68845</cdr:x>
      <cdr:y>0.89085</cdr:y>
    </cdr:to>
    <cdr:sp macro="" textlink="">
      <cdr:nvSpPr>
        <cdr:cNvPr id="2" name="Oval 1">
          <a:extLst xmlns:a="http://schemas.openxmlformats.org/drawingml/2006/main">
            <a:ext uri="{FF2B5EF4-FFF2-40B4-BE49-F238E27FC236}">
              <a16:creationId xmlns:a16="http://schemas.microsoft.com/office/drawing/2014/main" id="{F6C5325E-1C79-41E3-A162-0CB4E3685B89}"/>
            </a:ext>
          </a:extLst>
        </cdr:cNvPr>
        <cdr:cNvSpPr/>
      </cdr:nvSpPr>
      <cdr:spPr>
        <a:xfrm xmlns:a="http://schemas.openxmlformats.org/drawingml/2006/main">
          <a:off x="4349115" y="3542677"/>
          <a:ext cx="2382799" cy="42065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baseline="0" dirty="0"/>
        </a:p>
      </cdr:txBody>
    </cdr:sp>
  </cdr:relSizeAnchor>
</c:userShapes>
</file>

<file path=ppt/drawings/drawing2.xml><?xml version="1.0" encoding="utf-8"?>
<c:userShapes xmlns:c="http://schemas.openxmlformats.org/drawingml/2006/chart">
  <cdr:relSizeAnchor xmlns:cdr="http://schemas.openxmlformats.org/drawingml/2006/chartDrawing">
    <cdr:from>
      <cdr:x>0.4401</cdr:x>
      <cdr:y>0.90633</cdr:y>
    </cdr:from>
    <cdr:to>
      <cdr:x>0.69208</cdr:x>
      <cdr:y>0.97626</cdr:y>
    </cdr:to>
    <cdr:sp macro="" textlink="">
      <cdr:nvSpPr>
        <cdr:cNvPr id="2" name="Oval 1">
          <a:extLst xmlns:a="http://schemas.openxmlformats.org/drawingml/2006/main">
            <a:ext uri="{FF2B5EF4-FFF2-40B4-BE49-F238E27FC236}">
              <a16:creationId xmlns:a16="http://schemas.microsoft.com/office/drawing/2014/main" id="{E6CA7F04-B7E3-4F9A-97A1-3A9C4C794C28}"/>
            </a:ext>
          </a:extLst>
        </cdr:cNvPr>
        <cdr:cNvSpPr/>
      </cdr:nvSpPr>
      <cdr:spPr>
        <a:xfrm xmlns:a="http://schemas.openxmlformats.org/drawingml/2006/main">
          <a:off x="4161770" y="4870625"/>
          <a:ext cx="2382829" cy="375804"/>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baseline="0" dirty="0"/>
        </a:p>
      </cdr:txBody>
    </cdr:sp>
  </cdr:relSizeAnchor>
</c:userShapes>
</file>

<file path=ppt/drawings/drawing3.xml><?xml version="1.0" encoding="utf-8"?>
<c:userShapes xmlns:c="http://schemas.openxmlformats.org/drawingml/2006/chart">
  <cdr:relSizeAnchor xmlns:cdr="http://schemas.openxmlformats.org/drawingml/2006/chartDrawing">
    <cdr:from>
      <cdr:x>0.44106</cdr:x>
      <cdr:y>0.80303</cdr:y>
    </cdr:from>
    <cdr:to>
      <cdr:x>0.68306</cdr:x>
      <cdr:y>0.87611</cdr:y>
    </cdr:to>
    <cdr:sp macro="" textlink="">
      <cdr:nvSpPr>
        <cdr:cNvPr id="2" name="Oval 1">
          <a:extLst xmlns:a="http://schemas.openxmlformats.org/drawingml/2006/main">
            <a:ext uri="{FF2B5EF4-FFF2-40B4-BE49-F238E27FC236}">
              <a16:creationId xmlns:a16="http://schemas.microsoft.com/office/drawing/2014/main" id="{39123F25-0BD9-4500-8DFA-348483F4F56A}"/>
            </a:ext>
          </a:extLst>
        </cdr:cNvPr>
        <cdr:cNvSpPr/>
      </cdr:nvSpPr>
      <cdr:spPr>
        <a:xfrm xmlns:a="http://schemas.openxmlformats.org/drawingml/2006/main">
          <a:off x="4689807" y="3663315"/>
          <a:ext cx="2573195" cy="333375"/>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3168C6-0228-41E0-8C0B-FC8403D59FEF}"/>
              </a:ext>
            </a:extLst>
          </p:cNvPr>
          <p:cNvSpPr>
            <a:spLocks noGrp="1"/>
          </p:cNvSpPr>
          <p:nvPr>
            <p:ph type="hdr" sz="quarter"/>
          </p:nvPr>
        </p:nvSpPr>
        <p:spPr>
          <a:xfrm>
            <a:off x="1" y="1"/>
            <a:ext cx="3043238" cy="466725"/>
          </a:xfrm>
          <a:prstGeom prst="rect">
            <a:avLst/>
          </a:prstGeom>
        </p:spPr>
        <p:txBody>
          <a:bodyPr vert="horz" lIns="91431" tIns="45715" rIns="91431" bIns="45715" rtlCol="0"/>
          <a:lstStyle>
            <a:lvl1pPr algn="l">
              <a:defRPr sz="1200"/>
            </a:lvl1pPr>
          </a:lstStyle>
          <a:p>
            <a:endParaRPr lang="en-US" dirty="0"/>
          </a:p>
        </p:txBody>
      </p:sp>
      <p:sp>
        <p:nvSpPr>
          <p:cNvPr id="3" name="Date Placeholder 2">
            <a:extLst>
              <a:ext uri="{FF2B5EF4-FFF2-40B4-BE49-F238E27FC236}">
                <a16:creationId xmlns:a16="http://schemas.microsoft.com/office/drawing/2014/main" id="{B8D7F61A-5F75-40B8-8241-4AFE21F92A54}"/>
              </a:ext>
            </a:extLst>
          </p:cNvPr>
          <p:cNvSpPr>
            <a:spLocks noGrp="1"/>
          </p:cNvSpPr>
          <p:nvPr>
            <p:ph type="dt" sz="quarter" idx="1"/>
          </p:nvPr>
        </p:nvSpPr>
        <p:spPr>
          <a:xfrm>
            <a:off x="3978276" y="1"/>
            <a:ext cx="3043238" cy="466725"/>
          </a:xfrm>
          <a:prstGeom prst="rect">
            <a:avLst/>
          </a:prstGeom>
        </p:spPr>
        <p:txBody>
          <a:bodyPr vert="horz" lIns="91431" tIns="45715" rIns="91431" bIns="45715" rtlCol="0"/>
          <a:lstStyle>
            <a:lvl1pPr algn="r">
              <a:defRPr sz="1200"/>
            </a:lvl1pPr>
          </a:lstStyle>
          <a:p>
            <a:fld id="{FE9D6C2C-1280-4D71-9877-F1FCA5E21EAF}" type="datetimeFigureOut">
              <a:rPr lang="en-US" smtClean="0"/>
              <a:t>2/1/2024</a:t>
            </a:fld>
            <a:endParaRPr lang="en-US" dirty="0"/>
          </a:p>
        </p:txBody>
      </p:sp>
      <p:sp>
        <p:nvSpPr>
          <p:cNvPr id="4" name="Footer Placeholder 3">
            <a:extLst>
              <a:ext uri="{FF2B5EF4-FFF2-40B4-BE49-F238E27FC236}">
                <a16:creationId xmlns:a16="http://schemas.microsoft.com/office/drawing/2014/main" id="{9753FEAE-57C2-4B16-BA2E-3C675F0FBBB8}"/>
              </a:ext>
            </a:extLst>
          </p:cNvPr>
          <p:cNvSpPr>
            <a:spLocks noGrp="1"/>
          </p:cNvSpPr>
          <p:nvPr>
            <p:ph type="ftr" sz="quarter" idx="2"/>
          </p:nvPr>
        </p:nvSpPr>
        <p:spPr>
          <a:xfrm>
            <a:off x="1" y="8842375"/>
            <a:ext cx="3043238" cy="466725"/>
          </a:xfrm>
          <a:prstGeom prst="rect">
            <a:avLst/>
          </a:prstGeom>
        </p:spPr>
        <p:txBody>
          <a:bodyPr vert="horz" lIns="91431" tIns="45715" rIns="91431" bIns="4571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A37AB7-C418-4FBA-B435-7871E40D96A7}"/>
              </a:ext>
            </a:extLst>
          </p:cNvPr>
          <p:cNvSpPr>
            <a:spLocks noGrp="1"/>
          </p:cNvSpPr>
          <p:nvPr>
            <p:ph type="sldNum" sz="quarter" idx="3"/>
          </p:nvPr>
        </p:nvSpPr>
        <p:spPr>
          <a:xfrm>
            <a:off x="3978276" y="8842375"/>
            <a:ext cx="3043238" cy="466725"/>
          </a:xfrm>
          <a:prstGeom prst="rect">
            <a:avLst/>
          </a:prstGeom>
        </p:spPr>
        <p:txBody>
          <a:bodyPr vert="horz" lIns="91431" tIns="45715" rIns="91431" bIns="45715" rtlCol="0" anchor="b"/>
          <a:lstStyle>
            <a:lvl1pPr algn="r">
              <a:defRPr sz="1200"/>
            </a:lvl1pPr>
          </a:lstStyle>
          <a:p>
            <a:fld id="{76FA05C0-F827-4558-8F60-DDC1F99D3795}" type="slidenum">
              <a:rPr lang="en-US" smtClean="0"/>
              <a:t>‹#›</a:t>
            </a:fld>
            <a:endParaRPr lang="en-US" dirty="0"/>
          </a:p>
        </p:txBody>
      </p:sp>
    </p:spTree>
    <p:extLst>
      <p:ext uri="{BB962C8B-B14F-4D97-AF65-F5344CB8AC3E}">
        <p14:creationId xmlns:p14="http://schemas.microsoft.com/office/powerpoint/2010/main" val="20277418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6725"/>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idx="1"/>
          </p:nvPr>
        </p:nvSpPr>
        <p:spPr>
          <a:xfrm>
            <a:off x="3978276" y="1"/>
            <a:ext cx="3043238" cy="466725"/>
          </a:xfrm>
          <a:prstGeom prst="rect">
            <a:avLst/>
          </a:prstGeom>
        </p:spPr>
        <p:txBody>
          <a:bodyPr vert="horz" lIns="91431" tIns="45715" rIns="91431" bIns="45715" rtlCol="0"/>
          <a:lstStyle>
            <a:lvl1pPr algn="r">
              <a:defRPr sz="1200"/>
            </a:lvl1pPr>
          </a:lstStyle>
          <a:p>
            <a:fld id="{7CEC5B66-3410-4968-9F34-04183F78EADA}" type="datetimeFigureOut">
              <a:rPr lang="en-US" smtClean="0"/>
              <a:t>2/1/2024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31" tIns="45715" rIns="91431" bIns="45715"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31" tIns="45715" rIns="91431"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375"/>
            <a:ext cx="3043238" cy="466725"/>
          </a:xfrm>
          <a:prstGeom prst="rect">
            <a:avLst/>
          </a:prstGeom>
        </p:spPr>
        <p:txBody>
          <a:bodyPr vert="horz" lIns="91431" tIns="45715" rIns="91431"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6" y="8842375"/>
            <a:ext cx="3043238" cy="466725"/>
          </a:xfrm>
          <a:prstGeom prst="rect">
            <a:avLst/>
          </a:prstGeom>
        </p:spPr>
        <p:txBody>
          <a:bodyPr vert="horz" lIns="91431" tIns="45715" rIns="91431" bIns="45715" rtlCol="0" anchor="b"/>
          <a:lstStyle>
            <a:lvl1pPr algn="r">
              <a:defRPr sz="1200"/>
            </a:lvl1pPr>
          </a:lstStyle>
          <a:p>
            <a:fld id="{62C657D2-891D-408C-A16D-124B1D0D263A}" type="slidenum">
              <a:rPr lang="en-US" smtClean="0"/>
              <a:t>‹#›</a:t>
            </a:fld>
            <a:endParaRPr lang="en-US" dirty="0"/>
          </a:p>
        </p:txBody>
      </p:sp>
    </p:spTree>
    <p:extLst>
      <p:ext uri="{BB962C8B-B14F-4D97-AF65-F5344CB8AC3E}">
        <p14:creationId xmlns:p14="http://schemas.microsoft.com/office/powerpoint/2010/main" val="15661377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62C657D2-891D-408C-A16D-124B1D0D263A}" type="slidenum">
              <a:rPr lang="en-US" smtClean="0"/>
              <a:t>1</a:t>
            </a:fld>
            <a:endParaRPr lang="en-US" dirty="0"/>
          </a:p>
        </p:txBody>
      </p:sp>
    </p:spTree>
    <p:extLst>
      <p:ext uri="{BB962C8B-B14F-4D97-AF65-F5344CB8AC3E}">
        <p14:creationId xmlns:p14="http://schemas.microsoft.com/office/powerpoint/2010/main" val="4184222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62C657D2-891D-408C-A16D-124B1D0D263A}" type="slidenum">
              <a:rPr lang="en-US" smtClean="0"/>
              <a:t>10</a:t>
            </a:fld>
            <a:endParaRPr lang="en-US" dirty="0"/>
          </a:p>
        </p:txBody>
      </p:sp>
    </p:spTree>
    <p:extLst>
      <p:ext uri="{BB962C8B-B14F-4D97-AF65-F5344CB8AC3E}">
        <p14:creationId xmlns:p14="http://schemas.microsoft.com/office/powerpoint/2010/main" val="60815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62C657D2-891D-408C-A16D-124B1D0D263A}" type="slidenum">
              <a:rPr lang="en-US" smtClean="0"/>
              <a:t>2</a:t>
            </a:fld>
            <a:endParaRPr lang="en-US" dirty="0"/>
          </a:p>
        </p:txBody>
      </p:sp>
    </p:spTree>
    <p:extLst>
      <p:ext uri="{BB962C8B-B14F-4D97-AF65-F5344CB8AC3E}">
        <p14:creationId xmlns:p14="http://schemas.microsoft.com/office/powerpoint/2010/main" val="222039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62C657D2-891D-408C-A16D-124B1D0D263A}" type="slidenum">
              <a:rPr lang="en-US" smtClean="0"/>
              <a:t>3</a:t>
            </a:fld>
            <a:endParaRPr lang="en-US" dirty="0"/>
          </a:p>
        </p:txBody>
      </p:sp>
    </p:spTree>
    <p:extLst>
      <p:ext uri="{BB962C8B-B14F-4D97-AF65-F5344CB8AC3E}">
        <p14:creationId xmlns:p14="http://schemas.microsoft.com/office/powerpoint/2010/main" val="312770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62C657D2-891D-408C-A16D-124B1D0D263A}" type="slidenum">
              <a:rPr lang="en-US" smtClean="0"/>
              <a:t>4</a:t>
            </a:fld>
            <a:endParaRPr lang="en-US" dirty="0"/>
          </a:p>
        </p:txBody>
      </p:sp>
    </p:spTree>
    <p:extLst>
      <p:ext uri="{BB962C8B-B14F-4D97-AF65-F5344CB8AC3E}">
        <p14:creationId xmlns:p14="http://schemas.microsoft.com/office/powerpoint/2010/main" val="15433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62C657D2-891D-408C-A16D-124B1D0D263A}" type="slidenum">
              <a:rPr lang="en-US" smtClean="0"/>
              <a:t>5</a:t>
            </a:fld>
            <a:endParaRPr lang="en-US" dirty="0"/>
          </a:p>
        </p:txBody>
      </p:sp>
    </p:spTree>
    <p:extLst>
      <p:ext uri="{BB962C8B-B14F-4D97-AF65-F5344CB8AC3E}">
        <p14:creationId xmlns:p14="http://schemas.microsoft.com/office/powerpoint/2010/main" val="176843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62C657D2-891D-408C-A16D-124B1D0D263A}" type="slidenum">
              <a:rPr lang="en-US" smtClean="0"/>
              <a:t>6</a:t>
            </a:fld>
            <a:endParaRPr lang="en-US" dirty="0"/>
          </a:p>
        </p:txBody>
      </p:sp>
    </p:spTree>
    <p:extLst>
      <p:ext uri="{BB962C8B-B14F-4D97-AF65-F5344CB8AC3E}">
        <p14:creationId xmlns:p14="http://schemas.microsoft.com/office/powerpoint/2010/main" val="105200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62C657D2-891D-408C-A16D-124B1D0D263A}" type="slidenum">
              <a:rPr lang="en-US" smtClean="0"/>
              <a:t>7</a:t>
            </a:fld>
            <a:endParaRPr lang="en-US" dirty="0"/>
          </a:p>
        </p:txBody>
      </p:sp>
    </p:spTree>
    <p:extLst>
      <p:ext uri="{BB962C8B-B14F-4D97-AF65-F5344CB8AC3E}">
        <p14:creationId xmlns:p14="http://schemas.microsoft.com/office/powerpoint/2010/main" val="165146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62C657D2-891D-408C-A16D-124B1D0D263A}" type="slidenum">
              <a:rPr lang="en-US" smtClean="0"/>
              <a:t>8</a:t>
            </a:fld>
            <a:endParaRPr lang="en-US" dirty="0"/>
          </a:p>
        </p:txBody>
      </p:sp>
    </p:spTree>
    <p:extLst>
      <p:ext uri="{BB962C8B-B14F-4D97-AF65-F5344CB8AC3E}">
        <p14:creationId xmlns:p14="http://schemas.microsoft.com/office/powerpoint/2010/main" val="1064134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62C657D2-891D-408C-A16D-124B1D0D263A}" type="slidenum">
              <a:rPr lang="en-US" smtClean="0"/>
              <a:t>9</a:t>
            </a:fld>
            <a:endParaRPr lang="en-US" dirty="0"/>
          </a:p>
        </p:txBody>
      </p:sp>
    </p:spTree>
    <p:extLst>
      <p:ext uri="{BB962C8B-B14F-4D97-AF65-F5344CB8AC3E}">
        <p14:creationId xmlns:p14="http://schemas.microsoft.com/office/powerpoint/2010/main" val="323978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0C2C-3243-4651-A1DE-203F12A8F5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626DF-9037-4CFF-9299-659FBBCE32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754BC4-54CF-40E6-A6FE-8D316C917722}"/>
              </a:ext>
            </a:extLst>
          </p:cNvPr>
          <p:cNvSpPr>
            <a:spLocks noGrp="1"/>
          </p:cNvSpPr>
          <p:nvPr>
            <p:ph type="dt" sz="half" idx="10"/>
          </p:nvPr>
        </p:nvSpPr>
        <p:spPr/>
        <p:txBody>
          <a:bodyPr/>
          <a:lstStyle/>
          <a:p>
            <a:fld id="{9792614E-ED14-49F2-9F5A-AD0B35E5BE37}" type="datetime1">
              <a:rPr lang="en-US" smtClean="0"/>
              <a:t>2/1/2024</a:t>
            </a:fld>
            <a:endParaRPr lang="en-US" dirty="0"/>
          </a:p>
        </p:txBody>
      </p:sp>
      <p:sp>
        <p:nvSpPr>
          <p:cNvPr id="5" name="Footer Placeholder 4">
            <a:extLst>
              <a:ext uri="{FF2B5EF4-FFF2-40B4-BE49-F238E27FC236}">
                <a16:creationId xmlns:a16="http://schemas.microsoft.com/office/drawing/2014/main" id="{30A81D43-8EBD-4AEA-8CA4-F7E1C8ACEB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2D5969-67E3-4B2F-BFD1-25F62020255E}"/>
              </a:ext>
            </a:extLst>
          </p:cNvPr>
          <p:cNvSpPr>
            <a:spLocks noGrp="1"/>
          </p:cNvSpPr>
          <p:nvPr>
            <p:ph type="sldNum" sz="quarter" idx="12"/>
          </p:nvPr>
        </p:nvSpPr>
        <p:spPr/>
        <p:txBody>
          <a:bodyPr/>
          <a:lstStyle/>
          <a:p>
            <a:fld id="{24147EED-BF7E-43AF-BF85-E0BD5427A69E}" type="slidenum">
              <a:rPr lang="en-US" smtClean="0"/>
              <a:t>‹#›</a:t>
            </a:fld>
            <a:endParaRPr lang="en-US" dirty="0"/>
          </a:p>
        </p:txBody>
      </p:sp>
    </p:spTree>
    <p:extLst>
      <p:ext uri="{BB962C8B-B14F-4D97-AF65-F5344CB8AC3E}">
        <p14:creationId xmlns:p14="http://schemas.microsoft.com/office/powerpoint/2010/main" val="386013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5717-F857-49DB-9AAE-F995803CF5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8B74E2-9544-44F2-9F06-B33EFD1684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13CE5-50E9-4162-8297-C924E805B524}"/>
              </a:ext>
            </a:extLst>
          </p:cNvPr>
          <p:cNvSpPr>
            <a:spLocks noGrp="1"/>
          </p:cNvSpPr>
          <p:nvPr>
            <p:ph type="dt" sz="half" idx="10"/>
          </p:nvPr>
        </p:nvSpPr>
        <p:spPr/>
        <p:txBody>
          <a:bodyPr/>
          <a:lstStyle/>
          <a:p>
            <a:fld id="{78AF5334-E1D6-4501-9D4F-E2DD5F151F23}" type="datetime1">
              <a:rPr lang="en-US" smtClean="0"/>
              <a:t>2/1/2024</a:t>
            </a:fld>
            <a:endParaRPr lang="en-US" dirty="0"/>
          </a:p>
        </p:txBody>
      </p:sp>
      <p:sp>
        <p:nvSpPr>
          <p:cNvPr id="5" name="Footer Placeholder 4">
            <a:extLst>
              <a:ext uri="{FF2B5EF4-FFF2-40B4-BE49-F238E27FC236}">
                <a16:creationId xmlns:a16="http://schemas.microsoft.com/office/drawing/2014/main" id="{D6DE9485-A7EF-4BDF-8D35-39EA3BA394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8D4515-96B7-4A97-B26C-02FB7D365A85}"/>
              </a:ext>
            </a:extLst>
          </p:cNvPr>
          <p:cNvSpPr>
            <a:spLocks noGrp="1"/>
          </p:cNvSpPr>
          <p:nvPr>
            <p:ph type="sldNum" sz="quarter" idx="12"/>
          </p:nvPr>
        </p:nvSpPr>
        <p:spPr/>
        <p:txBody>
          <a:bodyPr/>
          <a:lstStyle/>
          <a:p>
            <a:fld id="{24147EED-BF7E-43AF-BF85-E0BD5427A69E}" type="slidenum">
              <a:rPr lang="en-US" smtClean="0"/>
              <a:t>‹#›</a:t>
            </a:fld>
            <a:endParaRPr lang="en-US" dirty="0"/>
          </a:p>
        </p:txBody>
      </p:sp>
    </p:spTree>
    <p:extLst>
      <p:ext uri="{BB962C8B-B14F-4D97-AF65-F5344CB8AC3E}">
        <p14:creationId xmlns:p14="http://schemas.microsoft.com/office/powerpoint/2010/main" val="384224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B0466-42AF-4A92-BB72-24CB5F96D0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95950A-773E-42CC-879B-51819D0CBC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86E80-526F-454F-9D7C-7A4B761A3D0C}"/>
              </a:ext>
            </a:extLst>
          </p:cNvPr>
          <p:cNvSpPr>
            <a:spLocks noGrp="1"/>
          </p:cNvSpPr>
          <p:nvPr>
            <p:ph type="dt" sz="half" idx="10"/>
          </p:nvPr>
        </p:nvSpPr>
        <p:spPr/>
        <p:txBody>
          <a:bodyPr/>
          <a:lstStyle/>
          <a:p>
            <a:fld id="{1BB20FBB-32ED-4236-B3D1-AE0ED90B67A2}" type="datetime1">
              <a:rPr lang="en-US" smtClean="0"/>
              <a:t>2/1/2024</a:t>
            </a:fld>
            <a:endParaRPr lang="en-US" dirty="0"/>
          </a:p>
        </p:txBody>
      </p:sp>
      <p:sp>
        <p:nvSpPr>
          <p:cNvPr id="5" name="Footer Placeholder 4">
            <a:extLst>
              <a:ext uri="{FF2B5EF4-FFF2-40B4-BE49-F238E27FC236}">
                <a16:creationId xmlns:a16="http://schemas.microsoft.com/office/drawing/2014/main" id="{F18C76E1-295E-401F-863C-1A357B04BB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635D2E-CE7F-4D4F-8D3C-E76F9F9CCE5F}"/>
              </a:ext>
            </a:extLst>
          </p:cNvPr>
          <p:cNvSpPr>
            <a:spLocks noGrp="1"/>
          </p:cNvSpPr>
          <p:nvPr>
            <p:ph type="sldNum" sz="quarter" idx="12"/>
          </p:nvPr>
        </p:nvSpPr>
        <p:spPr/>
        <p:txBody>
          <a:bodyPr/>
          <a:lstStyle/>
          <a:p>
            <a:fld id="{24147EED-BF7E-43AF-BF85-E0BD5427A69E}" type="slidenum">
              <a:rPr lang="en-US" smtClean="0"/>
              <a:t>‹#›</a:t>
            </a:fld>
            <a:endParaRPr lang="en-US" dirty="0"/>
          </a:p>
        </p:txBody>
      </p:sp>
    </p:spTree>
    <p:extLst>
      <p:ext uri="{BB962C8B-B14F-4D97-AF65-F5344CB8AC3E}">
        <p14:creationId xmlns:p14="http://schemas.microsoft.com/office/powerpoint/2010/main" val="201195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B09D-926E-4348-B20F-6DF1D6FDAA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DF72BF-1921-47C3-8D25-36D4485D8D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200E6-D9F1-4A86-BEFE-9D14F34201D0}"/>
              </a:ext>
            </a:extLst>
          </p:cNvPr>
          <p:cNvSpPr>
            <a:spLocks noGrp="1"/>
          </p:cNvSpPr>
          <p:nvPr>
            <p:ph type="dt" sz="half" idx="10"/>
          </p:nvPr>
        </p:nvSpPr>
        <p:spPr/>
        <p:txBody>
          <a:bodyPr/>
          <a:lstStyle/>
          <a:p>
            <a:fld id="{68F0E07B-5678-4ABC-A77A-4367BDB31F56}" type="datetime1">
              <a:rPr lang="en-US" smtClean="0"/>
              <a:t>2/1/2024</a:t>
            </a:fld>
            <a:endParaRPr lang="en-US" dirty="0"/>
          </a:p>
        </p:txBody>
      </p:sp>
      <p:sp>
        <p:nvSpPr>
          <p:cNvPr id="5" name="Footer Placeholder 4">
            <a:extLst>
              <a:ext uri="{FF2B5EF4-FFF2-40B4-BE49-F238E27FC236}">
                <a16:creationId xmlns:a16="http://schemas.microsoft.com/office/drawing/2014/main" id="{029DF582-7956-4DCF-BA27-950B190263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386AB6-A14C-4F8F-87A1-C9AB3B33C70C}"/>
              </a:ext>
            </a:extLst>
          </p:cNvPr>
          <p:cNvSpPr>
            <a:spLocks noGrp="1"/>
          </p:cNvSpPr>
          <p:nvPr>
            <p:ph type="sldNum" sz="quarter" idx="12"/>
          </p:nvPr>
        </p:nvSpPr>
        <p:spPr/>
        <p:txBody>
          <a:bodyPr/>
          <a:lstStyle/>
          <a:p>
            <a:fld id="{24147EED-BF7E-43AF-BF85-E0BD5427A69E}" type="slidenum">
              <a:rPr lang="en-US" smtClean="0"/>
              <a:t>‹#›</a:t>
            </a:fld>
            <a:endParaRPr lang="en-US" dirty="0"/>
          </a:p>
        </p:txBody>
      </p:sp>
    </p:spTree>
    <p:extLst>
      <p:ext uri="{BB962C8B-B14F-4D97-AF65-F5344CB8AC3E}">
        <p14:creationId xmlns:p14="http://schemas.microsoft.com/office/powerpoint/2010/main" val="62443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09D1-92DB-4036-A01B-39CA6397BE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CFF29E-CFC7-40DC-A1E5-5AD3987E95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29C9DF-4766-4A40-A000-83FF4EE2EE72}"/>
              </a:ext>
            </a:extLst>
          </p:cNvPr>
          <p:cNvSpPr>
            <a:spLocks noGrp="1"/>
          </p:cNvSpPr>
          <p:nvPr>
            <p:ph type="dt" sz="half" idx="10"/>
          </p:nvPr>
        </p:nvSpPr>
        <p:spPr/>
        <p:txBody>
          <a:bodyPr/>
          <a:lstStyle/>
          <a:p>
            <a:fld id="{CA30D9B7-DAC6-4D39-BC1A-8AC82F4A8E25}" type="datetime1">
              <a:rPr lang="en-US" smtClean="0"/>
              <a:t>2/1/2024</a:t>
            </a:fld>
            <a:endParaRPr lang="en-US" dirty="0"/>
          </a:p>
        </p:txBody>
      </p:sp>
      <p:sp>
        <p:nvSpPr>
          <p:cNvPr id="5" name="Footer Placeholder 4">
            <a:extLst>
              <a:ext uri="{FF2B5EF4-FFF2-40B4-BE49-F238E27FC236}">
                <a16:creationId xmlns:a16="http://schemas.microsoft.com/office/drawing/2014/main" id="{780D5131-1C31-49B8-919A-FD16D59826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CC752B-3FBB-4FFE-AD44-4B5E0CE3C102}"/>
              </a:ext>
            </a:extLst>
          </p:cNvPr>
          <p:cNvSpPr>
            <a:spLocks noGrp="1"/>
          </p:cNvSpPr>
          <p:nvPr>
            <p:ph type="sldNum" sz="quarter" idx="12"/>
          </p:nvPr>
        </p:nvSpPr>
        <p:spPr/>
        <p:txBody>
          <a:bodyPr/>
          <a:lstStyle/>
          <a:p>
            <a:fld id="{24147EED-BF7E-43AF-BF85-E0BD5427A69E}" type="slidenum">
              <a:rPr lang="en-US" smtClean="0"/>
              <a:t>‹#›</a:t>
            </a:fld>
            <a:endParaRPr lang="en-US" dirty="0"/>
          </a:p>
        </p:txBody>
      </p:sp>
    </p:spTree>
    <p:extLst>
      <p:ext uri="{BB962C8B-B14F-4D97-AF65-F5344CB8AC3E}">
        <p14:creationId xmlns:p14="http://schemas.microsoft.com/office/powerpoint/2010/main" val="1828542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A7567-232B-42FA-A1E0-937B90500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D84F3-77C4-4C1E-B78A-1782828116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B87334-13F5-4BAE-BF8A-33A1944B3A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E3615-9F8C-46BE-8220-BD3A0F9FA9E2}"/>
              </a:ext>
            </a:extLst>
          </p:cNvPr>
          <p:cNvSpPr>
            <a:spLocks noGrp="1"/>
          </p:cNvSpPr>
          <p:nvPr>
            <p:ph type="dt" sz="half" idx="10"/>
          </p:nvPr>
        </p:nvSpPr>
        <p:spPr/>
        <p:txBody>
          <a:bodyPr/>
          <a:lstStyle/>
          <a:p>
            <a:fld id="{47CF7CBF-C851-459D-A32A-5DF70AD4A928}" type="datetime1">
              <a:rPr lang="en-US" smtClean="0"/>
              <a:t>2/1/2024</a:t>
            </a:fld>
            <a:endParaRPr lang="en-US" dirty="0"/>
          </a:p>
        </p:txBody>
      </p:sp>
      <p:sp>
        <p:nvSpPr>
          <p:cNvPr id="6" name="Footer Placeholder 5">
            <a:extLst>
              <a:ext uri="{FF2B5EF4-FFF2-40B4-BE49-F238E27FC236}">
                <a16:creationId xmlns:a16="http://schemas.microsoft.com/office/drawing/2014/main" id="{6490AA4B-3288-4784-9967-6AB2C78111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D242EB-421E-4549-B984-0815EDFD5F8A}"/>
              </a:ext>
            </a:extLst>
          </p:cNvPr>
          <p:cNvSpPr>
            <a:spLocks noGrp="1"/>
          </p:cNvSpPr>
          <p:nvPr>
            <p:ph type="sldNum" sz="quarter" idx="12"/>
          </p:nvPr>
        </p:nvSpPr>
        <p:spPr/>
        <p:txBody>
          <a:bodyPr/>
          <a:lstStyle/>
          <a:p>
            <a:fld id="{24147EED-BF7E-43AF-BF85-E0BD5427A69E}" type="slidenum">
              <a:rPr lang="en-US" smtClean="0"/>
              <a:t>‹#›</a:t>
            </a:fld>
            <a:endParaRPr lang="en-US" dirty="0"/>
          </a:p>
        </p:txBody>
      </p:sp>
    </p:spTree>
    <p:extLst>
      <p:ext uri="{BB962C8B-B14F-4D97-AF65-F5344CB8AC3E}">
        <p14:creationId xmlns:p14="http://schemas.microsoft.com/office/powerpoint/2010/main" val="11562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AAE9-EA0D-48A1-B2C4-533DF1374E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98EE5-D627-4492-A94E-C2B4C303CE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CF8B2-5C42-41E2-973C-2CB5F8074A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9C744-EF77-44D4-8B96-0612F31C2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345471-3848-4D8D-B28D-5C8A807C01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74FBE8-93F0-498B-B1A6-F505CCD0B32B}"/>
              </a:ext>
            </a:extLst>
          </p:cNvPr>
          <p:cNvSpPr>
            <a:spLocks noGrp="1"/>
          </p:cNvSpPr>
          <p:nvPr>
            <p:ph type="dt" sz="half" idx="10"/>
          </p:nvPr>
        </p:nvSpPr>
        <p:spPr/>
        <p:txBody>
          <a:bodyPr/>
          <a:lstStyle/>
          <a:p>
            <a:fld id="{46A26238-5C0F-47DB-B914-D7FA43EA587D}" type="datetime1">
              <a:rPr lang="en-US" smtClean="0"/>
              <a:t>2/1/2024</a:t>
            </a:fld>
            <a:endParaRPr lang="en-US" dirty="0"/>
          </a:p>
        </p:txBody>
      </p:sp>
      <p:sp>
        <p:nvSpPr>
          <p:cNvPr id="8" name="Footer Placeholder 7">
            <a:extLst>
              <a:ext uri="{FF2B5EF4-FFF2-40B4-BE49-F238E27FC236}">
                <a16:creationId xmlns:a16="http://schemas.microsoft.com/office/drawing/2014/main" id="{567310D7-F2FF-4061-8470-715B57AB82E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2EA7182-2954-40F2-95C3-1142FD4E6A9F}"/>
              </a:ext>
            </a:extLst>
          </p:cNvPr>
          <p:cNvSpPr>
            <a:spLocks noGrp="1"/>
          </p:cNvSpPr>
          <p:nvPr>
            <p:ph type="sldNum" sz="quarter" idx="12"/>
          </p:nvPr>
        </p:nvSpPr>
        <p:spPr/>
        <p:txBody>
          <a:bodyPr/>
          <a:lstStyle/>
          <a:p>
            <a:fld id="{24147EED-BF7E-43AF-BF85-E0BD5427A69E}" type="slidenum">
              <a:rPr lang="en-US" smtClean="0"/>
              <a:t>‹#›</a:t>
            </a:fld>
            <a:endParaRPr lang="en-US" dirty="0"/>
          </a:p>
        </p:txBody>
      </p:sp>
    </p:spTree>
    <p:extLst>
      <p:ext uri="{BB962C8B-B14F-4D97-AF65-F5344CB8AC3E}">
        <p14:creationId xmlns:p14="http://schemas.microsoft.com/office/powerpoint/2010/main" val="176040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0A6B-F5F0-4CC6-BE68-39459B132D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D497F7-857D-4C16-8210-E9B31F2B9085}"/>
              </a:ext>
            </a:extLst>
          </p:cNvPr>
          <p:cNvSpPr>
            <a:spLocks noGrp="1"/>
          </p:cNvSpPr>
          <p:nvPr>
            <p:ph type="dt" sz="half" idx="10"/>
          </p:nvPr>
        </p:nvSpPr>
        <p:spPr/>
        <p:txBody>
          <a:bodyPr/>
          <a:lstStyle/>
          <a:p>
            <a:fld id="{606FB1D8-6EB1-4326-AE4D-3B047DD74B6F}" type="datetime1">
              <a:rPr lang="en-US" smtClean="0"/>
              <a:t>2/1/2024</a:t>
            </a:fld>
            <a:endParaRPr lang="en-US" dirty="0"/>
          </a:p>
        </p:txBody>
      </p:sp>
      <p:sp>
        <p:nvSpPr>
          <p:cNvPr id="4" name="Footer Placeholder 3">
            <a:extLst>
              <a:ext uri="{FF2B5EF4-FFF2-40B4-BE49-F238E27FC236}">
                <a16:creationId xmlns:a16="http://schemas.microsoft.com/office/drawing/2014/main" id="{544C92F0-A313-47F6-8364-5196D4068B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2EB863-1AC3-4C7E-9EE5-8E1D63F96178}"/>
              </a:ext>
            </a:extLst>
          </p:cNvPr>
          <p:cNvSpPr>
            <a:spLocks noGrp="1"/>
          </p:cNvSpPr>
          <p:nvPr>
            <p:ph type="sldNum" sz="quarter" idx="12"/>
          </p:nvPr>
        </p:nvSpPr>
        <p:spPr/>
        <p:txBody>
          <a:bodyPr/>
          <a:lstStyle/>
          <a:p>
            <a:fld id="{24147EED-BF7E-43AF-BF85-E0BD5427A69E}" type="slidenum">
              <a:rPr lang="en-US" smtClean="0"/>
              <a:t>‹#›</a:t>
            </a:fld>
            <a:endParaRPr lang="en-US" dirty="0"/>
          </a:p>
        </p:txBody>
      </p:sp>
    </p:spTree>
    <p:extLst>
      <p:ext uri="{BB962C8B-B14F-4D97-AF65-F5344CB8AC3E}">
        <p14:creationId xmlns:p14="http://schemas.microsoft.com/office/powerpoint/2010/main" val="873433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C41E8-CAAC-4A41-BAF0-39A422EC173D}"/>
              </a:ext>
            </a:extLst>
          </p:cNvPr>
          <p:cNvSpPr>
            <a:spLocks noGrp="1"/>
          </p:cNvSpPr>
          <p:nvPr>
            <p:ph type="dt" sz="half" idx="10"/>
          </p:nvPr>
        </p:nvSpPr>
        <p:spPr/>
        <p:txBody>
          <a:bodyPr/>
          <a:lstStyle/>
          <a:p>
            <a:fld id="{3A3F3F20-D5C0-4FED-96B4-8DD8E1BB7FAC}" type="datetime1">
              <a:rPr lang="en-US" smtClean="0"/>
              <a:t>2/1/2024</a:t>
            </a:fld>
            <a:endParaRPr lang="en-US" dirty="0"/>
          </a:p>
        </p:txBody>
      </p:sp>
      <p:sp>
        <p:nvSpPr>
          <p:cNvPr id="3" name="Footer Placeholder 2">
            <a:extLst>
              <a:ext uri="{FF2B5EF4-FFF2-40B4-BE49-F238E27FC236}">
                <a16:creationId xmlns:a16="http://schemas.microsoft.com/office/drawing/2014/main" id="{8EDB82EA-9AE3-418C-A354-757B0D69895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687B554-B499-456E-A436-7F61B31F39D5}"/>
              </a:ext>
            </a:extLst>
          </p:cNvPr>
          <p:cNvSpPr>
            <a:spLocks noGrp="1"/>
          </p:cNvSpPr>
          <p:nvPr>
            <p:ph type="sldNum" sz="quarter" idx="12"/>
          </p:nvPr>
        </p:nvSpPr>
        <p:spPr/>
        <p:txBody>
          <a:bodyPr/>
          <a:lstStyle/>
          <a:p>
            <a:fld id="{24147EED-BF7E-43AF-BF85-E0BD5427A69E}" type="slidenum">
              <a:rPr lang="en-US" smtClean="0"/>
              <a:t>‹#›</a:t>
            </a:fld>
            <a:endParaRPr lang="en-US" dirty="0"/>
          </a:p>
        </p:txBody>
      </p:sp>
    </p:spTree>
    <p:extLst>
      <p:ext uri="{BB962C8B-B14F-4D97-AF65-F5344CB8AC3E}">
        <p14:creationId xmlns:p14="http://schemas.microsoft.com/office/powerpoint/2010/main" val="82784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879F-609E-4259-878D-8E667973F9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31A582-AE4E-4398-A5E4-5A65E7D2B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A15CB8-B874-4384-859C-B3F8FF480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F58FBC-1689-4DAB-B00A-D890CB4039F0}"/>
              </a:ext>
            </a:extLst>
          </p:cNvPr>
          <p:cNvSpPr>
            <a:spLocks noGrp="1"/>
          </p:cNvSpPr>
          <p:nvPr>
            <p:ph type="dt" sz="half" idx="10"/>
          </p:nvPr>
        </p:nvSpPr>
        <p:spPr/>
        <p:txBody>
          <a:bodyPr/>
          <a:lstStyle/>
          <a:p>
            <a:fld id="{B8488A38-FDA5-425C-9D49-132ABD5E7573}" type="datetime1">
              <a:rPr lang="en-US" smtClean="0"/>
              <a:t>2/1/2024</a:t>
            </a:fld>
            <a:endParaRPr lang="en-US" dirty="0"/>
          </a:p>
        </p:txBody>
      </p:sp>
      <p:sp>
        <p:nvSpPr>
          <p:cNvPr id="6" name="Footer Placeholder 5">
            <a:extLst>
              <a:ext uri="{FF2B5EF4-FFF2-40B4-BE49-F238E27FC236}">
                <a16:creationId xmlns:a16="http://schemas.microsoft.com/office/drawing/2014/main" id="{3A42BC11-F750-4AE2-B750-1B7D132CD0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2F7C55-8E33-4230-B202-5301D623612D}"/>
              </a:ext>
            </a:extLst>
          </p:cNvPr>
          <p:cNvSpPr>
            <a:spLocks noGrp="1"/>
          </p:cNvSpPr>
          <p:nvPr>
            <p:ph type="sldNum" sz="quarter" idx="12"/>
          </p:nvPr>
        </p:nvSpPr>
        <p:spPr/>
        <p:txBody>
          <a:bodyPr/>
          <a:lstStyle/>
          <a:p>
            <a:fld id="{24147EED-BF7E-43AF-BF85-E0BD5427A69E}" type="slidenum">
              <a:rPr lang="en-US" smtClean="0"/>
              <a:t>‹#›</a:t>
            </a:fld>
            <a:endParaRPr lang="en-US" dirty="0"/>
          </a:p>
        </p:txBody>
      </p:sp>
    </p:spTree>
    <p:extLst>
      <p:ext uri="{BB962C8B-B14F-4D97-AF65-F5344CB8AC3E}">
        <p14:creationId xmlns:p14="http://schemas.microsoft.com/office/powerpoint/2010/main" val="378704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2562-E3B4-4764-88E6-1FE3FDE749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46C8E-72D5-4789-9DB3-7F721963E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F26CFF2-DE70-42A6-AFD8-15A54837B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44DF8-ADA2-4768-AAA8-EED32306C30E}"/>
              </a:ext>
            </a:extLst>
          </p:cNvPr>
          <p:cNvSpPr>
            <a:spLocks noGrp="1"/>
          </p:cNvSpPr>
          <p:nvPr>
            <p:ph type="dt" sz="half" idx="10"/>
          </p:nvPr>
        </p:nvSpPr>
        <p:spPr/>
        <p:txBody>
          <a:bodyPr/>
          <a:lstStyle/>
          <a:p>
            <a:fld id="{880DB4CC-6F4B-409C-B05B-0437F7270425}" type="datetime1">
              <a:rPr lang="en-US" smtClean="0"/>
              <a:t>2/1/2024</a:t>
            </a:fld>
            <a:endParaRPr lang="en-US" dirty="0"/>
          </a:p>
        </p:txBody>
      </p:sp>
      <p:sp>
        <p:nvSpPr>
          <p:cNvPr id="6" name="Footer Placeholder 5">
            <a:extLst>
              <a:ext uri="{FF2B5EF4-FFF2-40B4-BE49-F238E27FC236}">
                <a16:creationId xmlns:a16="http://schemas.microsoft.com/office/drawing/2014/main" id="{B5142423-A46E-40DD-87A5-CF94935D1A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05007F-0150-4B55-9156-51C9EBB06AA1}"/>
              </a:ext>
            </a:extLst>
          </p:cNvPr>
          <p:cNvSpPr>
            <a:spLocks noGrp="1"/>
          </p:cNvSpPr>
          <p:nvPr>
            <p:ph type="sldNum" sz="quarter" idx="12"/>
          </p:nvPr>
        </p:nvSpPr>
        <p:spPr/>
        <p:txBody>
          <a:bodyPr/>
          <a:lstStyle/>
          <a:p>
            <a:fld id="{24147EED-BF7E-43AF-BF85-E0BD5427A69E}" type="slidenum">
              <a:rPr lang="en-US" smtClean="0"/>
              <a:t>‹#›</a:t>
            </a:fld>
            <a:endParaRPr lang="en-US" dirty="0"/>
          </a:p>
        </p:txBody>
      </p:sp>
    </p:spTree>
    <p:extLst>
      <p:ext uri="{BB962C8B-B14F-4D97-AF65-F5344CB8AC3E}">
        <p14:creationId xmlns:p14="http://schemas.microsoft.com/office/powerpoint/2010/main" val="125211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7A6DBF-736D-49E5-A353-8BF98EA82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E8826-3417-4F07-BAAF-76E425496E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19868D-1478-4E74-B6FD-E86D726B0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2A5E2-44B1-4C8B-B0F4-2EA8B49BE708}" type="datetime1">
              <a:rPr lang="en-US" smtClean="0"/>
              <a:t>2/1/2024</a:t>
            </a:fld>
            <a:endParaRPr lang="en-US" dirty="0"/>
          </a:p>
        </p:txBody>
      </p:sp>
      <p:sp>
        <p:nvSpPr>
          <p:cNvPr id="5" name="Footer Placeholder 4">
            <a:extLst>
              <a:ext uri="{FF2B5EF4-FFF2-40B4-BE49-F238E27FC236}">
                <a16:creationId xmlns:a16="http://schemas.microsoft.com/office/drawing/2014/main" id="{BFC18F46-53A5-40E5-B9C5-0077C61495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D1ED2DA-E3A2-40FE-BACA-0DC2998E3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47EED-BF7E-43AF-BF85-E0BD5427A69E}" type="slidenum">
              <a:rPr lang="en-US" smtClean="0"/>
              <a:t>‹#›</a:t>
            </a:fld>
            <a:endParaRPr lang="en-US" dirty="0"/>
          </a:p>
        </p:txBody>
      </p:sp>
    </p:spTree>
    <p:extLst>
      <p:ext uri="{BB962C8B-B14F-4D97-AF65-F5344CB8AC3E}">
        <p14:creationId xmlns:p14="http://schemas.microsoft.com/office/powerpoint/2010/main" val="484638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84D84EE9-C633-4414-B6D4-F82014EBA25B}"/>
              </a:ext>
            </a:extLst>
          </p:cNvPr>
          <p:cNvSpPr>
            <a:spLocks noGrp="1"/>
          </p:cNvSpPr>
          <p:nvPr>
            <p:ph type="subTitle" idx="1"/>
          </p:nvPr>
        </p:nvSpPr>
        <p:spPr>
          <a:xfrm>
            <a:off x="1875691" y="4125819"/>
            <a:ext cx="8075131" cy="1115265"/>
          </a:xfrm>
        </p:spPr>
        <p:txBody>
          <a:bodyPr>
            <a:normAutofit/>
          </a:bodyPr>
          <a:lstStyle/>
          <a:p>
            <a:r>
              <a:rPr lang="en-US" sz="2500" b="1" dirty="0">
                <a:latin typeface="Calibri" panose="020F0502020204030204" pitchFamily="34" charset="0"/>
                <a:ea typeface="Calibri" panose="020F0502020204030204" pitchFamily="34" charset="0"/>
                <a:cs typeface="Calibri" panose="020F0502020204030204" pitchFamily="34" charset="0"/>
              </a:rPr>
              <a:t>February 2, 2024</a:t>
            </a:r>
          </a:p>
        </p:txBody>
      </p:sp>
      <p:sp>
        <p:nvSpPr>
          <p:cNvPr id="3" name="Slide Number Placeholder 2">
            <a:extLst>
              <a:ext uri="{FF2B5EF4-FFF2-40B4-BE49-F238E27FC236}">
                <a16:creationId xmlns:a16="http://schemas.microsoft.com/office/drawing/2014/main" id="{5F718D6E-E31C-4025-B402-BB7BA4FB76C3}"/>
              </a:ext>
            </a:extLst>
          </p:cNvPr>
          <p:cNvSpPr>
            <a:spLocks noGrp="1"/>
          </p:cNvSpPr>
          <p:nvPr>
            <p:ph type="sldNum" sz="quarter" idx="12"/>
          </p:nvPr>
        </p:nvSpPr>
        <p:spPr/>
        <p:txBody>
          <a:bodyPr/>
          <a:lstStyle/>
          <a:p>
            <a:r>
              <a:rPr lang="en-US" dirty="0"/>
              <a:t>1</a:t>
            </a:r>
          </a:p>
        </p:txBody>
      </p:sp>
      <p:sp>
        <p:nvSpPr>
          <p:cNvPr id="6" name="Title 5">
            <a:extLst>
              <a:ext uri="{FF2B5EF4-FFF2-40B4-BE49-F238E27FC236}">
                <a16:creationId xmlns:a16="http://schemas.microsoft.com/office/drawing/2014/main" id="{872D6CB8-E682-49BF-80A3-AF6FAD4571B1}"/>
              </a:ext>
            </a:extLst>
          </p:cNvPr>
          <p:cNvSpPr>
            <a:spLocks noGrp="1"/>
          </p:cNvSpPr>
          <p:nvPr>
            <p:ph type="ctrTitle"/>
          </p:nvPr>
        </p:nvSpPr>
        <p:spPr>
          <a:xfrm>
            <a:off x="1875692" y="2025650"/>
            <a:ext cx="8007896" cy="2100169"/>
          </a:xfrm>
        </p:spPr>
        <p:txBody>
          <a:bodyPr>
            <a:normAutofit fontScale="90000"/>
          </a:bodyPr>
          <a:lstStyle/>
          <a:p>
            <a:r>
              <a:rPr lang="en-US" sz="40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SKIDMORE COLLEGE</a:t>
            </a:r>
            <a:br>
              <a:rPr lang="en-US" sz="32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br>
            <a:br>
              <a:rPr lang="en-US" sz="32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br>
            <a:r>
              <a:rPr lang="en-US" sz="36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Net Tuition Revenue Trends </a:t>
            </a:r>
            <a:br>
              <a:rPr lang="en-US" sz="36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br>
            <a:r>
              <a:rPr lang="en-US" sz="36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Impacting Our Financial Landscape</a:t>
            </a:r>
            <a:br>
              <a:rPr lang="en-US" sz="36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br>
            <a:br>
              <a:rPr lang="en-US" sz="36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br>
            <a:br>
              <a:rPr lang="en-US" sz="2800" b="1" dirty="0">
                <a:latin typeface="Calibri" panose="020F0502020204030204" pitchFamily="34" charset="0"/>
                <a:ea typeface="Calibri" panose="020F0502020204030204" pitchFamily="34" charset="0"/>
                <a:cs typeface="Calibri" panose="020F0502020204030204" pitchFamily="34" charset="0"/>
              </a:rPr>
            </a:br>
            <a:endParaRPr lang="en-US" sz="2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264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8CE5-D9AE-4A88-BB87-B20BD14433F5}"/>
              </a:ext>
            </a:extLst>
          </p:cNvPr>
          <p:cNvSpPr>
            <a:spLocks noGrp="1"/>
          </p:cNvSpPr>
          <p:nvPr>
            <p:ph type="title"/>
          </p:nvPr>
        </p:nvSpPr>
        <p:spPr/>
        <p:txBody>
          <a:bodyPr>
            <a:normAutofit/>
          </a:bodyPr>
          <a:lstStyle/>
          <a:p>
            <a:r>
              <a:rPr lang="en-US" sz="3600" b="1" dirty="0">
                <a:solidFill>
                  <a:schemeClr val="accent6">
                    <a:lumMod val="50000"/>
                  </a:schemeClr>
                </a:solidFill>
              </a:rPr>
              <a:t>Impact to our Financial Landscape</a:t>
            </a:r>
            <a:endParaRPr lang="en-US" sz="3600" dirty="0"/>
          </a:p>
        </p:txBody>
      </p:sp>
      <p:sp>
        <p:nvSpPr>
          <p:cNvPr id="3" name="Content Placeholder 2">
            <a:extLst>
              <a:ext uri="{FF2B5EF4-FFF2-40B4-BE49-F238E27FC236}">
                <a16:creationId xmlns:a16="http://schemas.microsoft.com/office/drawing/2014/main" id="{F7ACDEBF-81A4-4382-8C28-92D514868AF6}"/>
              </a:ext>
            </a:extLst>
          </p:cNvPr>
          <p:cNvSpPr>
            <a:spLocks noGrp="1"/>
          </p:cNvSpPr>
          <p:nvPr>
            <p:ph idx="1"/>
          </p:nvPr>
        </p:nvSpPr>
        <p:spPr/>
        <p:txBody>
          <a:bodyPr>
            <a:normAutofit lnSpcReduction="10000"/>
          </a:bodyPr>
          <a:lstStyle/>
          <a:p>
            <a:r>
              <a:rPr lang="en-US" dirty="0"/>
              <a:t>Actions taken in FY 2020 have helped us adjust to a landscape of lower growth in net tuition revenue. </a:t>
            </a:r>
          </a:p>
          <a:p>
            <a:r>
              <a:rPr lang="en-US" dirty="0"/>
              <a:t>These net tuition revenue trends continue to constrain the College’s operating budget today.</a:t>
            </a:r>
          </a:p>
          <a:p>
            <a:r>
              <a:rPr lang="en-US" dirty="0"/>
              <a:t>For FY 2025, we are foregoing </a:t>
            </a:r>
            <a:r>
              <a:rPr lang="en-US" u="sng" dirty="0"/>
              <a:t>additions</a:t>
            </a:r>
            <a:r>
              <a:rPr lang="en-US" dirty="0"/>
              <a:t> to the operating budget:</a:t>
            </a:r>
          </a:p>
          <a:p>
            <a:pPr lvl="1"/>
            <a:r>
              <a:rPr lang="en-US" sz="2800" dirty="0"/>
              <a:t>New initiatives</a:t>
            </a:r>
          </a:p>
          <a:p>
            <a:pPr lvl="1"/>
            <a:r>
              <a:rPr lang="en-US" sz="2800" dirty="0"/>
              <a:t>Departmental supplies and services expense</a:t>
            </a:r>
          </a:p>
          <a:p>
            <a:r>
              <a:rPr lang="en-US" dirty="0"/>
              <a:t>Going forward, achieving alignment between revenue and expense growth rates will be the key to maintaining financial equilibrium and maximizing our effectiveness.</a:t>
            </a:r>
          </a:p>
          <a:p>
            <a:endParaRPr lang="en-US" dirty="0"/>
          </a:p>
          <a:p>
            <a:endParaRPr lang="en-US" dirty="0"/>
          </a:p>
        </p:txBody>
      </p:sp>
      <p:sp>
        <p:nvSpPr>
          <p:cNvPr id="4" name="Slide Number Placeholder 3">
            <a:extLst>
              <a:ext uri="{FF2B5EF4-FFF2-40B4-BE49-F238E27FC236}">
                <a16:creationId xmlns:a16="http://schemas.microsoft.com/office/drawing/2014/main" id="{F3FD073B-2B5E-4684-A5D5-D24A4AC8A2DB}"/>
              </a:ext>
            </a:extLst>
          </p:cNvPr>
          <p:cNvSpPr>
            <a:spLocks noGrp="1"/>
          </p:cNvSpPr>
          <p:nvPr>
            <p:ph type="sldNum" sz="quarter" idx="12"/>
          </p:nvPr>
        </p:nvSpPr>
        <p:spPr/>
        <p:txBody>
          <a:bodyPr/>
          <a:lstStyle/>
          <a:p>
            <a:fld id="{24147EED-BF7E-43AF-BF85-E0BD5427A69E}" type="slidenum">
              <a:rPr lang="en-US" smtClean="0"/>
              <a:t>10</a:t>
            </a:fld>
            <a:endParaRPr lang="en-US" dirty="0"/>
          </a:p>
        </p:txBody>
      </p:sp>
    </p:spTree>
    <p:extLst>
      <p:ext uri="{BB962C8B-B14F-4D97-AF65-F5344CB8AC3E}">
        <p14:creationId xmlns:p14="http://schemas.microsoft.com/office/powerpoint/2010/main" val="207176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4E87-345C-4973-8541-888B3CA02EFB}"/>
              </a:ext>
            </a:extLst>
          </p:cNvPr>
          <p:cNvSpPr>
            <a:spLocks noGrp="1"/>
          </p:cNvSpPr>
          <p:nvPr>
            <p:ph type="title"/>
          </p:nvPr>
        </p:nvSpPr>
        <p:spPr/>
        <p:txBody>
          <a:bodyPr>
            <a:normAutofit/>
          </a:bodyPr>
          <a:lstStyle/>
          <a:p>
            <a:r>
              <a:rPr lang="en-US" sz="3600" b="1" dirty="0">
                <a:solidFill>
                  <a:srgbClr val="006600"/>
                </a:solidFill>
              </a:rPr>
              <a:t>Key Terms</a:t>
            </a:r>
          </a:p>
        </p:txBody>
      </p:sp>
      <p:sp>
        <p:nvSpPr>
          <p:cNvPr id="3" name="Content Placeholder 2">
            <a:extLst>
              <a:ext uri="{FF2B5EF4-FFF2-40B4-BE49-F238E27FC236}">
                <a16:creationId xmlns:a16="http://schemas.microsoft.com/office/drawing/2014/main" id="{CBD8992C-92B7-4D39-A668-96B57EA2B1D2}"/>
              </a:ext>
            </a:extLst>
          </p:cNvPr>
          <p:cNvSpPr>
            <a:spLocks noGrp="1"/>
          </p:cNvSpPr>
          <p:nvPr>
            <p:ph idx="1"/>
          </p:nvPr>
        </p:nvSpPr>
        <p:spPr/>
        <p:txBody>
          <a:bodyPr>
            <a:normAutofit fontScale="92500"/>
          </a:bodyPr>
          <a:lstStyle/>
          <a:p>
            <a:r>
              <a:rPr lang="en-US" b="1" dirty="0"/>
              <a:t>Net Tuition Revenue (NTR): </a:t>
            </a:r>
            <a:r>
              <a:rPr lang="en-US" dirty="0"/>
              <a:t>Aggregate tuition charged to all students, less aggregate financial aid awarded to all students.  NTR is the portion of tuition revenue that remains to support the annual operating budget after awarding financial aid.</a:t>
            </a:r>
          </a:p>
          <a:p>
            <a:r>
              <a:rPr lang="en-US" b="1" dirty="0"/>
              <a:t>Tuition Discount Rate (DR): </a:t>
            </a:r>
            <a:r>
              <a:rPr lang="en-US" dirty="0"/>
              <a:t>Financial aid awarded to all students, expressed as a percentage of tuition charged to all students.  The DR is a measure of the extent to which discounting impacts net tuition revenue.</a:t>
            </a:r>
          </a:p>
          <a:p>
            <a:r>
              <a:rPr lang="en-US" b="1" dirty="0"/>
              <a:t>Net Tuition per Student (NTPS):  </a:t>
            </a:r>
            <a:r>
              <a:rPr lang="en-US" dirty="0"/>
              <a:t>Average NTR per student, derived by dividing NTR by the number of enrolled students.  NTPS quantifies the amount of net revenue we realize per student after awarding offsetting financial aid.</a:t>
            </a:r>
          </a:p>
        </p:txBody>
      </p:sp>
      <p:sp>
        <p:nvSpPr>
          <p:cNvPr id="4" name="Slide Number Placeholder 3">
            <a:extLst>
              <a:ext uri="{FF2B5EF4-FFF2-40B4-BE49-F238E27FC236}">
                <a16:creationId xmlns:a16="http://schemas.microsoft.com/office/drawing/2014/main" id="{7F5673ED-7425-4926-B702-80A0EBF5416E}"/>
              </a:ext>
            </a:extLst>
          </p:cNvPr>
          <p:cNvSpPr>
            <a:spLocks noGrp="1"/>
          </p:cNvSpPr>
          <p:nvPr>
            <p:ph type="sldNum" sz="quarter" idx="12"/>
          </p:nvPr>
        </p:nvSpPr>
        <p:spPr/>
        <p:txBody>
          <a:bodyPr/>
          <a:lstStyle/>
          <a:p>
            <a:fld id="{24147EED-BF7E-43AF-BF85-E0BD5427A69E}" type="slidenum">
              <a:rPr lang="en-US" smtClean="0"/>
              <a:t>2</a:t>
            </a:fld>
            <a:endParaRPr lang="en-US" dirty="0"/>
          </a:p>
        </p:txBody>
      </p:sp>
    </p:spTree>
    <p:extLst>
      <p:ext uri="{BB962C8B-B14F-4D97-AF65-F5344CB8AC3E}">
        <p14:creationId xmlns:p14="http://schemas.microsoft.com/office/powerpoint/2010/main" val="156158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B6F6-9FBC-45A3-8A5C-E037F93145BB}"/>
              </a:ext>
            </a:extLst>
          </p:cNvPr>
          <p:cNvSpPr>
            <a:spLocks noGrp="1"/>
          </p:cNvSpPr>
          <p:nvPr>
            <p:ph type="ctrTitle"/>
          </p:nvPr>
        </p:nvSpPr>
        <p:spPr/>
        <p:txBody>
          <a:bodyPr>
            <a:normAutofit/>
          </a:bodyPr>
          <a:lstStyle/>
          <a:p>
            <a:r>
              <a:rPr lang="en-US" sz="3600" b="1" dirty="0">
                <a:solidFill>
                  <a:schemeClr val="accent6">
                    <a:lumMod val="50000"/>
                  </a:schemeClr>
                </a:solidFill>
              </a:rPr>
              <a:t>Trends Impacting Net Tuition Revenue</a:t>
            </a:r>
          </a:p>
        </p:txBody>
      </p:sp>
      <p:sp>
        <p:nvSpPr>
          <p:cNvPr id="4" name="Slide Number Placeholder 3">
            <a:extLst>
              <a:ext uri="{FF2B5EF4-FFF2-40B4-BE49-F238E27FC236}">
                <a16:creationId xmlns:a16="http://schemas.microsoft.com/office/drawing/2014/main" id="{C32A3B98-A2DB-41FC-BE19-D418BD7DE647}"/>
              </a:ext>
            </a:extLst>
          </p:cNvPr>
          <p:cNvSpPr>
            <a:spLocks noGrp="1"/>
          </p:cNvSpPr>
          <p:nvPr>
            <p:ph type="sldNum" sz="quarter" idx="12"/>
          </p:nvPr>
        </p:nvSpPr>
        <p:spPr/>
        <p:txBody>
          <a:bodyPr/>
          <a:lstStyle/>
          <a:p>
            <a:fld id="{24147EED-BF7E-43AF-BF85-E0BD5427A69E}" type="slidenum">
              <a:rPr lang="en-US" smtClean="0"/>
              <a:t>3</a:t>
            </a:fld>
            <a:endParaRPr lang="en-US" dirty="0"/>
          </a:p>
        </p:txBody>
      </p:sp>
    </p:spTree>
    <p:extLst>
      <p:ext uri="{BB962C8B-B14F-4D97-AF65-F5344CB8AC3E}">
        <p14:creationId xmlns:p14="http://schemas.microsoft.com/office/powerpoint/2010/main" val="127745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7B048E-6AF8-45B8-B10E-87FC706107AB}"/>
              </a:ext>
            </a:extLst>
          </p:cNvPr>
          <p:cNvSpPr>
            <a:spLocks noGrp="1"/>
          </p:cNvSpPr>
          <p:nvPr>
            <p:ph type="ctrTitle"/>
          </p:nvPr>
        </p:nvSpPr>
        <p:spPr>
          <a:xfrm>
            <a:off x="217580" y="646486"/>
            <a:ext cx="11431495" cy="840628"/>
          </a:xfrm>
        </p:spPr>
        <p:txBody>
          <a:bodyPr>
            <a:normAutofit fontScale="90000"/>
          </a:bodyPr>
          <a:lstStyle/>
          <a:p>
            <a:pPr algn="l"/>
            <a:r>
              <a:rPr lang="en-US" sz="4000" b="1" dirty="0">
                <a:solidFill>
                  <a:schemeClr val="accent6">
                    <a:lumMod val="50000"/>
                  </a:schemeClr>
                </a:solidFill>
              </a:rPr>
              <a:t> </a:t>
            </a:r>
            <a:r>
              <a:rPr lang="en-US" sz="4400" b="1" dirty="0">
                <a:solidFill>
                  <a:schemeClr val="accent6">
                    <a:lumMod val="50000"/>
                  </a:schemeClr>
                </a:solidFill>
              </a:rPr>
              <a:t>10 Year History: Total Financial Aid Expense </a:t>
            </a:r>
            <a:r>
              <a:rPr lang="en-US" sz="3600" dirty="0">
                <a:solidFill>
                  <a:schemeClr val="accent6">
                    <a:lumMod val="50000"/>
                  </a:schemeClr>
                </a:solidFill>
              </a:rPr>
              <a:t>($ in millions</a:t>
            </a:r>
            <a:r>
              <a:rPr lang="en-US" sz="3200" dirty="0">
                <a:solidFill>
                  <a:schemeClr val="accent6">
                    <a:lumMod val="50000"/>
                  </a:schemeClr>
                </a:solidFill>
              </a:rPr>
              <a:t>)</a:t>
            </a:r>
            <a:br>
              <a:rPr lang="en-US" sz="3200" dirty="0">
                <a:solidFill>
                  <a:schemeClr val="accent6">
                    <a:lumMod val="50000"/>
                  </a:schemeClr>
                </a:solidFill>
              </a:rPr>
            </a:br>
            <a:r>
              <a:rPr lang="en-US" sz="3200" dirty="0">
                <a:solidFill>
                  <a:schemeClr val="accent6">
                    <a:lumMod val="50000"/>
                  </a:schemeClr>
                </a:solidFill>
              </a:rPr>
              <a:t> </a:t>
            </a:r>
          </a:p>
        </p:txBody>
      </p:sp>
      <p:sp>
        <p:nvSpPr>
          <p:cNvPr id="5" name="Slide Number Placeholder 4">
            <a:extLst>
              <a:ext uri="{FF2B5EF4-FFF2-40B4-BE49-F238E27FC236}">
                <a16:creationId xmlns:a16="http://schemas.microsoft.com/office/drawing/2014/main" id="{6D7C3E14-BB7D-42CD-B04A-9ED811AA9E54}"/>
              </a:ext>
            </a:extLst>
          </p:cNvPr>
          <p:cNvSpPr>
            <a:spLocks noGrp="1"/>
          </p:cNvSpPr>
          <p:nvPr>
            <p:ph type="sldNum" sz="quarter" idx="12"/>
          </p:nvPr>
        </p:nvSpPr>
        <p:spPr/>
        <p:txBody>
          <a:bodyPr/>
          <a:lstStyle/>
          <a:p>
            <a:fld id="{24147EED-BF7E-43AF-BF85-E0BD5427A69E}" type="slidenum">
              <a:rPr lang="en-US" smtClean="0"/>
              <a:t>4</a:t>
            </a:fld>
            <a:endParaRPr lang="en-US" dirty="0"/>
          </a:p>
        </p:txBody>
      </p:sp>
      <p:sp>
        <p:nvSpPr>
          <p:cNvPr id="2" name="TextBox 1">
            <a:extLst>
              <a:ext uri="{FF2B5EF4-FFF2-40B4-BE49-F238E27FC236}">
                <a16:creationId xmlns:a16="http://schemas.microsoft.com/office/drawing/2014/main" id="{5CB3F055-3810-407E-97D0-08F472A2FD21}"/>
              </a:ext>
            </a:extLst>
          </p:cNvPr>
          <p:cNvSpPr txBox="1"/>
          <p:nvPr/>
        </p:nvSpPr>
        <p:spPr>
          <a:xfrm>
            <a:off x="770965" y="1066800"/>
            <a:ext cx="3804696" cy="369332"/>
          </a:xfrm>
          <a:prstGeom prst="rect">
            <a:avLst/>
          </a:prstGeom>
          <a:noFill/>
        </p:spPr>
        <p:txBody>
          <a:bodyPr wrap="none" rtlCol="0">
            <a:spAutoFit/>
          </a:bodyPr>
          <a:lstStyle/>
          <a:p>
            <a:pPr marL="285750" indent="-285750">
              <a:buFont typeface="Arial" panose="020B0604020202020204" pitchFamily="34" charset="0"/>
              <a:buChar char="•"/>
            </a:pPr>
            <a:r>
              <a:rPr lang="en-US" dirty="0"/>
              <a:t>Average Annual Growth Rate +6.6%</a:t>
            </a:r>
          </a:p>
        </p:txBody>
      </p:sp>
      <p:graphicFrame>
        <p:nvGraphicFramePr>
          <p:cNvPr id="6" name="Chart 5">
            <a:extLst>
              <a:ext uri="{FF2B5EF4-FFF2-40B4-BE49-F238E27FC236}">
                <a16:creationId xmlns:a16="http://schemas.microsoft.com/office/drawing/2014/main" id="{8EDB694B-71EC-4EED-8DD9-EF6CD2ACB4AA}"/>
              </a:ext>
            </a:extLst>
          </p:cNvPr>
          <p:cNvGraphicFramePr>
            <a:graphicFrameLocks/>
          </p:cNvGraphicFramePr>
          <p:nvPr>
            <p:extLst>
              <p:ext uri="{D42A27DB-BD31-4B8C-83A1-F6EECF244321}">
                <p14:modId xmlns:p14="http://schemas.microsoft.com/office/powerpoint/2010/main" val="2674828888"/>
              </p:ext>
            </p:extLst>
          </p:nvPr>
        </p:nvGraphicFramePr>
        <p:xfrm>
          <a:off x="613409" y="1856446"/>
          <a:ext cx="9778365" cy="4448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031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7B048E-6AF8-45B8-B10E-87FC706107AB}"/>
              </a:ext>
            </a:extLst>
          </p:cNvPr>
          <p:cNvSpPr>
            <a:spLocks noGrp="1"/>
          </p:cNvSpPr>
          <p:nvPr>
            <p:ph type="ctrTitle"/>
          </p:nvPr>
        </p:nvSpPr>
        <p:spPr>
          <a:xfrm>
            <a:off x="0" y="-64808"/>
            <a:ext cx="11048327" cy="1132915"/>
          </a:xfrm>
        </p:spPr>
        <p:txBody>
          <a:bodyPr>
            <a:normAutofit/>
          </a:bodyPr>
          <a:lstStyle/>
          <a:p>
            <a:pPr algn="l"/>
            <a:r>
              <a:rPr lang="en-US" sz="4000" b="1" dirty="0">
                <a:solidFill>
                  <a:schemeClr val="accent6">
                    <a:lumMod val="50000"/>
                  </a:schemeClr>
                </a:solidFill>
              </a:rPr>
              <a:t>   10 Year History:  Tuition Discount Rate</a:t>
            </a:r>
          </a:p>
        </p:txBody>
      </p:sp>
      <p:sp>
        <p:nvSpPr>
          <p:cNvPr id="5" name="Slide Number Placeholder 4">
            <a:extLst>
              <a:ext uri="{FF2B5EF4-FFF2-40B4-BE49-F238E27FC236}">
                <a16:creationId xmlns:a16="http://schemas.microsoft.com/office/drawing/2014/main" id="{6D7C3E14-BB7D-42CD-B04A-9ED811AA9E54}"/>
              </a:ext>
            </a:extLst>
          </p:cNvPr>
          <p:cNvSpPr>
            <a:spLocks noGrp="1"/>
          </p:cNvSpPr>
          <p:nvPr>
            <p:ph type="sldNum" sz="quarter" idx="12"/>
          </p:nvPr>
        </p:nvSpPr>
        <p:spPr/>
        <p:txBody>
          <a:bodyPr/>
          <a:lstStyle/>
          <a:p>
            <a:fld id="{24147EED-BF7E-43AF-BF85-E0BD5427A69E}" type="slidenum">
              <a:rPr lang="en-US" smtClean="0"/>
              <a:t>5</a:t>
            </a:fld>
            <a:endParaRPr lang="en-US" dirty="0"/>
          </a:p>
        </p:txBody>
      </p:sp>
      <p:graphicFrame>
        <p:nvGraphicFramePr>
          <p:cNvPr id="9" name="Chart 8">
            <a:extLst>
              <a:ext uri="{FF2B5EF4-FFF2-40B4-BE49-F238E27FC236}">
                <a16:creationId xmlns:a16="http://schemas.microsoft.com/office/drawing/2014/main" id="{C5D454D0-27AF-45E0-ACD3-02C0206C2F63}"/>
              </a:ext>
            </a:extLst>
          </p:cNvPr>
          <p:cNvGraphicFramePr>
            <a:graphicFrameLocks/>
          </p:cNvGraphicFramePr>
          <p:nvPr>
            <p:extLst>
              <p:ext uri="{D42A27DB-BD31-4B8C-83A1-F6EECF244321}">
                <p14:modId xmlns:p14="http://schemas.microsoft.com/office/powerpoint/2010/main" val="3101815206"/>
              </p:ext>
            </p:extLst>
          </p:nvPr>
        </p:nvGraphicFramePr>
        <p:xfrm>
          <a:off x="506730" y="1226819"/>
          <a:ext cx="9456420" cy="53740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823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7B048E-6AF8-45B8-B10E-87FC706107AB}"/>
              </a:ext>
            </a:extLst>
          </p:cNvPr>
          <p:cNvSpPr>
            <a:spLocks noGrp="1"/>
          </p:cNvSpPr>
          <p:nvPr>
            <p:ph type="ctrTitle"/>
          </p:nvPr>
        </p:nvSpPr>
        <p:spPr>
          <a:xfrm>
            <a:off x="0" y="-64808"/>
            <a:ext cx="11868150" cy="1132915"/>
          </a:xfrm>
        </p:spPr>
        <p:txBody>
          <a:bodyPr>
            <a:noAutofit/>
          </a:bodyPr>
          <a:lstStyle/>
          <a:p>
            <a:pPr algn="l"/>
            <a:r>
              <a:rPr lang="en-US" sz="3800" b="1" dirty="0">
                <a:solidFill>
                  <a:schemeClr val="accent6">
                    <a:lumMod val="50000"/>
                  </a:schemeClr>
                </a:solidFill>
              </a:rPr>
              <a:t>   10 Year History: Tuition Charge vs. Net Tuition Per Student</a:t>
            </a:r>
          </a:p>
        </p:txBody>
      </p:sp>
      <p:sp>
        <p:nvSpPr>
          <p:cNvPr id="5" name="Slide Number Placeholder 4">
            <a:extLst>
              <a:ext uri="{FF2B5EF4-FFF2-40B4-BE49-F238E27FC236}">
                <a16:creationId xmlns:a16="http://schemas.microsoft.com/office/drawing/2014/main" id="{6D7C3E14-BB7D-42CD-B04A-9ED811AA9E54}"/>
              </a:ext>
            </a:extLst>
          </p:cNvPr>
          <p:cNvSpPr>
            <a:spLocks noGrp="1"/>
          </p:cNvSpPr>
          <p:nvPr>
            <p:ph type="sldNum" sz="quarter" idx="12"/>
          </p:nvPr>
        </p:nvSpPr>
        <p:spPr/>
        <p:txBody>
          <a:bodyPr/>
          <a:lstStyle/>
          <a:p>
            <a:fld id="{24147EED-BF7E-43AF-BF85-E0BD5427A69E}" type="slidenum">
              <a:rPr lang="en-US" smtClean="0"/>
              <a:t>6</a:t>
            </a:fld>
            <a:endParaRPr lang="en-US" dirty="0"/>
          </a:p>
        </p:txBody>
      </p:sp>
      <p:sp>
        <p:nvSpPr>
          <p:cNvPr id="9" name="TextBox 8">
            <a:extLst>
              <a:ext uri="{FF2B5EF4-FFF2-40B4-BE49-F238E27FC236}">
                <a16:creationId xmlns:a16="http://schemas.microsoft.com/office/drawing/2014/main" id="{F88B57F4-FC45-460E-83CC-3ABDD7A244C0}"/>
              </a:ext>
            </a:extLst>
          </p:cNvPr>
          <p:cNvSpPr txBox="1"/>
          <p:nvPr/>
        </p:nvSpPr>
        <p:spPr>
          <a:xfrm>
            <a:off x="770965" y="1066800"/>
            <a:ext cx="5212004" cy="646331"/>
          </a:xfrm>
          <a:prstGeom prst="rect">
            <a:avLst/>
          </a:prstGeom>
          <a:noFill/>
        </p:spPr>
        <p:txBody>
          <a:bodyPr wrap="none" rtlCol="0">
            <a:spAutoFit/>
          </a:bodyPr>
          <a:lstStyle/>
          <a:p>
            <a:pPr marL="285750" indent="-285750">
              <a:buFont typeface="Arial" panose="020B0604020202020204" pitchFamily="34" charset="0"/>
              <a:buChar char="•"/>
            </a:pPr>
            <a:r>
              <a:rPr lang="en-US" dirty="0"/>
              <a:t>Tuition Charge Average Annual Growth Rate +3.5%</a:t>
            </a:r>
          </a:p>
          <a:p>
            <a:pPr marL="285750" indent="-285750">
              <a:buFont typeface="Arial" panose="020B0604020202020204" pitchFamily="34" charset="0"/>
              <a:buChar char="•"/>
            </a:pPr>
            <a:r>
              <a:rPr lang="en-US" dirty="0"/>
              <a:t>Net Tuition Average Annual Growth Rate +2.1%</a:t>
            </a:r>
          </a:p>
        </p:txBody>
      </p:sp>
      <p:graphicFrame>
        <p:nvGraphicFramePr>
          <p:cNvPr id="6" name="Chart 5">
            <a:extLst>
              <a:ext uri="{FF2B5EF4-FFF2-40B4-BE49-F238E27FC236}">
                <a16:creationId xmlns:a16="http://schemas.microsoft.com/office/drawing/2014/main" id="{468C37E4-5C14-47E7-871D-92C9FB8A2933}"/>
              </a:ext>
            </a:extLst>
          </p:cNvPr>
          <p:cNvGraphicFramePr>
            <a:graphicFrameLocks/>
          </p:cNvGraphicFramePr>
          <p:nvPr>
            <p:extLst>
              <p:ext uri="{D42A27DB-BD31-4B8C-83A1-F6EECF244321}">
                <p14:modId xmlns:p14="http://schemas.microsoft.com/office/powerpoint/2010/main" val="3572426247"/>
              </p:ext>
            </p:extLst>
          </p:nvPr>
        </p:nvGraphicFramePr>
        <p:xfrm>
          <a:off x="415289" y="1794510"/>
          <a:ext cx="10633037" cy="456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412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7B048E-6AF8-45B8-B10E-87FC706107AB}"/>
              </a:ext>
            </a:extLst>
          </p:cNvPr>
          <p:cNvSpPr>
            <a:spLocks noGrp="1"/>
          </p:cNvSpPr>
          <p:nvPr>
            <p:ph type="ctrTitle"/>
          </p:nvPr>
        </p:nvSpPr>
        <p:spPr>
          <a:xfrm>
            <a:off x="116540" y="-24094"/>
            <a:ext cx="11403106" cy="750796"/>
          </a:xfrm>
        </p:spPr>
        <p:txBody>
          <a:bodyPr>
            <a:noAutofit/>
          </a:bodyPr>
          <a:lstStyle/>
          <a:p>
            <a:pPr algn="l"/>
            <a:r>
              <a:rPr lang="en-US" sz="3600" b="1" dirty="0">
                <a:solidFill>
                  <a:schemeClr val="accent6">
                    <a:lumMod val="50000"/>
                  </a:schemeClr>
                </a:solidFill>
              </a:rPr>
              <a:t>FY23 Operating Budget Revenues: NTR in </a:t>
            </a:r>
            <a:r>
              <a:rPr lang="en-US" sz="3600" b="1" dirty="0">
                <a:solidFill>
                  <a:schemeClr val="accent1">
                    <a:lumMod val="75000"/>
                  </a:schemeClr>
                </a:solidFill>
              </a:rPr>
              <a:t>Blue</a:t>
            </a:r>
            <a:endParaRPr lang="en-US" sz="3200" b="1" dirty="0">
              <a:solidFill>
                <a:schemeClr val="accent1">
                  <a:lumMod val="75000"/>
                </a:schemeClr>
              </a:solidFill>
            </a:endParaRPr>
          </a:p>
        </p:txBody>
      </p:sp>
      <p:sp>
        <p:nvSpPr>
          <p:cNvPr id="3" name="Slide Number Placeholder 2">
            <a:extLst>
              <a:ext uri="{FF2B5EF4-FFF2-40B4-BE49-F238E27FC236}">
                <a16:creationId xmlns:a16="http://schemas.microsoft.com/office/drawing/2014/main" id="{AC17AFD4-F665-4686-B092-DE0DEF84A675}"/>
              </a:ext>
            </a:extLst>
          </p:cNvPr>
          <p:cNvSpPr>
            <a:spLocks noGrp="1"/>
          </p:cNvSpPr>
          <p:nvPr>
            <p:ph type="sldNum" sz="quarter" idx="12"/>
          </p:nvPr>
        </p:nvSpPr>
        <p:spPr/>
        <p:txBody>
          <a:bodyPr/>
          <a:lstStyle/>
          <a:p>
            <a:fld id="{24147EED-BF7E-43AF-BF85-E0BD5427A69E}" type="slidenum">
              <a:rPr lang="en-US" smtClean="0"/>
              <a:t>7</a:t>
            </a:fld>
            <a:endParaRPr lang="en-US" dirty="0"/>
          </a:p>
        </p:txBody>
      </p:sp>
      <p:sp>
        <p:nvSpPr>
          <p:cNvPr id="9" name="TextBox 8">
            <a:extLst>
              <a:ext uri="{FF2B5EF4-FFF2-40B4-BE49-F238E27FC236}">
                <a16:creationId xmlns:a16="http://schemas.microsoft.com/office/drawing/2014/main" id="{C74A9CFA-BF80-4D04-AB08-EBF3EEE2EB0B}"/>
              </a:ext>
            </a:extLst>
          </p:cNvPr>
          <p:cNvSpPr txBox="1"/>
          <p:nvPr/>
        </p:nvSpPr>
        <p:spPr>
          <a:xfrm>
            <a:off x="935017" y="1459619"/>
            <a:ext cx="9873726" cy="5262979"/>
          </a:xfrm>
          <a:prstGeom prst="rect">
            <a:avLst/>
          </a:prstGeom>
          <a:noFill/>
        </p:spPr>
        <p:txBody>
          <a:bodyPr wrap="square" rtlCol="0">
            <a:spAutoFit/>
          </a:bodyPr>
          <a:lstStyle/>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1257300" lvl="2"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1257300" lvl="2" indent="-342900">
              <a:buFont typeface="Arial" panose="020B0604020202020204" pitchFamily="34" charset="0"/>
              <a:buChar char="•"/>
            </a:pPr>
            <a:endParaRPr lang="en-US" sz="2400" b="1" dirty="0"/>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endParaRPr lang="en-US" sz="2400" b="1" dirty="0"/>
          </a:p>
        </p:txBody>
      </p:sp>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959838950"/>
              </p:ext>
            </p:extLst>
          </p:nvPr>
        </p:nvGraphicFramePr>
        <p:xfrm>
          <a:off x="867783" y="2925453"/>
          <a:ext cx="4708262" cy="2929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4E1F114-56E0-4E20-A063-FAE3E14A1E7B}"/>
              </a:ext>
            </a:extLst>
          </p:cNvPr>
          <p:cNvGraphicFramePr>
            <a:graphicFrameLocks/>
          </p:cNvGraphicFramePr>
          <p:nvPr>
            <p:extLst>
              <p:ext uri="{D42A27DB-BD31-4B8C-83A1-F6EECF244321}">
                <p14:modId xmlns:p14="http://schemas.microsoft.com/office/powerpoint/2010/main" val="2625754158"/>
              </p:ext>
            </p:extLst>
          </p:nvPr>
        </p:nvGraphicFramePr>
        <p:xfrm>
          <a:off x="7042673" y="3149554"/>
          <a:ext cx="4476973" cy="27056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44E1F114-56E0-4E20-A063-FAE3E14A1E7B}"/>
              </a:ext>
            </a:extLst>
          </p:cNvPr>
          <p:cNvGraphicFramePr>
            <a:graphicFrameLocks/>
          </p:cNvGraphicFramePr>
          <p:nvPr>
            <p:extLst>
              <p:ext uri="{D42A27DB-BD31-4B8C-83A1-F6EECF244321}">
                <p14:modId xmlns:p14="http://schemas.microsoft.com/office/powerpoint/2010/main" val="3076469876"/>
              </p:ext>
            </p:extLst>
          </p:nvPr>
        </p:nvGraphicFramePr>
        <p:xfrm>
          <a:off x="6320121" y="3102041"/>
          <a:ext cx="4835558" cy="28505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977251853"/>
              </p:ext>
            </p:extLst>
          </p:nvPr>
        </p:nvGraphicFramePr>
        <p:xfrm>
          <a:off x="433105" y="905435"/>
          <a:ext cx="10292046" cy="565729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6168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B6F6-9FBC-45A3-8A5C-E037F93145BB}"/>
              </a:ext>
            </a:extLst>
          </p:cNvPr>
          <p:cNvSpPr>
            <a:spLocks noGrp="1"/>
          </p:cNvSpPr>
          <p:nvPr>
            <p:ph type="ctrTitle"/>
          </p:nvPr>
        </p:nvSpPr>
        <p:spPr/>
        <p:txBody>
          <a:bodyPr>
            <a:normAutofit/>
          </a:bodyPr>
          <a:lstStyle/>
          <a:p>
            <a:r>
              <a:rPr lang="en-US" sz="3600" b="1" dirty="0">
                <a:solidFill>
                  <a:schemeClr val="accent6">
                    <a:lumMod val="50000"/>
                  </a:schemeClr>
                </a:solidFill>
              </a:rPr>
              <a:t>Impact to our Financial Landscape</a:t>
            </a:r>
          </a:p>
        </p:txBody>
      </p:sp>
      <p:sp>
        <p:nvSpPr>
          <p:cNvPr id="4" name="Slide Number Placeholder 3">
            <a:extLst>
              <a:ext uri="{FF2B5EF4-FFF2-40B4-BE49-F238E27FC236}">
                <a16:creationId xmlns:a16="http://schemas.microsoft.com/office/drawing/2014/main" id="{C32A3B98-A2DB-41FC-BE19-D418BD7DE647}"/>
              </a:ext>
            </a:extLst>
          </p:cNvPr>
          <p:cNvSpPr>
            <a:spLocks noGrp="1"/>
          </p:cNvSpPr>
          <p:nvPr>
            <p:ph type="sldNum" sz="quarter" idx="12"/>
          </p:nvPr>
        </p:nvSpPr>
        <p:spPr/>
        <p:txBody>
          <a:bodyPr/>
          <a:lstStyle/>
          <a:p>
            <a:fld id="{24147EED-BF7E-43AF-BF85-E0BD5427A69E}" type="slidenum">
              <a:rPr lang="en-US" smtClean="0"/>
              <a:t>8</a:t>
            </a:fld>
            <a:endParaRPr lang="en-US" dirty="0"/>
          </a:p>
        </p:txBody>
      </p:sp>
    </p:spTree>
    <p:extLst>
      <p:ext uri="{BB962C8B-B14F-4D97-AF65-F5344CB8AC3E}">
        <p14:creationId xmlns:p14="http://schemas.microsoft.com/office/powerpoint/2010/main" val="366600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FA05-20DC-4F90-9A24-99C86FC5E418}"/>
              </a:ext>
            </a:extLst>
          </p:cNvPr>
          <p:cNvSpPr>
            <a:spLocks noGrp="1"/>
          </p:cNvSpPr>
          <p:nvPr>
            <p:ph type="title"/>
          </p:nvPr>
        </p:nvSpPr>
        <p:spPr>
          <a:xfrm>
            <a:off x="838200" y="0"/>
            <a:ext cx="10515600" cy="1325563"/>
          </a:xfrm>
        </p:spPr>
        <p:txBody>
          <a:bodyPr>
            <a:normAutofit/>
          </a:bodyPr>
          <a:lstStyle/>
          <a:p>
            <a:r>
              <a:rPr lang="en-US" sz="3600" b="1" dirty="0">
                <a:solidFill>
                  <a:schemeClr val="accent6">
                    <a:lumMod val="50000"/>
                  </a:schemeClr>
                </a:solidFill>
              </a:rPr>
              <a:t>Impact to our Financial Landscape</a:t>
            </a:r>
          </a:p>
        </p:txBody>
      </p:sp>
      <p:sp>
        <p:nvSpPr>
          <p:cNvPr id="3" name="Content Placeholder 2">
            <a:extLst>
              <a:ext uri="{FF2B5EF4-FFF2-40B4-BE49-F238E27FC236}">
                <a16:creationId xmlns:a16="http://schemas.microsoft.com/office/drawing/2014/main" id="{1929C389-1228-4568-96B6-241CBCE49D17}"/>
              </a:ext>
            </a:extLst>
          </p:cNvPr>
          <p:cNvSpPr>
            <a:spLocks noGrp="1"/>
          </p:cNvSpPr>
          <p:nvPr>
            <p:ph idx="1"/>
          </p:nvPr>
        </p:nvSpPr>
        <p:spPr>
          <a:xfrm>
            <a:off x="679938" y="1325561"/>
            <a:ext cx="10673862" cy="4958007"/>
          </a:xfrm>
        </p:spPr>
        <p:txBody>
          <a:bodyPr>
            <a:normAutofit fontScale="92500" lnSpcReduction="20000"/>
          </a:bodyPr>
          <a:lstStyle/>
          <a:p>
            <a:pPr marL="0" indent="0">
              <a:buNone/>
            </a:pPr>
            <a:r>
              <a:rPr lang="en-US" sz="2900" dirty="0"/>
              <a:t>Trends that formed in FY 2018 thru FY 2020 indicated a changing landscape:</a:t>
            </a:r>
          </a:p>
          <a:p>
            <a:pPr lvl="1"/>
            <a:r>
              <a:rPr lang="en-US" sz="2900" dirty="0"/>
              <a:t>Increasing student financial aid </a:t>
            </a:r>
          </a:p>
          <a:p>
            <a:pPr lvl="1"/>
            <a:r>
              <a:rPr lang="en-US" sz="2900" dirty="0"/>
              <a:t>Lower growth in net tuition per student </a:t>
            </a:r>
          </a:p>
          <a:p>
            <a:pPr lvl="1"/>
            <a:r>
              <a:rPr lang="en-US" sz="2900" dirty="0"/>
              <a:t>Limited growth in overall operating revenues going forward</a:t>
            </a:r>
          </a:p>
          <a:p>
            <a:pPr marL="0" indent="0">
              <a:buNone/>
            </a:pPr>
            <a:r>
              <a:rPr lang="en-US" sz="2900" dirty="0"/>
              <a:t>Early in FY 2020, the College announced initiatives to reduce operating expenses over several years:</a:t>
            </a:r>
          </a:p>
          <a:p>
            <a:pPr lvl="1"/>
            <a:r>
              <a:rPr lang="en-US" sz="2900" dirty="0"/>
              <a:t>Reductions to departmental services and supplies budgets</a:t>
            </a:r>
          </a:p>
          <a:p>
            <a:pPr lvl="1"/>
            <a:r>
              <a:rPr lang="en-US" sz="2900" dirty="0"/>
              <a:t>Position Attrition Savings Plan</a:t>
            </a:r>
          </a:p>
          <a:p>
            <a:pPr marL="0" indent="0">
              <a:buNone/>
            </a:pPr>
            <a:r>
              <a:rPr lang="en-US" sz="2900" dirty="0"/>
              <a:t>The Attrition Savings Plan commenced during FY 2022, at a time when the College experienced significant attrition due to the pandemic:</a:t>
            </a:r>
          </a:p>
          <a:p>
            <a:pPr lvl="1"/>
            <a:r>
              <a:rPr lang="en-US" sz="2900" dirty="0"/>
              <a:t>31 Staff positions eliminated</a:t>
            </a:r>
          </a:p>
          <a:p>
            <a:pPr lvl="1"/>
            <a:r>
              <a:rPr lang="en-US" sz="2900" dirty="0"/>
              <a:t> 2  Faculty positions eliminated</a:t>
            </a:r>
          </a:p>
          <a:p>
            <a:pPr lvl="1"/>
            <a:r>
              <a:rPr lang="en-US" sz="2900" dirty="0"/>
              <a:t> 7  Retiring Faculty replaced with beginning-of-career hires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13198BF-8D20-4FBC-B279-DE76937EFC59}"/>
              </a:ext>
            </a:extLst>
          </p:cNvPr>
          <p:cNvSpPr>
            <a:spLocks noGrp="1"/>
          </p:cNvSpPr>
          <p:nvPr>
            <p:ph type="sldNum" sz="quarter" idx="12"/>
          </p:nvPr>
        </p:nvSpPr>
        <p:spPr/>
        <p:txBody>
          <a:bodyPr/>
          <a:lstStyle/>
          <a:p>
            <a:fld id="{24147EED-BF7E-43AF-BF85-E0BD5427A69E}" type="slidenum">
              <a:rPr lang="en-US" smtClean="0"/>
              <a:t>9</a:t>
            </a:fld>
            <a:endParaRPr lang="en-US" dirty="0"/>
          </a:p>
        </p:txBody>
      </p:sp>
    </p:spTree>
    <p:extLst>
      <p:ext uri="{BB962C8B-B14F-4D97-AF65-F5344CB8AC3E}">
        <p14:creationId xmlns:p14="http://schemas.microsoft.com/office/powerpoint/2010/main" val="2269372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6331</TotalTime>
  <Words>432</Words>
  <Application>Microsoft Office PowerPoint</Application>
  <PresentationFormat>Widescreen</PresentationFormat>
  <Paragraphs>66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SKIDMORE COLLEGE  Net Tuition Revenue Trends  Impacting Our Financial Landscape   </vt:lpstr>
      <vt:lpstr>Key Terms</vt:lpstr>
      <vt:lpstr>Trends Impacting Net Tuition Revenue</vt:lpstr>
      <vt:lpstr> 10 Year History: Total Financial Aid Expense ($ in millions)  </vt:lpstr>
      <vt:lpstr>   10 Year History:  Tuition Discount Rate</vt:lpstr>
      <vt:lpstr>   10 Year History: Tuition Charge vs. Net Tuition Per Student</vt:lpstr>
      <vt:lpstr>FY23 Operating Budget Revenues: NTR in Blue</vt:lpstr>
      <vt:lpstr>Impact to our Financial Landscape</vt:lpstr>
      <vt:lpstr>Impact to our Financial Landscape</vt:lpstr>
      <vt:lpstr>Impact to our Financial Landscape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Finance &amp; Infrastructure Committee</dc:title>
  <dc:creator>Kelley Patton-Ostrander</dc:creator>
  <cp:lastModifiedBy>Daniel Konstalid</cp:lastModifiedBy>
  <cp:revision>302</cp:revision>
  <cp:lastPrinted>2024-02-01T22:16:47Z</cp:lastPrinted>
  <dcterms:created xsi:type="dcterms:W3CDTF">2023-09-28T17:23:15Z</dcterms:created>
  <dcterms:modified xsi:type="dcterms:W3CDTF">2024-02-01T22:19:54Z</dcterms:modified>
</cp:coreProperties>
</file>