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5b37bed5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5b37bed5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95b37bed5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95b37bed5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95b37bed54_1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95b37bed54_1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r>
              <a:rPr lang="en"/>
              <a:t> from FEC Meta-CoW (10/6/23)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2424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Goals of the October Faculty Meeting CoW</a:t>
            </a:r>
            <a:endParaRPr sz="3000"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To figure out what issues are on faculty minds, which will facilitate FEC’s work this year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en" sz="2400">
                <a:solidFill>
                  <a:schemeClr val="dk1"/>
                </a:solidFill>
              </a:rPr>
              <a:t>To practice</a:t>
            </a:r>
            <a:endParaRPr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Discussion Themes</a:t>
            </a:r>
            <a:endParaRPr sz="300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273450" y="1017725"/>
            <a:ext cx="8597100" cy="392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2424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The summary document was attached to meeting agenda</a:t>
            </a:r>
            <a:endParaRPr>
              <a:solidFill>
                <a:srgbClr val="2424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2424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This is a summary of the table notes collected from the 10/6 COW (16 tables plus 10 online breakout groups) and subsequent email survey</a:t>
            </a:r>
            <a:endParaRPr>
              <a:solidFill>
                <a:srgbClr val="2424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2424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Discussion Themes</a:t>
            </a:r>
            <a:endParaRPr>
              <a:solidFill>
                <a:srgbClr val="2424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200"/>
              <a:buFont typeface="Roboto"/>
              <a:buChar char="○"/>
            </a:pPr>
            <a:r>
              <a:rPr lang="en">
                <a:solidFill>
                  <a:srgbClr val="2424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Faculty meeting structure and organization (</a:t>
            </a:r>
            <a:r>
              <a:rPr lang="en" sz="1350">
                <a:solidFill>
                  <a:srgbClr val="2424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FEC has already discussed many of these ideas during our weekly meetings, and will continue to do so in order to improve faculty engagement during our monthly meetings)</a:t>
            </a:r>
            <a:endParaRPr>
              <a:solidFill>
                <a:srgbClr val="2424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400"/>
              <a:buFont typeface="Roboto"/>
              <a:buChar char="○"/>
            </a:pPr>
            <a:r>
              <a:rPr lang="en">
                <a:solidFill>
                  <a:srgbClr val="2424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Unionization and faculty roles</a:t>
            </a:r>
            <a:endParaRPr>
              <a:solidFill>
                <a:srgbClr val="242424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400"/>
              <a:buFont typeface="Roboto"/>
              <a:buChar char="○"/>
            </a:pPr>
            <a:r>
              <a:rPr lang="en">
                <a:solidFill>
                  <a:srgbClr val="242424"/>
                </a:solidFill>
              </a:rPr>
              <a:t>Faculty governance, representation, communication </a:t>
            </a:r>
            <a:endParaRPr>
              <a:solidFill>
                <a:srgbClr val="24242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400"/>
              <a:buChar char="○"/>
            </a:pPr>
            <a:r>
              <a:rPr lang="en">
                <a:solidFill>
                  <a:srgbClr val="242424"/>
                </a:solidFill>
              </a:rPr>
              <a:t>Teaching and learning trends, disruptors, etc.</a:t>
            </a:r>
            <a:endParaRPr>
              <a:solidFill>
                <a:srgbClr val="24242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400"/>
              <a:buChar char="○"/>
            </a:pPr>
            <a:r>
              <a:rPr lang="en">
                <a:solidFill>
                  <a:srgbClr val="242424"/>
                </a:solidFill>
              </a:rPr>
              <a:t>Resource allocation and transparency</a:t>
            </a:r>
            <a:endParaRPr>
              <a:solidFill>
                <a:srgbClr val="24242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400"/>
              <a:buChar char="○"/>
            </a:pPr>
            <a:r>
              <a:rPr lang="en">
                <a:solidFill>
                  <a:srgbClr val="242424"/>
                </a:solidFill>
              </a:rPr>
              <a:t>Service cycle</a:t>
            </a:r>
            <a:endParaRPr>
              <a:solidFill>
                <a:srgbClr val="24242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400"/>
              <a:buChar char="○"/>
            </a:pPr>
            <a:r>
              <a:rPr lang="en">
                <a:solidFill>
                  <a:srgbClr val="242424"/>
                </a:solidFill>
              </a:rPr>
              <a:t>Faculty morale</a:t>
            </a:r>
            <a:endParaRPr>
              <a:solidFill>
                <a:srgbClr val="24242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242424"/>
              </a:buClr>
              <a:buSzPts val="1400"/>
              <a:buChar char="○"/>
            </a:pPr>
            <a:r>
              <a:rPr lang="en">
                <a:solidFill>
                  <a:srgbClr val="242424"/>
                </a:solidFill>
              </a:rPr>
              <a:t>Community</a:t>
            </a:r>
            <a:endParaRPr>
              <a:solidFill>
                <a:srgbClr val="24242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Next Steps</a:t>
            </a:r>
            <a:endParaRPr sz="3000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69570" lvl="0" marL="457200" rtl="0" algn="l"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Sending concerns to appropriate committees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6957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Planning future CoWs in collaboration with committees and working groups (HHMI next month)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-36957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Roboto"/>
              <a:buChar char="●"/>
            </a:pPr>
            <a:r>
              <a:rPr lang="en" sz="240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NTT bargaining process – Nov 7-8 forums co-hosted with DOF</a:t>
            </a:r>
            <a:endParaRPr sz="2400">
              <a:solidFill>
                <a:schemeClr val="dk1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