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3" r:id="rId2"/>
    <p:sldId id="265" r:id="rId3"/>
    <p:sldId id="266" r:id="rId4"/>
    <p:sldId id="267" r:id="rId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/>
    <p:restoredTop sz="94558"/>
  </p:normalViewPr>
  <p:slideViewPr>
    <p:cSldViewPr snapToGrid="0" snapToObjects="1">
      <p:cViewPr varScale="1">
        <p:scale>
          <a:sx n="61" d="100"/>
          <a:sy n="61" d="100"/>
        </p:scale>
        <p:origin x="9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5AE2F0-D9D9-EC49-B7A1-A8862AA908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3AF6E-9B89-224D-A441-BEC7FC91B7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B96022D1-CD07-734C-8320-46AC450548C5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75359-15B1-1640-ABD4-87A540E173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A0742-F1F9-584C-88BC-480457809E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9BA2ECA-E66D-AF4D-9451-18E27F63A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51FEC8-D7E8-5347-9ED8-28EBB6E9C4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7C89E-F2D0-9941-BE2C-4AE80F88329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fld id="{915B48F7-54A1-994E-81D1-732295947325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81CB186-C868-004D-9F0D-66D9C68921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E3FC13-7DE1-0140-9FB9-523E0D208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8C9BE-17CC-8540-87EA-44BA036225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2E7B-7D1F-4842-BBBF-102BB16F0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F50F774B-092D-BF46-80EF-663F7C9570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F774B-092D-BF46-80EF-663F7C9570E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82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F774B-092D-BF46-80EF-663F7C9570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14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F774B-092D-BF46-80EF-663F7C9570E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7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F774B-092D-BF46-80EF-663F7C9570E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3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54C15-B7A8-C640-A993-3E8BEBD2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96B93-91D0-6A4E-BE19-95890D710659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B2451-E0B9-324A-BEB4-15090F4C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CE84F-C691-104C-BCFB-8B4CE566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4BBF4-91F1-F548-8171-D502610E8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85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A753-F747-CA4D-8865-723862B3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CBA2A-9C05-FB48-9738-968D75B9AF77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DA773-69D4-8F42-A903-4FB7C6FE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8DD8-24D2-FE4D-8B6C-ECECEF93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FAB11-48BE-B54C-A6FE-A9602E949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00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B5CEF-72A8-C84F-9A73-8665DAD0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CD26-7CAB-D64B-AF68-36117D214120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D74F8-83B9-7243-9A9E-8D14AA6C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10491-F8CF-CF40-BD08-FDB2437A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A672B-CDCA-A842-BB13-A1FE4FFB4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29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341A-62FB-B443-9EFB-0809666F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C34A-5FAD-9D49-8FDB-9E24DACCCDBD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B788B-1D39-1648-8D14-5A119EE6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B0CE-FF16-0040-B5BD-058AF138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94C2D-36DE-C348-8885-60D0465D0B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27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046E-00F9-E444-98A5-681FE13D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5668-6ED1-304E-9182-8208F4DFB1FE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96CC-0026-CF40-A0DC-1BA5AF06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0F16-B273-884E-AF17-74E40F5D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A54CB-A106-5049-AACE-29F0065C4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8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3684E2-6304-2940-88C2-79C9DFC6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6FD1-084F-A64C-87DC-339DAFF549F0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A76413-D3FA-6148-8702-55F2A670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E4BC3-8190-2A4C-A894-299171F4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A5E41-D42F-434C-9D4B-BE2FBB494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62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7E86FC-4114-CB47-B91F-6E30210D3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2CE1-488E-2D4C-8FFC-790883E6ECD8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440318-6D83-744F-A362-7CB6F84C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8D9F4B-A01C-3A44-B928-B82EBE4E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5DC67-4023-B044-84ED-280A26DC7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45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CB4C060-C667-9344-A496-AA551F96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FBC8-0DAB-1549-8222-CADBCCFEEA96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9A747-3A98-5342-B177-527D5F2D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7BFEA2-9C59-B349-AA0F-904FD3FF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FA311-2F32-C84D-A201-079E4D040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15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B0142BB-8B12-EF43-9D3A-A321C36E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9AC2A-877D-C044-8CC5-C61448214050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04A5A5-47B4-2C4C-AAA6-8180CC84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D385E1-EEE8-AE45-94AC-C00134A0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613C-26E6-5441-BB41-0731F08DB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57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0DDB10-2147-F64C-A869-9011BD48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134D-21A3-C647-BCB7-B899BF87A986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C3B9D6-BE3B-2940-B44F-348933A4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3EE250-6816-0944-B105-0D95B8E9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C15A7-DF4B-CB4D-A917-E1ADB7FFC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34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B98C2-6BA1-4C41-A811-F2BF66E8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8B7-35AE-8245-9DCD-08F82A99F800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882BE5-F438-A343-B13C-DBF9E1EA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51801D-A29B-3C45-9A9B-B80B0D7D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A0DC2-30FF-D240-B087-EFA64D670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62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28C4665-58DF-8243-A0A1-DAFE21A663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6385A76-90D8-7044-B076-AC2F8A8319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DCA9-DF10-5B40-9FE1-2F9D4BB21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941735D-92C9-8541-A495-8A5F8B243DFA}" type="datetimeFigureOut">
              <a:rPr lang="en-US"/>
              <a:pPr>
                <a:defRPr/>
              </a:pPr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BB70-C98C-9E44-9711-1FEB59FE3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E768-84CD-D444-BD7C-9D46A6880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2ADC611-1284-9F4C-871B-6B693D1A24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gif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7.jpg"/><Relationship Id="rId5" Type="http://schemas.openxmlformats.org/officeDocument/2006/relationships/image" Target="../media/image22.jpeg"/><Relationship Id="rId10" Type="http://schemas.openxmlformats.org/officeDocument/2006/relationships/image" Target="../media/image26.jpg"/><Relationship Id="rId4" Type="http://schemas.openxmlformats.org/officeDocument/2006/relationships/image" Target="../media/image21.pn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16.png"/><Relationship Id="rId10" Type="http://schemas.openxmlformats.org/officeDocument/2006/relationships/image" Target="../media/image33.jp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9CA356-B130-4AFF-9128-678756394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237247"/>
              </p:ext>
            </p:extLst>
          </p:nvPr>
        </p:nvGraphicFramePr>
        <p:xfrm>
          <a:off x="421342" y="719666"/>
          <a:ext cx="11394140" cy="55825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8828">
                  <a:extLst>
                    <a:ext uri="{9D8B030D-6E8A-4147-A177-3AD203B41FA5}">
                      <a16:colId xmlns:a16="http://schemas.microsoft.com/office/drawing/2014/main" val="4003706925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3511535397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1520063102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460696773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697752048"/>
                    </a:ext>
                  </a:extLst>
                </a:gridCol>
              </a:tblGrid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42797"/>
                  </a:ext>
                </a:extLst>
              </a:tr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840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5AB5CF-8F6B-48F6-942D-FE2754AE8875}"/>
              </a:ext>
            </a:extLst>
          </p:cNvPr>
          <p:cNvSpPr txBox="1"/>
          <p:nvPr/>
        </p:nvSpPr>
        <p:spPr>
          <a:xfrm>
            <a:off x="512109" y="3056965"/>
            <a:ext cx="2171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Century Gothic" panose="020B0502020202020204" pitchFamily="34" charset="0"/>
              </a:rPr>
              <a:t>Anoush</a:t>
            </a:r>
            <a:r>
              <a:rPr lang="en-US" sz="1200" b="1" dirty="0">
                <a:latin typeface="Century Gothic" panose="020B0502020202020204" pitchFamily="34" charset="0"/>
              </a:rPr>
              <a:t> Hana Aghababian</a:t>
            </a:r>
          </a:p>
          <a:p>
            <a:r>
              <a:rPr lang="en-US" sz="900" dirty="0"/>
              <a:t>Visiting Assistant Professor, Classics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79C8C-E0A5-4823-B273-9C6C9183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42" y="721190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54353-2605-4BB7-A996-A31789B4F9B8}"/>
              </a:ext>
            </a:extLst>
          </p:cNvPr>
          <p:cNvSpPr txBox="1"/>
          <p:nvPr/>
        </p:nvSpPr>
        <p:spPr>
          <a:xfrm>
            <a:off x="2859742" y="3056965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Century Gothic" panose="020B0502020202020204" pitchFamily="34" charset="0"/>
              </a:rPr>
              <a:t>Yujeong</a:t>
            </a:r>
            <a:r>
              <a:rPr lang="en-US" sz="1200" b="1" dirty="0"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latin typeface="Century Gothic" panose="020B0502020202020204" pitchFamily="34" charset="0"/>
              </a:rPr>
              <a:t>Ahn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Assistant Lecturer, 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599FFA-27E6-43FA-854E-9E66D7B1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385" y="721190"/>
            <a:ext cx="18288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1F68A0-F0B4-4B13-A43C-EBBB1887CC3F}"/>
              </a:ext>
            </a:extLst>
          </p:cNvPr>
          <p:cNvSpPr txBox="1"/>
          <p:nvPr/>
        </p:nvSpPr>
        <p:spPr>
          <a:xfrm>
            <a:off x="5157385" y="3056965"/>
            <a:ext cx="2093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Jennifer </a:t>
            </a:r>
            <a:r>
              <a:rPr lang="en-US" sz="1200" b="1" dirty="0" err="1">
                <a:latin typeface="Century Gothic" panose="020B0502020202020204" pitchFamily="34" charset="0"/>
              </a:rPr>
              <a:t>Benaman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Assistant Lecturer, Environmental Studies and Sciences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12ED8-E74B-4CAC-9B75-9DC96A854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97" r="10869"/>
          <a:stretch/>
        </p:blipFill>
        <p:spPr>
          <a:xfrm>
            <a:off x="7572030" y="745316"/>
            <a:ext cx="1760228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D8A423-4F50-444D-BD49-F3191101535B}"/>
              </a:ext>
            </a:extLst>
          </p:cNvPr>
          <p:cNvSpPr txBox="1"/>
          <p:nvPr/>
        </p:nvSpPr>
        <p:spPr>
          <a:xfrm>
            <a:off x="7510809" y="3056965"/>
            <a:ext cx="206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Katie R. Billings</a:t>
            </a:r>
          </a:p>
          <a:p>
            <a:r>
              <a:rPr lang="en-US" sz="900" dirty="0"/>
              <a:t>Assistant Professor, Sociology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6A49F-430A-47D0-BAD4-33B211F5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74990" y="745316"/>
            <a:ext cx="1828801" cy="228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9C92DD-E9DB-4E2B-905F-2299DDBD3660}"/>
              </a:ext>
            </a:extLst>
          </p:cNvPr>
          <p:cNvSpPr txBox="1"/>
          <p:nvPr/>
        </p:nvSpPr>
        <p:spPr>
          <a:xfrm>
            <a:off x="9774990" y="3058489"/>
            <a:ext cx="1864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Daniel S. </a:t>
            </a:r>
            <a:r>
              <a:rPr lang="en-US" sz="1200" b="1" dirty="0" err="1">
                <a:latin typeface="Century Gothic" panose="020B0502020202020204" pitchFamily="34" charset="0"/>
              </a:rPr>
              <a:t>Brandes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Assistant Professor, Chemistry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238F4B-F56C-4DB7-BAD4-2021C619A3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68" r="4568"/>
          <a:stretch/>
        </p:blipFill>
        <p:spPr>
          <a:xfrm>
            <a:off x="566082" y="3617142"/>
            <a:ext cx="1621829" cy="22311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7130C6-1433-465D-9BF5-CA461D73E33C}"/>
              </a:ext>
            </a:extLst>
          </p:cNvPr>
          <p:cNvSpPr txBox="1"/>
          <p:nvPr/>
        </p:nvSpPr>
        <p:spPr>
          <a:xfrm>
            <a:off x="512109" y="5943553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August Bruno</a:t>
            </a:r>
          </a:p>
          <a:p>
            <a:r>
              <a:rPr lang="en-US" sz="900" dirty="0"/>
              <a:t>Visiting Assistant Professor, Economics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D28B88-9650-4D38-AB86-5DCEAB1CBB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24" r="11921"/>
          <a:stretch/>
        </p:blipFill>
        <p:spPr>
          <a:xfrm>
            <a:off x="2880257" y="3589482"/>
            <a:ext cx="1673352" cy="2286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85D541-7F93-4271-B330-9C9D7BDDF455}"/>
              </a:ext>
            </a:extLst>
          </p:cNvPr>
          <p:cNvSpPr txBox="1"/>
          <p:nvPr/>
        </p:nvSpPr>
        <p:spPr>
          <a:xfrm>
            <a:off x="2843822" y="5950018"/>
            <a:ext cx="179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Christopher J. Cleary</a:t>
            </a:r>
          </a:p>
          <a:p>
            <a:r>
              <a:rPr lang="en-US" sz="900" dirty="0"/>
              <a:t>Visiting Assistant Professor, Health and Human Physiological Sciences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F069C-7DF5-49CB-B68C-AEAF12D870BD}"/>
              </a:ext>
            </a:extLst>
          </p:cNvPr>
          <p:cNvSpPr txBox="1"/>
          <p:nvPr/>
        </p:nvSpPr>
        <p:spPr>
          <a:xfrm>
            <a:off x="5036753" y="5941006"/>
            <a:ext cx="2093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Colleen Craven</a:t>
            </a:r>
          </a:p>
          <a:p>
            <a:r>
              <a:rPr lang="en-US" sz="900" dirty="0"/>
              <a:t>Assistant Lecturer, Arts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E2D1A-0C54-4AB1-9AC4-3B5E35D2D912}"/>
              </a:ext>
            </a:extLst>
          </p:cNvPr>
          <p:cNvSpPr txBox="1"/>
          <p:nvPr/>
        </p:nvSpPr>
        <p:spPr>
          <a:xfrm>
            <a:off x="7525722" y="5943553"/>
            <a:ext cx="22041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Emily de Wet</a:t>
            </a:r>
          </a:p>
          <a:p>
            <a:r>
              <a:rPr lang="en-US" sz="900" dirty="0">
                <a:latin typeface="+mn-lt"/>
              </a:rPr>
              <a:t>Visiting Assistant Professor, Anthropology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FB8EA-126C-4FF8-BBAF-22ED816DF0D6}"/>
              </a:ext>
            </a:extLst>
          </p:cNvPr>
          <p:cNvSpPr txBox="1"/>
          <p:nvPr/>
        </p:nvSpPr>
        <p:spPr>
          <a:xfrm>
            <a:off x="9905999" y="5943553"/>
            <a:ext cx="1864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Elizabeth </a:t>
            </a:r>
            <a:r>
              <a:rPr lang="en-US" sz="1200" b="1" dirty="0" err="1">
                <a:latin typeface="Century Gothic" panose="020B0502020202020204" pitchFamily="34" charset="0"/>
              </a:rPr>
              <a:t>Greeniaus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>
                <a:latin typeface="+mn-lt"/>
              </a:rPr>
              <a:t>Assistant Lecturer, English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B91EA-BAA1-41F8-A3E9-0E4DE5AB4D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314"/>
          <a:stretch/>
        </p:blipFill>
        <p:spPr>
          <a:xfrm>
            <a:off x="566082" y="745316"/>
            <a:ext cx="1700109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E17DD1-75AB-4945-8EF0-EF8B3A6D7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994374" y="3711389"/>
            <a:ext cx="2136890" cy="2136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C21071-2527-45FA-9484-192A77D22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2030" y="3617142"/>
            <a:ext cx="1828800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EA87F4-0FEA-4254-B6C3-938A6B305A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4863" y="3617142"/>
            <a:ext cx="182892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9CA356-B130-4AFF-9128-678756394B2A}"/>
              </a:ext>
            </a:extLst>
          </p:cNvPr>
          <p:cNvGraphicFramePr>
            <a:graphicFrameLocks noGrp="1"/>
          </p:cNvGraphicFramePr>
          <p:nvPr/>
        </p:nvGraphicFramePr>
        <p:xfrm>
          <a:off x="421342" y="719666"/>
          <a:ext cx="11394140" cy="55825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8828">
                  <a:extLst>
                    <a:ext uri="{9D8B030D-6E8A-4147-A177-3AD203B41FA5}">
                      <a16:colId xmlns:a16="http://schemas.microsoft.com/office/drawing/2014/main" val="4003706925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3511535397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1520063102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460696773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697752048"/>
                    </a:ext>
                  </a:extLst>
                </a:gridCol>
              </a:tblGrid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42797"/>
                  </a:ext>
                </a:extLst>
              </a:tr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8400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B58A001-8EA4-4F60-AD67-0113D39BE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6080" y="708898"/>
            <a:ext cx="1829023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5AB5CF-8F6B-48F6-942D-FE2754AE8875}"/>
              </a:ext>
            </a:extLst>
          </p:cNvPr>
          <p:cNvSpPr txBox="1"/>
          <p:nvPr/>
        </p:nvSpPr>
        <p:spPr>
          <a:xfrm>
            <a:off x="512109" y="3056965"/>
            <a:ext cx="2095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Katherine Grover</a:t>
            </a:r>
          </a:p>
          <a:p>
            <a:r>
              <a:rPr lang="en-US" sz="900" dirty="0"/>
              <a:t>Visiting Assistant Professor, American Studies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79C8C-E0A5-4823-B273-9C6C9183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91" r="4791"/>
          <a:stretch/>
        </p:blipFill>
        <p:spPr>
          <a:xfrm>
            <a:off x="3011692" y="714319"/>
            <a:ext cx="16542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54353-2605-4BB7-A996-A31789B4F9B8}"/>
              </a:ext>
            </a:extLst>
          </p:cNvPr>
          <p:cNvSpPr txBox="1"/>
          <p:nvPr/>
        </p:nvSpPr>
        <p:spPr>
          <a:xfrm>
            <a:off x="2974440" y="3056965"/>
            <a:ext cx="2095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Samuel Hawke</a:t>
            </a:r>
          </a:p>
          <a:p>
            <a:r>
              <a:rPr lang="en-US" sz="900" dirty="0"/>
              <a:t>Assistant Professor, Mathematics &amp; Statistics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68A0-F0B4-4B13-A43C-EBBB1887CC3F}"/>
              </a:ext>
            </a:extLst>
          </p:cNvPr>
          <p:cNvSpPr txBox="1"/>
          <p:nvPr/>
        </p:nvSpPr>
        <p:spPr>
          <a:xfrm>
            <a:off x="5077343" y="3056965"/>
            <a:ext cx="22564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Jillian N. Hirsch</a:t>
            </a:r>
          </a:p>
          <a:p>
            <a:r>
              <a:rPr lang="en-US" sz="900" dirty="0"/>
              <a:t>Assistant Lecturer, 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12ED8-E74B-4CAC-9B75-9DC96A854C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30313" y="936243"/>
            <a:ext cx="1976388" cy="2011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D8A423-4F50-444D-BD49-F3191101535B}"/>
              </a:ext>
            </a:extLst>
          </p:cNvPr>
          <p:cNvSpPr txBox="1"/>
          <p:nvPr/>
        </p:nvSpPr>
        <p:spPr>
          <a:xfrm>
            <a:off x="7477742" y="3045570"/>
            <a:ext cx="20620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Duncan S. Keller</a:t>
            </a:r>
          </a:p>
          <a:p>
            <a:r>
              <a:rPr lang="en-US" sz="900" dirty="0"/>
              <a:t>Visiting Assistant Professor, Geosciences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6A49F-430A-47D0-BAD4-33B211F5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32977" y="745316"/>
            <a:ext cx="1828800" cy="228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9C92DD-E9DB-4E2B-905F-2299DDBD3660}"/>
              </a:ext>
            </a:extLst>
          </p:cNvPr>
          <p:cNvSpPr txBox="1"/>
          <p:nvPr/>
        </p:nvSpPr>
        <p:spPr>
          <a:xfrm>
            <a:off x="9774990" y="3058489"/>
            <a:ext cx="22422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Mohammad Asif Hasan Khan</a:t>
            </a:r>
          </a:p>
          <a:p>
            <a:r>
              <a:rPr lang="en-US" sz="900" dirty="0"/>
              <a:t>Visiting Assistant Professor, Economics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130C6-1433-465D-9BF5-CA461D73E33C}"/>
              </a:ext>
            </a:extLst>
          </p:cNvPr>
          <p:cNvSpPr txBox="1"/>
          <p:nvPr/>
        </p:nvSpPr>
        <p:spPr>
          <a:xfrm>
            <a:off x="483543" y="5959030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Talia Lieber</a:t>
            </a:r>
          </a:p>
          <a:p>
            <a:r>
              <a:rPr lang="en-US" sz="900" dirty="0"/>
              <a:t>Visiting Assistant Professor, Art History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85D541-7F93-4271-B330-9C9D7BDDF455}"/>
              </a:ext>
            </a:extLst>
          </p:cNvPr>
          <p:cNvSpPr txBox="1"/>
          <p:nvPr/>
        </p:nvSpPr>
        <p:spPr>
          <a:xfrm>
            <a:off x="2940478" y="5974470"/>
            <a:ext cx="1673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Violeta Lorenzo</a:t>
            </a:r>
          </a:p>
          <a:p>
            <a:r>
              <a:rPr lang="en-US" sz="900" dirty="0"/>
              <a:t>Associate Professor, World Languages and Literatures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09DECE-5DE0-4716-9BFD-C8CBFA4EB1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15" r="3115"/>
          <a:stretch/>
        </p:blipFill>
        <p:spPr>
          <a:xfrm>
            <a:off x="5260986" y="3617142"/>
            <a:ext cx="1714851" cy="2286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9F069C-7DF5-49CB-B68C-AEAF12D870BD}"/>
              </a:ext>
            </a:extLst>
          </p:cNvPr>
          <p:cNvSpPr txBox="1"/>
          <p:nvPr/>
        </p:nvSpPr>
        <p:spPr>
          <a:xfrm>
            <a:off x="5195533" y="5959030"/>
            <a:ext cx="2093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Sara Lyons</a:t>
            </a:r>
          </a:p>
          <a:p>
            <a:r>
              <a:rPr lang="en-US" sz="900" dirty="0"/>
              <a:t>Assistant Professor, Theater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2ECAB-A46A-4EFB-9DC8-53EEF3741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616" y="3878259"/>
            <a:ext cx="1828959" cy="18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E2D1A-0C54-4AB1-9AC4-3B5E35D2D912}"/>
              </a:ext>
            </a:extLst>
          </p:cNvPr>
          <p:cNvSpPr txBox="1"/>
          <p:nvPr/>
        </p:nvSpPr>
        <p:spPr>
          <a:xfrm>
            <a:off x="7525722" y="5943553"/>
            <a:ext cx="22041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Michael </a:t>
            </a:r>
            <a:r>
              <a:rPr lang="en-US" sz="1200" b="1" dirty="0" err="1">
                <a:latin typeface="Century Gothic" panose="020B0502020202020204" pitchFamily="34" charset="0"/>
              </a:rPr>
              <a:t>Magliocca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>
                <a:latin typeface="+mn-lt"/>
              </a:rPr>
              <a:t>Assistant Lecturer, Theater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7705EA-F3C9-4DFC-BCEB-2B30413B19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385" y="3649738"/>
            <a:ext cx="18288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FB8EA-126C-4FF8-BBAF-22ED816DF0D6}"/>
              </a:ext>
            </a:extLst>
          </p:cNvPr>
          <p:cNvSpPr txBox="1"/>
          <p:nvPr/>
        </p:nvSpPr>
        <p:spPr>
          <a:xfrm>
            <a:off x="9905999" y="5943553"/>
            <a:ext cx="1864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William Mason</a:t>
            </a:r>
          </a:p>
          <a:p>
            <a:r>
              <a:rPr lang="en-US" sz="900" dirty="0">
                <a:latin typeface="+mn-lt"/>
              </a:rPr>
              <a:t>Associate Professor, Music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0A4CF1-4A08-4588-9F80-DF5E2A644D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7751"/>
          <a:stretch/>
        </p:blipFill>
        <p:spPr>
          <a:xfrm>
            <a:off x="541300" y="3779156"/>
            <a:ext cx="1878581" cy="2011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FC0C56-C585-47ED-8E83-ABE053573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87747" y="3621731"/>
            <a:ext cx="1828398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6E9FC6-3E9C-44E4-90B9-B36612CD6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964079" y="97391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9CA356-B130-4AFF-9128-678756394B2A}"/>
              </a:ext>
            </a:extLst>
          </p:cNvPr>
          <p:cNvGraphicFramePr>
            <a:graphicFrameLocks noGrp="1"/>
          </p:cNvGraphicFramePr>
          <p:nvPr/>
        </p:nvGraphicFramePr>
        <p:xfrm>
          <a:off x="421342" y="719666"/>
          <a:ext cx="11394140" cy="55825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8828">
                  <a:extLst>
                    <a:ext uri="{9D8B030D-6E8A-4147-A177-3AD203B41FA5}">
                      <a16:colId xmlns:a16="http://schemas.microsoft.com/office/drawing/2014/main" val="4003706925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3511535397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1520063102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460696773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697752048"/>
                    </a:ext>
                  </a:extLst>
                </a:gridCol>
              </a:tblGrid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42797"/>
                  </a:ext>
                </a:extLst>
              </a:tr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840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5AB5CF-8F6B-48F6-942D-FE2754AE8875}"/>
              </a:ext>
            </a:extLst>
          </p:cNvPr>
          <p:cNvSpPr txBox="1"/>
          <p:nvPr/>
        </p:nvSpPr>
        <p:spPr>
          <a:xfrm>
            <a:off x="512109" y="3056965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Thai-Catherine Matthews</a:t>
            </a:r>
          </a:p>
          <a:p>
            <a:r>
              <a:rPr lang="en-US" sz="900" dirty="0"/>
              <a:t>Assistant Professor, English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54353-2605-4BB7-A996-A31789B4F9B8}"/>
              </a:ext>
            </a:extLst>
          </p:cNvPr>
          <p:cNvSpPr txBox="1"/>
          <p:nvPr/>
        </p:nvSpPr>
        <p:spPr>
          <a:xfrm>
            <a:off x="2974440" y="3056965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Mark Mayer</a:t>
            </a:r>
          </a:p>
          <a:p>
            <a:r>
              <a:rPr lang="en-US" sz="900" dirty="0"/>
              <a:t>Assistant Professor, English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68A0-F0B4-4B13-A43C-EBBB1887CC3F}"/>
              </a:ext>
            </a:extLst>
          </p:cNvPr>
          <p:cNvSpPr txBox="1"/>
          <p:nvPr/>
        </p:nvSpPr>
        <p:spPr>
          <a:xfrm>
            <a:off x="5245955" y="3056965"/>
            <a:ext cx="2256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Alec </a:t>
            </a:r>
            <a:r>
              <a:rPr lang="en-US" sz="1200" b="1" dirty="0" err="1">
                <a:latin typeface="Century Gothic" panose="020B0502020202020204" pitchFamily="34" charset="0"/>
              </a:rPr>
              <a:t>Mertin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Visiting Assistant Professor, </a:t>
            </a:r>
          </a:p>
          <a:p>
            <a:r>
              <a:rPr lang="en-US" sz="900" dirty="0"/>
              <a:t>Mathematics &amp; Statistics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12ED8-E74B-4CAC-9B75-9DC96A85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02382" y="777890"/>
            <a:ext cx="1828800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D8A423-4F50-444D-BD49-F3191101535B}"/>
              </a:ext>
            </a:extLst>
          </p:cNvPr>
          <p:cNvSpPr txBox="1"/>
          <p:nvPr/>
        </p:nvSpPr>
        <p:spPr>
          <a:xfrm>
            <a:off x="7477742" y="3045570"/>
            <a:ext cx="206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Georgia Mills</a:t>
            </a:r>
          </a:p>
          <a:p>
            <a:r>
              <a:rPr lang="en-US" sz="900" dirty="0"/>
              <a:t>Assistant Professor, Music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6A49F-430A-47D0-BAD4-33B211F5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70316" y="662803"/>
            <a:ext cx="1282028" cy="24080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9C92DD-E9DB-4E2B-905F-2299DDBD3660}"/>
              </a:ext>
            </a:extLst>
          </p:cNvPr>
          <p:cNvSpPr txBox="1"/>
          <p:nvPr/>
        </p:nvSpPr>
        <p:spPr>
          <a:xfrm>
            <a:off x="9774990" y="3058489"/>
            <a:ext cx="1864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Kristen Morrow</a:t>
            </a:r>
          </a:p>
          <a:p>
            <a:r>
              <a:rPr lang="en-US" sz="900" dirty="0"/>
              <a:t>Visiting Assistant Professor, </a:t>
            </a:r>
          </a:p>
          <a:p>
            <a:r>
              <a:rPr lang="en-US" sz="900" dirty="0"/>
              <a:t>Political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130C6-1433-465D-9BF5-CA461D73E33C}"/>
              </a:ext>
            </a:extLst>
          </p:cNvPr>
          <p:cNvSpPr txBox="1"/>
          <p:nvPr/>
        </p:nvSpPr>
        <p:spPr>
          <a:xfrm>
            <a:off x="566081" y="5959030"/>
            <a:ext cx="2095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Madeleine Neufeld</a:t>
            </a:r>
          </a:p>
          <a:p>
            <a:r>
              <a:rPr lang="en-US" sz="900" dirty="0"/>
              <a:t>Visiting Assistant Professor, </a:t>
            </a:r>
          </a:p>
          <a:p>
            <a:r>
              <a:rPr lang="en-US" sz="900" dirty="0"/>
              <a:t>Education Studies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85D541-7F93-4271-B330-9C9D7BDDF455}"/>
              </a:ext>
            </a:extLst>
          </p:cNvPr>
          <p:cNvSpPr txBox="1"/>
          <p:nvPr/>
        </p:nvSpPr>
        <p:spPr>
          <a:xfrm>
            <a:off x="2980250" y="5959030"/>
            <a:ext cx="16733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Patrick J. Phillips</a:t>
            </a:r>
          </a:p>
          <a:p>
            <a:r>
              <a:rPr lang="en-US" sz="900" dirty="0"/>
              <a:t>Assistant Lecturer, Environmental Studies &amp; Sciences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F069C-7DF5-49CB-B68C-AEAF12D870BD}"/>
              </a:ext>
            </a:extLst>
          </p:cNvPr>
          <p:cNvSpPr txBox="1"/>
          <p:nvPr/>
        </p:nvSpPr>
        <p:spPr>
          <a:xfrm>
            <a:off x="5195533" y="5959030"/>
            <a:ext cx="2093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Joseph </a:t>
            </a:r>
            <a:r>
              <a:rPr lang="en-US" sz="1200" b="1" dirty="0" err="1">
                <a:latin typeface="Century Gothic" panose="020B0502020202020204" pitchFamily="34" charset="0"/>
              </a:rPr>
              <a:t>Pillari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Visiting Assistant Professor, 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2ECAB-A46A-4EFB-9DC8-53EEF3741D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13601" y="3643388"/>
            <a:ext cx="1717459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E2D1A-0C54-4AB1-9AC4-3B5E35D2D912}"/>
              </a:ext>
            </a:extLst>
          </p:cNvPr>
          <p:cNvSpPr txBox="1"/>
          <p:nvPr/>
        </p:nvSpPr>
        <p:spPr>
          <a:xfrm>
            <a:off x="7525722" y="5943553"/>
            <a:ext cx="22041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Jack I. Pryor</a:t>
            </a:r>
          </a:p>
          <a:p>
            <a:r>
              <a:rPr lang="en-US" sz="900" dirty="0">
                <a:latin typeface="+mn-lt"/>
              </a:rPr>
              <a:t>Visiting Lecturer, Theater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FB8EA-126C-4FF8-BBAF-22ED816DF0D6}"/>
              </a:ext>
            </a:extLst>
          </p:cNvPr>
          <p:cNvSpPr txBox="1"/>
          <p:nvPr/>
        </p:nvSpPr>
        <p:spPr>
          <a:xfrm>
            <a:off x="9905999" y="5943553"/>
            <a:ext cx="1864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Alison Renna</a:t>
            </a:r>
          </a:p>
          <a:p>
            <a:r>
              <a:rPr lang="en-US" sz="900" dirty="0">
                <a:latin typeface="+mn-lt"/>
              </a:rPr>
              <a:t>Visiting Assistant Professor, Religious Studies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0A4CF1-4A08-4588-9F80-DF5E2A644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6081" y="3643390"/>
            <a:ext cx="1828571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FC0C56-C585-47ED-8E83-ABE053573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446" y="3871910"/>
            <a:ext cx="1828959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4F16B-5A39-409C-9067-56F2EEE059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46847" y="770337"/>
            <a:ext cx="1763634" cy="2281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BD08E-C877-4BEF-8CEE-BB251BF15E6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970439" y="772489"/>
            <a:ext cx="1828800" cy="228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9427F5-CA22-47AA-80A1-C474AD7DF1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32" r="2648"/>
          <a:stretch/>
        </p:blipFill>
        <p:spPr>
          <a:xfrm>
            <a:off x="5274701" y="784814"/>
            <a:ext cx="1797146" cy="228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0BA694-7D8F-4D56-AE63-09FFC02C4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848" y="3871909"/>
            <a:ext cx="1828959" cy="1828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383D71-5C24-472B-9FE3-1BAAF31E7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793145" y="3665310"/>
            <a:ext cx="1828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7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9CA356-B130-4AFF-9128-678756394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527423"/>
              </p:ext>
            </p:extLst>
          </p:nvPr>
        </p:nvGraphicFramePr>
        <p:xfrm>
          <a:off x="421342" y="719666"/>
          <a:ext cx="11394140" cy="55825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8828">
                  <a:extLst>
                    <a:ext uri="{9D8B030D-6E8A-4147-A177-3AD203B41FA5}">
                      <a16:colId xmlns:a16="http://schemas.microsoft.com/office/drawing/2014/main" val="4003706925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3511535397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1520063102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460696773"/>
                    </a:ext>
                  </a:extLst>
                </a:gridCol>
                <a:gridCol w="2278828">
                  <a:extLst>
                    <a:ext uri="{9D8B030D-6E8A-4147-A177-3AD203B41FA5}">
                      <a16:colId xmlns:a16="http://schemas.microsoft.com/office/drawing/2014/main" val="697752048"/>
                    </a:ext>
                  </a:extLst>
                </a:gridCol>
              </a:tblGrid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42797"/>
                  </a:ext>
                </a:extLst>
              </a:tr>
              <a:tr h="2791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840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5AB5CF-8F6B-48F6-942D-FE2754AE8875}"/>
              </a:ext>
            </a:extLst>
          </p:cNvPr>
          <p:cNvSpPr txBox="1"/>
          <p:nvPr/>
        </p:nvSpPr>
        <p:spPr>
          <a:xfrm>
            <a:off x="512109" y="3056965"/>
            <a:ext cx="2095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Thomas A.J. Ryan</a:t>
            </a:r>
            <a:endParaRPr lang="en-US" sz="900" dirty="0"/>
          </a:p>
          <a:p>
            <a:r>
              <a:rPr lang="en-US" sz="900" dirty="0"/>
              <a:t>Assistant Lecturer, Environmental Studies and Sciences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54353-2605-4BB7-A996-A31789B4F9B8}"/>
              </a:ext>
            </a:extLst>
          </p:cNvPr>
          <p:cNvSpPr txBox="1"/>
          <p:nvPr/>
        </p:nvSpPr>
        <p:spPr>
          <a:xfrm>
            <a:off x="2974440" y="3056965"/>
            <a:ext cx="2095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Lena </a:t>
            </a:r>
            <a:r>
              <a:rPr lang="en-US" sz="1200" b="1" dirty="0" err="1">
                <a:latin typeface="Century Gothic" panose="020B0502020202020204" pitchFamily="34" charset="0"/>
              </a:rPr>
              <a:t>Retamoso</a:t>
            </a:r>
            <a:r>
              <a:rPr lang="en-US" sz="1200" b="1" dirty="0"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latin typeface="Century Gothic" panose="020B0502020202020204" pitchFamily="34" charset="0"/>
              </a:rPr>
              <a:t>Urbano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Visiting Professor, </a:t>
            </a:r>
          </a:p>
          <a:p>
            <a:r>
              <a:rPr lang="en-US" sz="900" dirty="0"/>
              <a:t>World Languages and Literatures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68A0-F0B4-4B13-A43C-EBBB1887CC3F}"/>
              </a:ext>
            </a:extLst>
          </p:cNvPr>
          <p:cNvSpPr txBox="1"/>
          <p:nvPr/>
        </p:nvSpPr>
        <p:spPr>
          <a:xfrm>
            <a:off x="5245955" y="3056965"/>
            <a:ext cx="22564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Angelique Scully</a:t>
            </a:r>
          </a:p>
          <a:p>
            <a:r>
              <a:rPr lang="en-US" sz="900" dirty="0"/>
              <a:t>Accompanist, Music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12ED8-E74B-4CAC-9B75-9DC96A85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77742" y="1055089"/>
            <a:ext cx="1828800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D8A423-4F50-444D-BD49-F3191101535B}"/>
              </a:ext>
            </a:extLst>
          </p:cNvPr>
          <p:cNvSpPr txBox="1"/>
          <p:nvPr/>
        </p:nvSpPr>
        <p:spPr>
          <a:xfrm>
            <a:off x="7477742" y="3045570"/>
            <a:ext cx="206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Krista M. </a:t>
            </a:r>
            <a:r>
              <a:rPr lang="en-US" sz="1200" b="1" dirty="0" err="1">
                <a:latin typeface="Century Gothic" panose="020B0502020202020204" pitchFamily="34" charset="0"/>
              </a:rPr>
              <a:t>Senatore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Assistant Lecturer, Education Studies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6A49F-430A-47D0-BAD4-33B211F5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73039" y="719666"/>
            <a:ext cx="1828800" cy="228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9C92DD-E9DB-4E2B-905F-2299DDBD3660}"/>
              </a:ext>
            </a:extLst>
          </p:cNvPr>
          <p:cNvSpPr txBox="1"/>
          <p:nvPr/>
        </p:nvSpPr>
        <p:spPr>
          <a:xfrm>
            <a:off x="9774990" y="3058489"/>
            <a:ext cx="1864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Adam </a:t>
            </a:r>
            <a:r>
              <a:rPr lang="en-US" sz="1200" b="1" dirty="0" err="1">
                <a:latin typeface="Century Gothic" panose="020B0502020202020204" pitchFamily="34" charset="0"/>
              </a:rPr>
              <a:t>Thal</a:t>
            </a:r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900" dirty="0"/>
              <a:t>Assistant Professor, Political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130C6-1433-465D-9BF5-CA461D73E33C}"/>
              </a:ext>
            </a:extLst>
          </p:cNvPr>
          <p:cNvSpPr txBox="1"/>
          <p:nvPr/>
        </p:nvSpPr>
        <p:spPr>
          <a:xfrm>
            <a:off x="566081" y="5959030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Rebecca Thurman</a:t>
            </a:r>
          </a:p>
          <a:p>
            <a:r>
              <a:rPr lang="en-US" sz="900" dirty="0"/>
              <a:t>Visiting Assistant Professor, Chemistry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85D541-7F93-4271-B330-9C9D7BDDF455}"/>
              </a:ext>
            </a:extLst>
          </p:cNvPr>
          <p:cNvSpPr txBox="1"/>
          <p:nvPr/>
        </p:nvSpPr>
        <p:spPr>
          <a:xfrm>
            <a:off x="2980249" y="5948262"/>
            <a:ext cx="1828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Chelsea Jade Warrick</a:t>
            </a:r>
          </a:p>
          <a:p>
            <a:r>
              <a:rPr lang="en-US" sz="900" dirty="0"/>
              <a:t>Assistant Lecturer, Arts Administration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F069C-7DF5-49CB-B68C-AEAF12D870BD}"/>
              </a:ext>
            </a:extLst>
          </p:cNvPr>
          <p:cNvSpPr txBox="1"/>
          <p:nvPr/>
        </p:nvSpPr>
        <p:spPr>
          <a:xfrm>
            <a:off x="5245955" y="5959030"/>
            <a:ext cx="2093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Century Gothic" panose="020B0502020202020204" pitchFamily="34" charset="0"/>
              </a:rPr>
              <a:t>Xiaoshuai</a:t>
            </a:r>
            <a:r>
              <a:rPr lang="en-US" sz="1200" b="1" dirty="0">
                <a:latin typeface="Century Gothic" panose="020B0502020202020204" pitchFamily="34" charset="0"/>
              </a:rPr>
              <a:t> Yang</a:t>
            </a:r>
          </a:p>
          <a:p>
            <a:r>
              <a:rPr lang="en-US" sz="900" dirty="0"/>
              <a:t>Assistant Professor, </a:t>
            </a:r>
          </a:p>
          <a:p>
            <a:r>
              <a:rPr lang="en-US" sz="900" dirty="0"/>
              <a:t>Management &amp; Business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FFC0C56-C585-47ED-8E83-ABE05357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002" y="4042096"/>
            <a:ext cx="1828959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BD08E-C877-4BEF-8CEE-BB251BF15E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86410" y="717758"/>
            <a:ext cx="1828800" cy="228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9427F5-CA22-47AA-80A1-C474AD7DF1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22344" y="743397"/>
            <a:ext cx="1524556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B8524-E469-456C-A9F7-480730D66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79819" y="3662262"/>
            <a:ext cx="18288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9973C5-B9AB-4FBE-ADA2-E1A36CD6E4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130"/>
          <a:stretch/>
        </p:blipFill>
        <p:spPr>
          <a:xfrm>
            <a:off x="5187285" y="3764470"/>
            <a:ext cx="1897953" cy="21945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A726C0-A718-4ECB-89E3-143B80C3896B}"/>
              </a:ext>
            </a:extLst>
          </p:cNvPr>
          <p:cNvSpPr txBox="1"/>
          <p:nvPr/>
        </p:nvSpPr>
        <p:spPr>
          <a:xfrm>
            <a:off x="7463316" y="5951827"/>
            <a:ext cx="2093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Kaifeng Yang</a:t>
            </a:r>
          </a:p>
          <a:p>
            <a:r>
              <a:rPr lang="en-US" sz="900" dirty="0"/>
              <a:t>Visiting Lecturer, </a:t>
            </a:r>
          </a:p>
          <a:p>
            <a:r>
              <a:rPr lang="en-US" sz="900" dirty="0"/>
              <a:t>Mathematics &amp; Statistics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B55136-D2C3-403D-A4C6-56434627E5E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533067" y="3665827"/>
            <a:ext cx="1828800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DA4D1E-F4C7-47BA-9D94-DC9B981CB300}"/>
              </a:ext>
            </a:extLst>
          </p:cNvPr>
          <p:cNvSpPr txBox="1"/>
          <p:nvPr/>
        </p:nvSpPr>
        <p:spPr>
          <a:xfrm>
            <a:off x="9809696" y="5925153"/>
            <a:ext cx="2093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Benjamin York</a:t>
            </a:r>
          </a:p>
          <a:p>
            <a:r>
              <a:rPr lang="en-US" sz="900" dirty="0"/>
              <a:t>Visiting Assistant Professor, Mathematics &amp; Statistics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9DF739-1BED-41B2-8C10-5BB361BBE97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3039" y="3639153"/>
            <a:ext cx="1828800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208BCB-45CC-49F1-A2CE-01B156B9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7418" y="106138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1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322</Words>
  <Application>Microsoft Office PowerPoint</Application>
  <PresentationFormat>Widescreen</PresentationFormat>
  <Paragraphs>90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Sylvia</dc:creator>
  <cp:lastModifiedBy>Nora Graubard</cp:lastModifiedBy>
  <cp:revision>105</cp:revision>
  <dcterms:created xsi:type="dcterms:W3CDTF">2019-05-16T13:23:33Z</dcterms:created>
  <dcterms:modified xsi:type="dcterms:W3CDTF">2025-09-05T20:23:54Z</dcterms:modified>
</cp:coreProperties>
</file>