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tags/tag5.xml" ContentType="application/vnd.openxmlformats-officedocument.presentationml.tags+xml"/>
  <Override PartName="/ppt/tags/tag6.xml" ContentType="application/vnd.openxmlformats-officedocument.presentationml.tags+xml"/>
  <Override PartName="/ppt/charts/chart1.xml" ContentType="application/vnd.openxmlformats-officedocument.drawingml.chart+xml"/>
  <Override PartName="/ppt/charts/chart2.xml" ContentType="application/vnd.openxmlformats-officedocument.drawingml.chart+xml"/>
  <Override PartName="/ppt/tags/tag7.xml" ContentType="application/vnd.openxmlformats-officedocument.presentationml.tags+xml"/>
  <Override PartName="/ppt/charts/chart3.xml" ContentType="application/vnd.openxmlformats-officedocument.drawingml.chart+xml"/>
  <Override PartName="/ppt/charts/chart4.xml" ContentType="application/vnd.openxmlformats-officedocument.drawingml.chart+xml"/>
  <Override PartName="/ppt/tags/tag8.xml" ContentType="application/vnd.openxmlformats-officedocument.presentationml.tags+xml"/>
  <Override PartName="/ppt/charts/chart5.xml" ContentType="application/vnd.openxmlformats-officedocument.drawingml.chart+xml"/>
  <Override PartName="/ppt/charts/chart6.xml" ContentType="application/vnd.openxmlformats-officedocument.drawingml.chart+xml"/>
  <Override PartName="/ppt/tags/tag9.xml" ContentType="application/vnd.openxmlformats-officedocument.presentationml.tags+xml"/>
  <Override PartName="/ppt/charts/chart7.xml" ContentType="application/vnd.openxmlformats-officedocument.drawingml.chart+xml"/>
  <Override PartName="/ppt/charts/chart8.xml" ContentType="application/vnd.openxmlformats-officedocument.drawingml.chart+xml"/>
  <Override PartName="/ppt/tags/tag10.xml" ContentType="application/vnd.openxmlformats-officedocument.presentationml.tags+xml"/>
  <Override PartName="/ppt/charts/chart9.xml" ContentType="application/vnd.openxmlformats-officedocument.drawingml.chart+xml"/>
  <Override PartName="/ppt/tags/tag11.xml" ContentType="application/vnd.openxmlformats-officedocument.presentationml.tags+xml"/>
  <Override PartName="/ppt/charts/chart10.xml" ContentType="application/vnd.openxmlformats-officedocument.drawingml.chart+xml"/>
  <Override PartName="/ppt/tags/tag12.xml" ContentType="application/vnd.openxmlformats-officedocument.presentationml.tags+xml"/>
  <Override PartName="/ppt/charts/chart11.xml" ContentType="application/vnd.openxmlformats-officedocument.drawingml.chart+xml"/>
  <Override PartName="/ppt/charts/chart12.xml" ContentType="application/vnd.openxmlformats-officedocument.drawingml.chart+xml"/>
  <Override PartName="/ppt/tags/tag13.xml" ContentType="application/vnd.openxmlformats-officedocument.presentationml.tags+xml"/>
  <Override PartName="/ppt/charts/chart13.xml" ContentType="application/vnd.openxmlformats-officedocument.drawingml.chart+xml"/>
  <Override PartName="/ppt/charts/chart14.xml" ContentType="application/vnd.openxmlformats-officedocument.drawingml.chart+xml"/>
  <Override PartName="/ppt/tags/tag14.xml" ContentType="application/vnd.openxmlformats-officedocument.presentationml.tags+xml"/>
  <Override PartName="/ppt/charts/chart15.xml" ContentType="application/vnd.openxmlformats-officedocument.drawingml.chart+xml"/>
  <Override PartName="/ppt/charts/chart16.xml" ContentType="application/vnd.openxmlformats-officedocument.drawingml.chart+xml"/>
  <Override PartName="/ppt/tags/tag15.xml" ContentType="application/vnd.openxmlformats-officedocument.presentationml.tags+xml"/>
  <Override PartName="/ppt/charts/chart17.xml" ContentType="application/vnd.openxmlformats-officedocument.drawingml.chart+xml"/>
  <Override PartName="/ppt/charts/chart18.xml" ContentType="application/vnd.openxmlformats-officedocument.drawingml.chart+xml"/>
  <Override PartName="/ppt/tags/tag16.xml" ContentType="application/vnd.openxmlformats-officedocument.presentationml.tags+xml"/>
  <Override PartName="/ppt/charts/chart19.xml" ContentType="application/vnd.openxmlformats-officedocument.drawingml.chart+xml"/>
  <Override PartName="/ppt/charts/chart20.xml" ContentType="application/vnd.openxmlformats-officedocument.drawingml.chart+xml"/>
  <Override PartName="/ppt/tags/tag17.xml" ContentType="application/vnd.openxmlformats-officedocument.presentationml.tags+xml"/>
  <Override PartName="/ppt/charts/chart21.xml" ContentType="application/vnd.openxmlformats-officedocument.drawingml.chart+xml"/>
  <Override PartName="/ppt/charts/chart22.xml" ContentType="application/vnd.openxmlformats-officedocument.drawingml.chart+xml"/>
  <Override PartName="/ppt/tags/tag18.xml" ContentType="application/vnd.openxmlformats-officedocument.presentationml.tags+xml"/>
  <Override PartName="/ppt/charts/chart23.xml" ContentType="application/vnd.openxmlformats-officedocument.drawingml.chart+xml"/>
  <Override PartName="/ppt/charts/chart24.xml" ContentType="application/vnd.openxmlformats-officedocument.drawingml.chart+xml"/>
  <Override PartName="/ppt/tags/tag19.xml" ContentType="application/vnd.openxmlformats-officedocument.presentationml.tags+xml"/>
  <Override PartName="/ppt/charts/chart25.xml" ContentType="application/vnd.openxmlformats-officedocument.drawingml.chart+xml"/>
  <Override PartName="/ppt/charts/chart26.xml" ContentType="application/vnd.openxmlformats-officedocument.drawingml.chart+xml"/>
  <Override PartName="/ppt/tags/tag20.xml" ContentType="application/vnd.openxmlformats-officedocument.presentationml.tags+xml"/>
  <Override PartName="/ppt/charts/chart27.xml" ContentType="application/vnd.openxmlformats-officedocument.drawingml.chart+xml"/>
  <Override PartName="/ppt/charts/chart28.xml" ContentType="application/vnd.openxmlformats-officedocument.drawingml.chart+xml"/>
  <Override PartName="/ppt/tags/tag21.xml" ContentType="application/vnd.openxmlformats-officedocument.presentationml.tags+xml"/>
  <Override PartName="/ppt/charts/chart29.xml" ContentType="application/vnd.openxmlformats-officedocument.drawingml.chart+xml"/>
  <Override PartName="/ppt/charts/chart30.xml" ContentType="application/vnd.openxmlformats-officedocument.drawingml.chart+xml"/>
  <Override PartName="/ppt/tags/tag22.xml" ContentType="application/vnd.openxmlformats-officedocument.presentationml.tags+xml"/>
  <Override PartName="/ppt/charts/chart31.xml" ContentType="application/vnd.openxmlformats-officedocument.drawingml.chart+xml"/>
  <Override PartName="/ppt/charts/chart32.xml" ContentType="application/vnd.openxmlformats-officedocument.drawingml.chart+xml"/>
  <Override PartName="/ppt/tags/tag23.xml" ContentType="application/vnd.openxmlformats-officedocument.presentationml.tags+xml"/>
  <Override PartName="/ppt/charts/chart33.xml" ContentType="application/vnd.openxmlformats-officedocument.drawingml.chart+xml"/>
  <Override PartName="/ppt/charts/chart34.xml" ContentType="application/vnd.openxmlformats-officedocument.drawingml.chart+xml"/>
  <Override PartName="/ppt/tags/tag24.xml" ContentType="application/vnd.openxmlformats-officedocument.presentationml.tags+xml"/>
  <Override PartName="/ppt/charts/chart35.xml" ContentType="application/vnd.openxmlformats-officedocument.drawingml.chart+xml"/>
  <Override PartName="/ppt/tags/tag25.xml" ContentType="application/vnd.openxmlformats-officedocument.presentationml.tags+xml"/>
  <Override PartName="/ppt/charts/chart36.xml" ContentType="application/vnd.openxmlformats-officedocument.drawingml.chart+xml"/>
  <Override PartName="/ppt/tags/tag26.xml" ContentType="application/vnd.openxmlformats-officedocument.presentationml.tags+xml"/>
  <Override PartName="/ppt/charts/chart37.xml" ContentType="application/vnd.openxmlformats-officedocument.drawingml.chart+xml"/>
  <Override PartName="/ppt/tags/tag27.xml" ContentType="application/vnd.openxmlformats-officedocument.presentationml.tags+xml"/>
  <Override PartName="/ppt/charts/chart38.xml" ContentType="application/vnd.openxmlformats-officedocument.drawingml.chart+xml"/>
  <Override PartName="/ppt/tags/tag28.xml" ContentType="application/vnd.openxmlformats-officedocument.presentationml.tags+xml"/>
  <Override PartName="/ppt/charts/chart39.xml" ContentType="application/vnd.openxmlformats-officedocument.drawingml.chart+xml"/>
  <Override PartName="/ppt/tags/tag29.xml" ContentType="application/vnd.openxmlformats-officedocument.presentationml.tags+xml"/>
  <Override PartName="/ppt/charts/chart40.xml" ContentType="application/vnd.openxmlformats-officedocument.drawingml.chart+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42"/>
  </p:notesMasterIdLst>
  <p:handoutMasterIdLst>
    <p:handoutMasterId r:id="rId43"/>
  </p:handoutMasterIdLst>
  <p:sldIdLst>
    <p:sldId id="340" r:id="rId2"/>
    <p:sldId id="375" r:id="rId3"/>
    <p:sldId id="377" r:id="rId4"/>
    <p:sldId id="380" r:id="rId5"/>
    <p:sldId id="344" r:id="rId6"/>
    <p:sldId id="343" r:id="rId7"/>
    <p:sldId id="342" r:id="rId8"/>
    <p:sldId id="341" r:id="rId9"/>
    <p:sldId id="334" r:id="rId10"/>
    <p:sldId id="336" r:id="rId11"/>
    <p:sldId id="335" r:id="rId12"/>
    <p:sldId id="378" r:id="rId13"/>
    <p:sldId id="346" r:id="rId14"/>
    <p:sldId id="370" r:id="rId15"/>
    <p:sldId id="371" r:id="rId16"/>
    <p:sldId id="372" r:id="rId17"/>
    <p:sldId id="373" r:id="rId18"/>
    <p:sldId id="374" r:id="rId19"/>
    <p:sldId id="379" r:id="rId20"/>
    <p:sldId id="352" r:id="rId21"/>
    <p:sldId id="354" r:id="rId22"/>
    <p:sldId id="355" r:id="rId23"/>
    <p:sldId id="356" r:id="rId24"/>
    <p:sldId id="357" r:id="rId25"/>
    <p:sldId id="358" r:id="rId26"/>
    <p:sldId id="337" r:id="rId27"/>
    <p:sldId id="390" r:id="rId28"/>
    <p:sldId id="391" r:id="rId29"/>
    <p:sldId id="392" r:id="rId30"/>
    <p:sldId id="393" r:id="rId31"/>
    <p:sldId id="338" r:id="rId32"/>
    <p:sldId id="384" r:id="rId33"/>
    <p:sldId id="385" r:id="rId34"/>
    <p:sldId id="386" r:id="rId35"/>
    <p:sldId id="387" r:id="rId36"/>
    <p:sldId id="388" r:id="rId37"/>
    <p:sldId id="389" r:id="rId38"/>
    <p:sldId id="339" r:id="rId39"/>
    <p:sldId id="381" r:id="rId40"/>
    <p:sldId id="383" r:id="rId41"/>
  </p:sldIdLst>
  <p:sldSz cx="9144000" cy="6858000" type="screen4x3"/>
  <p:notesSz cx="7010400" cy="9296400"/>
  <p:custDataLst>
    <p:tags r:id="rId44"/>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888">
          <p15:clr>
            <a:srgbClr val="A4A3A4"/>
          </p15:clr>
        </p15:guide>
        <p15:guide id="2" orient="horz" pos="432">
          <p15:clr>
            <a:srgbClr val="A4A3A4"/>
          </p15:clr>
        </p15:guide>
        <p15:guide id="3" orient="horz" pos="2160">
          <p15:clr>
            <a:srgbClr val="A4A3A4"/>
          </p15:clr>
        </p15:guide>
        <p15:guide id="4" pos="5186">
          <p15:clr>
            <a:srgbClr val="A4A3A4"/>
          </p15:clr>
        </p15:guide>
        <p15:guide id="5" pos="2880">
          <p15:clr>
            <a:srgbClr val="A4A3A4"/>
          </p15:clr>
        </p15:guide>
        <p15:guide id="6" pos="577">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E143C"/>
    <a:srgbClr val="C3D600"/>
    <a:srgbClr val="00B3E3"/>
    <a:srgbClr val="8D827A"/>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164" autoAdjust="0"/>
    <p:restoredTop sz="94711" autoAdjust="0"/>
  </p:normalViewPr>
  <p:slideViewPr>
    <p:cSldViewPr snapToGrid="0" snapToObjects="1">
      <p:cViewPr varScale="1">
        <p:scale>
          <a:sx n="111" d="100"/>
          <a:sy n="111" d="100"/>
        </p:scale>
        <p:origin x="1816" y="84"/>
      </p:cViewPr>
      <p:guideLst>
        <p:guide orient="horz" pos="3888"/>
        <p:guide orient="horz" pos="432"/>
        <p:guide orient="horz" pos="2160"/>
        <p:guide pos="5186"/>
        <p:guide pos="2880"/>
        <p:guide pos="577"/>
      </p:guideLst>
    </p:cSldViewPr>
  </p:slideViewPr>
  <p:notesTextViewPr>
    <p:cViewPr>
      <p:scale>
        <a:sx n="100" d="100"/>
        <a:sy n="100" d="100"/>
      </p:scale>
      <p:origin x="0" y="0"/>
    </p:cViewPr>
  </p:notesTextViewPr>
  <p:sorterViewPr>
    <p:cViewPr>
      <p:scale>
        <a:sx n="124" d="100"/>
        <a:sy n="124"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gs" Target="tags/tag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handoutMaster" Target="handoutMasters/handoutMaster1.xml"/><Relationship Id="rId48"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oleObject" Target="file:///\\SM1ROCFS02\Users\cohenj\Interest-Satisfaction%20Surveys\Skidmore\2020\_Andrea%20Interest%20Survey%20Template.xlsx" TargetMode="External"/></Relationships>
</file>

<file path=ppt/charts/_rels/chart10.xml.rels><?xml version="1.0" encoding="UTF-8" standalone="yes"?>
<Relationships xmlns="http://schemas.openxmlformats.org/package/2006/relationships"><Relationship Id="rId1" Type="http://schemas.openxmlformats.org/officeDocument/2006/relationships/oleObject" Target="file:///\\SM1ROCFS02\Users\cohenj\Interest-Satisfaction%20Surveys\Skidmore\2020\_Andrea%20Satisfaction%20Survey%20Template.xls" TargetMode="External"/></Relationships>
</file>

<file path=ppt/charts/_rels/chart11.xml.rels><?xml version="1.0" encoding="UTF-8" standalone="yes"?>
<Relationships xmlns="http://schemas.openxmlformats.org/package/2006/relationships"><Relationship Id="rId1" Type="http://schemas.openxmlformats.org/officeDocument/2006/relationships/oleObject" Target="file:///\\SM1ROCFS02\Users\cohenj\Interest-Satisfaction%20Surveys\Skidmore\2020\_Andrea%20Satisfaction%20Survey%20Template.xls" TargetMode="External"/></Relationships>
</file>

<file path=ppt/charts/_rels/chart12.xml.rels><?xml version="1.0" encoding="UTF-8" standalone="yes"?>
<Relationships xmlns="http://schemas.openxmlformats.org/package/2006/relationships"><Relationship Id="rId1" Type="http://schemas.openxmlformats.org/officeDocument/2006/relationships/oleObject" Target="file:///\\SM1ROCFS02\Users\cohenj\Interest-Satisfaction%20Surveys\Skidmore\2020\_Andrea%20Satisfaction%20Survey%20Template.xls" TargetMode="External"/></Relationships>
</file>

<file path=ppt/charts/_rels/chart13.xml.rels><?xml version="1.0" encoding="UTF-8" standalone="yes"?>
<Relationships xmlns="http://schemas.openxmlformats.org/package/2006/relationships"><Relationship Id="rId1" Type="http://schemas.openxmlformats.org/officeDocument/2006/relationships/oleObject" Target="file:///\\SM1ROCFS02\Users\cohenj\Interest-Satisfaction%20Surveys\Skidmore\2020\_Andrea%20Satisfaction%20Survey%20Template.xls" TargetMode="External"/></Relationships>
</file>

<file path=ppt/charts/_rels/chart14.xml.rels><?xml version="1.0" encoding="UTF-8" standalone="yes"?>
<Relationships xmlns="http://schemas.openxmlformats.org/package/2006/relationships"><Relationship Id="rId1" Type="http://schemas.openxmlformats.org/officeDocument/2006/relationships/oleObject" Target="file:///\\SM1ROCFS02\Users\cohenj\Interest-Satisfaction%20Surveys\Skidmore\2020\_Andrea%20Satisfaction%20Survey%20Template.xls" TargetMode="External"/></Relationships>
</file>

<file path=ppt/charts/_rels/chart15.xml.rels><?xml version="1.0" encoding="UTF-8" standalone="yes"?>
<Relationships xmlns="http://schemas.openxmlformats.org/package/2006/relationships"><Relationship Id="rId1" Type="http://schemas.openxmlformats.org/officeDocument/2006/relationships/oleObject" Target="file:///\\SM1ROCFS02\Users\cohenj\Interest-Satisfaction%20Surveys\Skidmore\2020\_Andrea%20Satisfaction%20Survey%20Template.xls" TargetMode="External"/></Relationships>
</file>

<file path=ppt/charts/_rels/chart16.xml.rels><?xml version="1.0" encoding="UTF-8" standalone="yes"?>
<Relationships xmlns="http://schemas.openxmlformats.org/package/2006/relationships"><Relationship Id="rId1" Type="http://schemas.openxmlformats.org/officeDocument/2006/relationships/oleObject" Target="file:///\\SM1ROCFS02\Users\cohenj\Interest-Satisfaction%20Surveys\Skidmore\2020\_Andrea%20Satisfaction%20Survey%20Template.xls" TargetMode="External"/></Relationships>
</file>

<file path=ppt/charts/_rels/chart17.xml.rels><?xml version="1.0" encoding="UTF-8" standalone="yes"?>
<Relationships xmlns="http://schemas.openxmlformats.org/package/2006/relationships"><Relationship Id="rId1" Type="http://schemas.openxmlformats.org/officeDocument/2006/relationships/oleObject" Target="file:///\\SM1ROCFS02\Users\cohenj\Interest-Satisfaction%20Surveys\Skidmore\2020\_Andrea%20Satisfaction%20Survey%20Template.xls" TargetMode="External"/></Relationships>
</file>

<file path=ppt/charts/_rels/chart18.xml.rels><?xml version="1.0" encoding="UTF-8" standalone="yes"?>
<Relationships xmlns="http://schemas.openxmlformats.org/package/2006/relationships"><Relationship Id="rId1" Type="http://schemas.openxmlformats.org/officeDocument/2006/relationships/oleObject" Target="file:///\\SM1ROCFS02\Users\cohenj\Interest-Satisfaction%20Surveys\Skidmore\2020\_Andrea%20Satisfaction%20Survey%20Template.xls" TargetMode="External"/></Relationships>
</file>

<file path=ppt/charts/_rels/chart19.xml.rels><?xml version="1.0" encoding="UTF-8" standalone="yes"?>
<Relationships xmlns="http://schemas.openxmlformats.org/package/2006/relationships"><Relationship Id="rId1" Type="http://schemas.openxmlformats.org/officeDocument/2006/relationships/oleObject" Target="file:///\\SM1ROCFS02\Users\cohenj\Interest-Satisfaction%20Surveys\Skidmore\2020\_Andrea%20Satisfaction%20Survey%20Template.xls"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SM1ROCFS02\Users\cohenj\Interest-Satisfaction%20Surveys\Skidmore\2020\_Andrea%20Interest%20Survey%20Template.xlsx" TargetMode="External"/></Relationships>
</file>

<file path=ppt/charts/_rels/chart20.xml.rels><?xml version="1.0" encoding="UTF-8" standalone="yes"?>
<Relationships xmlns="http://schemas.openxmlformats.org/package/2006/relationships"><Relationship Id="rId1" Type="http://schemas.openxmlformats.org/officeDocument/2006/relationships/oleObject" Target="file:///\\SM1ROCFS02\Users\cohenj\Interest-Satisfaction%20Surveys\Skidmore\2020\_Andrea%20Satisfaction%20Survey%20Template.xls" TargetMode="External"/></Relationships>
</file>

<file path=ppt/charts/_rels/chart21.xml.rels><?xml version="1.0" encoding="UTF-8" standalone="yes"?>
<Relationships xmlns="http://schemas.openxmlformats.org/package/2006/relationships"><Relationship Id="rId1" Type="http://schemas.openxmlformats.org/officeDocument/2006/relationships/oleObject" Target="file:///\\SM1ROCFS02\Users\cohenj\Interest-Satisfaction%20Surveys\Skidmore\2020\_Andrea%20Satisfaction%20Survey%20Template.xls" TargetMode="External"/></Relationships>
</file>

<file path=ppt/charts/_rels/chart22.xml.rels><?xml version="1.0" encoding="UTF-8" standalone="yes"?>
<Relationships xmlns="http://schemas.openxmlformats.org/package/2006/relationships"><Relationship Id="rId1" Type="http://schemas.openxmlformats.org/officeDocument/2006/relationships/oleObject" Target="file:///\\SM1ROCFS02\Users\cohenj\Interest-Satisfaction%20Surveys\Skidmore\2020\_Andrea%20Satisfaction%20Survey%20Template.xls" TargetMode="External"/></Relationships>
</file>

<file path=ppt/charts/_rels/chart23.xml.rels><?xml version="1.0" encoding="UTF-8" standalone="yes"?>
<Relationships xmlns="http://schemas.openxmlformats.org/package/2006/relationships"><Relationship Id="rId1" Type="http://schemas.openxmlformats.org/officeDocument/2006/relationships/oleObject" Target="file:///\\SM1ROCFS02\Users\cohenj\Interest-Satisfaction%20Surveys\Skidmore\2020\_Andrea%20Satisfaction%20Survey%20Template.xls" TargetMode="External"/></Relationships>
</file>

<file path=ppt/charts/_rels/chart24.xml.rels><?xml version="1.0" encoding="UTF-8" standalone="yes"?>
<Relationships xmlns="http://schemas.openxmlformats.org/package/2006/relationships"><Relationship Id="rId1" Type="http://schemas.openxmlformats.org/officeDocument/2006/relationships/oleObject" Target="file:///\\SM1ROCFS02\Users\cohenj\Interest-Satisfaction%20Surveys\Skidmore\2020\_Andrea%20Satisfaction%20Survey%20Template.xls" TargetMode="External"/></Relationships>
</file>

<file path=ppt/charts/_rels/chart25.xml.rels><?xml version="1.0" encoding="UTF-8" standalone="yes"?>
<Relationships xmlns="http://schemas.openxmlformats.org/package/2006/relationships"><Relationship Id="rId1" Type="http://schemas.openxmlformats.org/officeDocument/2006/relationships/oleObject" Target="file:///\\SM1ROCFS02\Users\cohenj\Interest-Satisfaction%20Surveys\Skidmore\2020\_Andrea%20Satisfaction%20Survey%20Template.xls" TargetMode="External"/></Relationships>
</file>

<file path=ppt/charts/_rels/chart26.xml.rels><?xml version="1.0" encoding="UTF-8" standalone="yes"?>
<Relationships xmlns="http://schemas.openxmlformats.org/package/2006/relationships"><Relationship Id="rId1" Type="http://schemas.openxmlformats.org/officeDocument/2006/relationships/oleObject" Target="file:///\\SM1ROCFS02\Users\cohenj\Interest-Satisfaction%20Surveys\Skidmore\2020\_Andrea%20Satisfaction%20Survey%20Template.xls" TargetMode="External"/></Relationships>
</file>

<file path=ppt/charts/_rels/chart27.xml.rels><?xml version="1.0" encoding="UTF-8" standalone="yes"?>
<Relationships xmlns="http://schemas.openxmlformats.org/package/2006/relationships"><Relationship Id="rId1" Type="http://schemas.openxmlformats.org/officeDocument/2006/relationships/oleObject" Target="file:///\\SM1ROCFS02\Users\cohenj\Interest-Satisfaction%20Surveys\Skidmore\2020\_Andrea%20Satisfaction%20Survey%20Template.xls" TargetMode="External"/></Relationships>
</file>

<file path=ppt/charts/_rels/chart28.xml.rels><?xml version="1.0" encoding="UTF-8" standalone="yes"?>
<Relationships xmlns="http://schemas.openxmlformats.org/package/2006/relationships"><Relationship Id="rId1" Type="http://schemas.openxmlformats.org/officeDocument/2006/relationships/oleObject" Target="file:///\\SM1ROCFS02\Users\cohenj\Interest-Satisfaction%20Surveys\Skidmore\2020\_Andrea%20Satisfaction%20Survey%20Template.xls" TargetMode="External"/></Relationships>
</file>

<file path=ppt/charts/_rels/chart29.xml.rels><?xml version="1.0" encoding="UTF-8" standalone="yes"?>
<Relationships xmlns="http://schemas.openxmlformats.org/package/2006/relationships"><Relationship Id="rId1" Type="http://schemas.openxmlformats.org/officeDocument/2006/relationships/oleObject" Target="file:///\\SM1ROCFS02\Users\cohenj\Interest-Satisfaction%20Surveys\Skidmore\2020\_Andrea%20Satisfaction%20Survey%20Template.xls"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SM1ROCFS02\Users\cohenj\Interest-Satisfaction%20Surveys\Skidmore\2020\_Andrea%20Satisfaction%20Survey%20Template.xls" TargetMode="External"/></Relationships>
</file>

<file path=ppt/charts/_rels/chart30.xml.rels><?xml version="1.0" encoding="UTF-8" standalone="yes"?>
<Relationships xmlns="http://schemas.openxmlformats.org/package/2006/relationships"><Relationship Id="rId1" Type="http://schemas.openxmlformats.org/officeDocument/2006/relationships/oleObject" Target="file:///\\SM1ROCFS02\Users\cohenj\Interest-Satisfaction%20Surveys\Skidmore\2020\_Andrea%20Satisfaction%20Survey%20Template.xls" TargetMode="External"/></Relationships>
</file>

<file path=ppt/charts/_rels/chart31.xml.rels><?xml version="1.0" encoding="UTF-8" standalone="yes"?>
<Relationships xmlns="http://schemas.openxmlformats.org/package/2006/relationships"><Relationship Id="rId1" Type="http://schemas.openxmlformats.org/officeDocument/2006/relationships/oleObject" Target="file:///\\SM1ROCFS02\Users\cohenj\Interest-Satisfaction%20Surveys\Skidmore\2020\_Andrea%20Satisfaction%20Survey%20Template.xls" TargetMode="External"/></Relationships>
</file>

<file path=ppt/charts/_rels/chart32.xml.rels><?xml version="1.0" encoding="UTF-8" standalone="yes"?>
<Relationships xmlns="http://schemas.openxmlformats.org/package/2006/relationships"><Relationship Id="rId1" Type="http://schemas.openxmlformats.org/officeDocument/2006/relationships/oleObject" Target="file:///\\SM1ROCFS02\Users\cohenj\Interest-Satisfaction%20Surveys\Skidmore\2020\_Andrea%20Satisfaction%20Survey%20Template.xls" TargetMode="External"/></Relationships>
</file>

<file path=ppt/charts/_rels/chart33.xml.rels><?xml version="1.0" encoding="UTF-8" standalone="yes"?>
<Relationships xmlns="http://schemas.openxmlformats.org/package/2006/relationships"><Relationship Id="rId1" Type="http://schemas.openxmlformats.org/officeDocument/2006/relationships/oleObject" Target="file:///\\SM1ROCFS02\Users\cohenj\Interest-Satisfaction%20Surveys\Skidmore\2020\_Andrea%20Satisfaction%20Survey%20Template.xls" TargetMode="External"/></Relationships>
</file>

<file path=ppt/charts/_rels/chart34.xml.rels><?xml version="1.0" encoding="UTF-8" standalone="yes"?>
<Relationships xmlns="http://schemas.openxmlformats.org/package/2006/relationships"><Relationship Id="rId1" Type="http://schemas.openxmlformats.org/officeDocument/2006/relationships/oleObject" Target="file:///\\SM1ROCFS02\Users\cohenj\Interest-Satisfaction%20Surveys\Skidmore\2020\_Andrea%20Satisfaction%20Survey%20Template.xls" TargetMode="External"/></Relationships>
</file>

<file path=ppt/charts/_rels/chart35.xml.rels><?xml version="1.0" encoding="UTF-8" standalone="yes"?>
<Relationships xmlns="http://schemas.openxmlformats.org/package/2006/relationships"><Relationship Id="rId1" Type="http://schemas.openxmlformats.org/officeDocument/2006/relationships/oleObject" Target="file:///\\SM1ROCFS02\Users\cohenj\Interest-Satisfaction%20Surveys\Skidmore\2020\_Andrea%20Interest%20Survey%20Template.xlsx" TargetMode="External"/></Relationships>
</file>

<file path=ppt/charts/_rels/chart36.xml.rels><?xml version="1.0" encoding="UTF-8" standalone="yes"?>
<Relationships xmlns="http://schemas.openxmlformats.org/package/2006/relationships"><Relationship Id="rId1" Type="http://schemas.openxmlformats.org/officeDocument/2006/relationships/oleObject" Target="file:///\\SM1ROCFS02\Users\cohenj\Interest-Satisfaction%20Surveys\Skidmore\2020\_Andrea%20Interest%20Survey%20Template.xlsx" TargetMode="External"/></Relationships>
</file>

<file path=ppt/charts/_rels/chart37.xml.rels><?xml version="1.0" encoding="UTF-8" standalone="yes"?>
<Relationships xmlns="http://schemas.openxmlformats.org/package/2006/relationships"><Relationship Id="rId1" Type="http://schemas.openxmlformats.org/officeDocument/2006/relationships/oleObject" Target="file:///\\SM1ROCFS02\Users\cohenj\Interest-Satisfaction%20Surveys\Skidmore\2020\_Andrea%20Interest%20Survey%20Template.xlsx" TargetMode="External"/></Relationships>
</file>

<file path=ppt/charts/_rels/chart38.xml.rels><?xml version="1.0" encoding="UTF-8" standalone="yes"?>
<Relationships xmlns="http://schemas.openxmlformats.org/package/2006/relationships"><Relationship Id="rId1" Type="http://schemas.openxmlformats.org/officeDocument/2006/relationships/oleObject" Target="file:///\\SM1ROCFS02\Users\cohenj\Interest-Satisfaction%20Surveys\Skidmore\2020\_Andrea%20Interest%20Survey%20Template.xlsx" TargetMode="External"/></Relationships>
</file>

<file path=ppt/charts/_rels/chart39.xml.rels><?xml version="1.0" encoding="UTF-8" standalone="yes"?>
<Relationships xmlns="http://schemas.openxmlformats.org/package/2006/relationships"><Relationship Id="rId1" Type="http://schemas.openxmlformats.org/officeDocument/2006/relationships/oleObject" Target="file:///\\SM1ROCFS02\Users\cohenj\Interest-Satisfaction%20Surveys\Skidmore\2020\_Andrea%20Interest%20Survey%20Template.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SM1ROCFS02\Users\cohenj\Interest-Satisfaction%20Surveys\Skidmore\2020\_Andrea%20Satisfaction%20Survey%20Template.xls" TargetMode="External"/></Relationships>
</file>

<file path=ppt/charts/_rels/chart40.xml.rels><?xml version="1.0" encoding="UTF-8" standalone="yes"?>
<Relationships xmlns="http://schemas.openxmlformats.org/package/2006/relationships"><Relationship Id="rId1" Type="http://schemas.openxmlformats.org/officeDocument/2006/relationships/oleObject" Target="file:///\\SM1ROCFS02\Users\cohenj\Interest-Satisfaction%20Surveys\Skidmore\2020\_Andrea%20Interest%20Survey%20Template.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SM1ROCFS02\Users\cohenj\Interest-Satisfaction%20Surveys\Skidmore\2020\_Andrea%20Satisfaction%20Survey%20Template.xls"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SM1ROCFS02\Users\cohenj\Interest-Satisfaction%20Surveys\Skidmore\2020\_Andrea%20Satisfaction%20Survey%20Template.xls"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SM1ROCFS02\Users\cohenj\Interest-Satisfaction%20Surveys\Skidmore\2020\_Andrea%20Satisfaction%20Survey%20Template.xls"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file:///\\SM1ROCFS02\Users\cohenj\Interest-Satisfaction%20Surveys\Skidmore\2020\_Andrea%20Satisfaction%20Survey%20Template.xls" TargetMode="External"/></Relationships>
</file>

<file path=ppt/charts/_rels/chart9.xml.rels><?xml version="1.0" encoding="UTF-8" standalone="yes"?>
<Relationships xmlns="http://schemas.openxmlformats.org/package/2006/relationships"><Relationship Id="rId1" Type="http://schemas.openxmlformats.org/officeDocument/2006/relationships/oleObject" Target="file:///\\SM1ROCFS02\Users\cohenj\Interest-Satisfaction%20Surveys\Skidmore\2020\Skidmore%20Satisfaction%20Survey%20Template.xls"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pieChart>
        <c:varyColors val="1"/>
        <c:ser>
          <c:idx val="0"/>
          <c:order val="0"/>
          <c:spPr>
            <a:solidFill>
              <a:srgbClr val="BE143C"/>
            </a:solidFill>
          </c:spPr>
          <c:dPt>
            <c:idx val="0"/>
            <c:bubble3D val="0"/>
            <c:spPr>
              <a:solidFill>
                <a:srgbClr val="00B3E3"/>
              </a:solidFill>
            </c:spPr>
            <c:extLst>
              <c:ext xmlns:c16="http://schemas.microsoft.com/office/drawing/2014/chart" uri="{C3380CC4-5D6E-409C-BE32-E72D297353CC}">
                <c16:uniqueId val="{00000001-EF97-4526-A4A5-8AA7E13EC3E8}"/>
              </c:ext>
            </c:extLst>
          </c:dPt>
          <c:dPt>
            <c:idx val="1"/>
            <c:bubble3D val="0"/>
            <c:spPr>
              <a:solidFill>
                <a:srgbClr val="8D827A"/>
              </a:solidFill>
            </c:spPr>
            <c:extLst>
              <c:ext xmlns:c16="http://schemas.microsoft.com/office/drawing/2014/chart" uri="{C3380CC4-5D6E-409C-BE32-E72D297353CC}">
                <c16:uniqueId val="{00000003-EF97-4526-A4A5-8AA7E13EC3E8}"/>
              </c:ext>
            </c:extLst>
          </c:dPt>
          <c:dPt>
            <c:idx val="3"/>
            <c:bubble3D val="0"/>
            <c:spPr>
              <a:noFill/>
            </c:spPr>
            <c:extLst>
              <c:ext xmlns:c16="http://schemas.microsoft.com/office/drawing/2014/chart" uri="{C3380CC4-5D6E-409C-BE32-E72D297353CC}">
                <c16:uniqueId val="{00000005-EF97-4526-A4A5-8AA7E13EC3E8}"/>
              </c:ext>
            </c:extLst>
          </c:dPt>
          <c:dLbls>
            <c:spPr>
              <a:noFill/>
              <a:ln>
                <a:noFill/>
              </a:ln>
              <a:effectLst/>
            </c:spPr>
            <c:txPr>
              <a:bodyPr/>
              <a:lstStyle/>
              <a:p>
                <a:pPr>
                  <a:defRPr sz="1050" b="0">
                    <a:solidFill>
                      <a:schemeClr val="tx1"/>
                    </a:solidFill>
                    <a:latin typeface="Segoe UI" panose="020B0502040204020203" pitchFamily="34" charset="0"/>
                    <a:ea typeface="Segoe UI" panose="020B0502040204020203" pitchFamily="34" charset="0"/>
                    <a:cs typeface="Segoe UI" panose="020B0502040204020203" pitchFamily="34" charset="0"/>
                  </a:defRPr>
                </a:pPr>
                <a:endParaRPr lang="en-US"/>
              </a:p>
            </c:txPr>
            <c:showLegendKey val="0"/>
            <c:showVal val="0"/>
            <c:showCatName val="1"/>
            <c:showSerName val="0"/>
            <c:showPercent val="1"/>
            <c:showBubbleSize val="0"/>
            <c:separator>
</c:separator>
            <c:showLeaderLines val="1"/>
            <c:extLst>
              <c:ext xmlns:c15="http://schemas.microsoft.com/office/drawing/2012/chart" uri="{CE6537A1-D6FC-4f65-9D91-7224C49458BB}"/>
            </c:extLst>
          </c:dLbls>
          <c:cat>
            <c:strRef>
              <c:f>summary!$D$4:$D$8</c:f>
              <c:strCache>
                <c:ptCount val="4"/>
                <c:pt idx="0">
                  <c:v>Male</c:v>
                </c:pt>
                <c:pt idx="1">
                  <c:v>Female</c:v>
                </c:pt>
                <c:pt idx="2">
                  <c:v>Prefer to self-identify/self-describe</c:v>
                </c:pt>
                <c:pt idx="3">
                  <c:v>No Answer</c:v>
                </c:pt>
              </c:strCache>
              <c:extLst/>
            </c:strRef>
          </c:cat>
          <c:val>
            <c:numRef>
              <c:f>summary!$C$4:$C$8</c:f>
              <c:numCache>
                <c:formatCode>General</c:formatCode>
                <c:ptCount val="4"/>
                <c:pt idx="0">
                  <c:v>60</c:v>
                </c:pt>
                <c:pt idx="1">
                  <c:v>183</c:v>
                </c:pt>
                <c:pt idx="2">
                  <c:v>1</c:v>
                </c:pt>
                <c:pt idx="3">
                  <c:v>6</c:v>
                </c:pt>
              </c:numCache>
              <c:extLst/>
            </c:numRef>
          </c:val>
          <c:extLst>
            <c:ext xmlns:c16="http://schemas.microsoft.com/office/drawing/2014/chart" uri="{C3380CC4-5D6E-409C-BE32-E72D297353CC}">
              <c16:uniqueId val="{00000006-EF97-4526-A4A5-8AA7E13EC3E8}"/>
            </c:ext>
          </c:extLst>
        </c:ser>
        <c:dLbls>
          <c:showLegendKey val="0"/>
          <c:showVal val="0"/>
          <c:showCatName val="0"/>
          <c:showSerName val="0"/>
          <c:showPercent val="0"/>
          <c:showBubbleSize val="0"/>
          <c:showLeaderLines val="1"/>
        </c:dLbls>
        <c:firstSliceAng val="0"/>
      </c:pieChart>
      <c:spPr>
        <a:noFill/>
        <a:ln w="25400">
          <a:noFill/>
        </a:ln>
      </c:spPr>
    </c:plotArea>
    <c:plotVisOnly val="1"/>
    <c:dispBlanksAs val="gap"/>
    <c:showDLblsOverMax val="0"/>
  </c:chart>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bar"/>
        <c:grouping val="clustered"/>
        <c:varyColors val="0"/>
        <c:ser>
          <c:idx val="0"/>
          <c:order val="0"/>
          <c:spPr>
            <a:solidFill>
              <a:srgbClr val="BE143C"/>
            </a:solidFill>
          </c:spPr>
          <c:invertIfNegative val="0"/>
          <c:dLbls>
            <c:spPr>
              <a:noFill/>
              <a:ln w="25400">
                <a:noFill/>
              </a:ln>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summary!$D$120:$D$130</c:f>
              <c:strCache>
                <c:ptCount val="11"/>
                <c:pt idx="0">
                  <c:v>No child care</c:v>
                </c:pt>
                <c:pt idx="1">
                  <c:v>Fear of failure</c:v>
                </c:pt>
                <c:pt idx="2">
                  <c:v>Lack of management support</c:v>
                </c:pt>
                <c:pt idx="3">
                  <c:v>Privacy: my employer should not be involved in my health</c:v>
                </c:pt>
                <c:pt idx="4">
                  <c:v>Cost</c:v>
                </c:pt>
                <c:pt idx="5">
                  <c:v>Other</c:v>
                </c:pt>
                <c:pt idx="6">
                  <c:v>Confidentiality: others knowing of my personal health</c:v>
                </c:pt>
                <c:pt idx="7">
                  <c:v>The types of activities I am interested in are not offered</c:v>
                </c:pt>
                <c:pt idx="8">
                  <c:v>Just not interested</c:v>
                </c:pt>
                <c:pt idx="9">
                  <c:v>Work schedule</c:v>
                </c:pt>
                <c:pt idx="10">
                  <c:v>Lack of time</c:v>
                </c:pt>
              </c:strCache>
            </c:strRef>
          </c:cat>
          <c:val>
            <c:numRef>
              <c:f>summary!$C$120:$C$130</c:f>
              <c:numCache>
                <c:formatCode>General</c:formatCode>
                <c:ptCount val="11"/>
                <c:pt idx="0">
                  <c:v>11</c:v>
                </c:pt>
                <c:pt idx="1">
                  <c:v>13</c:v>
                </c:pt>
                <c:pt idx="2">
                  <c:v>13</c:v>
                </c:pt>
                <c:pt idx="3">
                  <c:v>21</c:v>
                </c:pt>
                <c:pt idx="4">
                  <c:v>24</c:v>
                </c:pt>
                <c:pt idx="5">
                  <c:v>33</c:v>
                </c:pt>
                <c:pt idx="6">
                  <c:v>35</c:v>
                </c:pt>
                <c:pt idx="7">
                  <c:v>35</c:v>
                </c:pt>
                <c:pt idx="8">
                  <c:v>41</c:v>
                </c:pt>
                <c:pt idx="9">
                  <c:v>87</c:v>
                </c:pt>
                <c:pt idx="10">
                  <c:v>121</c:v>
                </c:pt>
              </c:numCache>
            </c:numRef>
          </c:val>
          <c:extLst>
            <c:ext xmlns:c16="http://schemas.microsoft.com/office/drawing/2014/chart" uri="{C3380CC4-5D6E-409C-BE32-E72D297353CC}">
              <c16:uniqueId val="{00000000-0464-4B60-8B8B-7C62E2BE7DC3}"/>
            </c:ext>
          </c:extLst>
        </c:ser>
        <c:dLbls>
          <c:showLegendKey val="0"/>
          <c:showVal val="0"/>
          <c:showCatName val="0"/>
          <c:showSerName val="0"/>
          <c:showPercent val="0"/>
          <c:showBubbleSize val="0"/>
        </c:dLbls>
        <c:gapWidth val="50"/>
        <c:axId val="503620360"/>
        <c:axId val="1"/>
      </c:barChart>
      <c:catAx>
        <c:axId val="503620360"/>
        <c:scaling>
          <c:orientation val="minMax"/>
        </c:scaling>
        <c:delete val="0"/>
        <c:axPos val="l"/>
        <c:numFmt formatCode="General" sourceLinked="1"/>
        <c:majorTickMark val="out"/>
        <c:minorTickMark val="none"/>
        <c:tickLblPos val="nextTo"/>
        <c:txPr>
          <a:bodyPr rot="0" vert="horz"/>
          <a:lstStyle/>
          <a:p>
            <a:pPr>
              <a:defRPr/>
            </a:pPr>
            <a:endParaRPr lang="en-US"/>
          </a:p>
        </c:txPr>
        <c:crossAx val="1"/>
        <c:crosses val="autoZero"/>
        <c:auto val="1"/>
        <c:lblAlgn val="ctr"/>
        <c:lblOffset val="100"/>
        <c:noMultiLvlLbl val="0"/>
      </c:catAx>
      <c:valAx>
        <c:axId val="1"/>
        <c:scaling>
          <c:orientation val="minMax"/>
        </c:scaling>
        <c:delete val="1"/>
        <c:axPos val="b"/>
        <c:numFmt formatCode="General" sourceLinked="1"/>
        <c:majorTickMark val="out"/>
        <c:minorTickMark val="none"/>
        <c:tickLblPos val="nextTo"/>
        <c:crossAx val="503620360"/>
        <c:crosses val="autoZero"/>
        <c:crossBetween val="between"/>
      </c:valAx>
    </c:plotArea>
    <c:plotVisOnly val="1"/>
    <c:dispBlanksAs val="gap"/>
    <c:showDLblsOverMax val="0"/>
  </c:chart>
  <c:txPr>
    <a:bodyPr/>
    <a:lstStyle/>
    <a:p>
      <a:pPr>
        <a:defRPr sz="1000" b="0" i="0" u="none" strike="noStrike" baseline="0">
          <a:solidFill>
            <a:srgbClr val="000000"/>
          </a:solidFill>
          <a:latin typeface="Segoe UI"/>
          <a:ea typeface="Segoe UI"/>
          <a:cs typeface="Segoe UI"/>
        </a:defRPr>
      </a:pPr>
      <a:endParaRPr lang="en-US"/>
    </a:p>
  </c:txPr>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spPr>
            <a:solidFill>
              <a:srgbClr val="BE143C"/>
            </a:solidFill>
          </c:spPr>
          <c:invertIfNegative val="0"/>
          <c:dPt>
            <c:idx val="0"/>
            <c:invertIfNegative val="0"/>
            <c:bubble3D val="0"/>
            <c:spPr>
              <a:solidFill>
                <a:srgbClr val="8D827A"/>
              </a:solidFill>
            </c:spPr>
            <c:extLst>
              <c:ext xmlns:c16="http://schemas.microsoft.com/office/drawing/2014/chart" uri="{C3380CC4-5D6E-409C-BE32-E72D297353CC}">
                <c16:uniqueId val="{00000001-7534-4AE9-B13E-7C6BFB24D230}"/>
              </c:ext>
            </c:extLst>
          </c:dPt>
          <c:dPt>
            <c:idx val="1"/>
            <c:invertIfNegative val="0"/>
            <c:bubble3D val="0"/>
            <c:spPr>
              <a:solidFill>
                <a:srgbClr val="8D827A"/>
              </a:solidFill>
            </c:spPr>
            <c:extLst>
              <c:ext xmlns:c16="http://schemas.microsoft.com/office/drawing/2014/chart" uri="{C3380CC4-5D6E-409C-BE32-E72D297353CC}">
                <c16:uniqueId val="{00000003-7534-4AE9-B13E-7C6BFB24D230}"/>
              </c:ext>
            </c:extLst>
          </c:dPt>
          <c:dPt>
            <c:idx val="2"/>
            <c:invertIfNegative val="0"/>
            <c:bubble3D val="0"/>
            <c:spPr>
              <a:solidFill>
                <a:srgbClr val="00B3E3"/>
              </a:solidFill>
            </c:spPr>
            <c:extLst>
              <c:ext xmlns:c16="http://schemas.microsoft.com/office/drawing/2014/chart" uri="{C3380CC4-5D6E-409C-BE32-E72D297353CC}">
                <c16:uniqueId val="{00000005-7534-4AE9-B13E-7C6BFB24D230}"/>
              </c:ext>
            </c:extLst>
          </c:dPt>
          <c:dPt>
            <c:idx val="3"/>
            <c:invertIfNegative val="0"/>
            <c:bubble3D val="0"/>
            <c:spPr>
              <a:solidFill>
                <a:srgbClr val="00B3E3"/>
              </a:solidFill>
            </c:spPr>
            <c:extLst>
              <c:ext xmlns:c16="http://schemas.microsoft.com/office/drawing/2014/chart" uri="{C3380CC4-5D6E-409C-BE32-E72D297353CC}">
                <c16:uniqueId val="{00000007-7534-4AE9-B13E-7C6BFB24D230}"/>
              </c:ext>
            </c:extLst>
          </c:dPt>
          <c:dPt>
            <c:idx val="4"/>
            <c:invertIfNegative val="0"/>
            <c:bubble3D val="0"/>
            <c:spPr>
              <a:solidFill>
                <a:srgbClr val="B9CD00"/>
              </a:solidFill>
            </c:spPr>
            <c:extLst>
              <c:ext xmlns:c16="http://schemas.microsoft.com/office/drawing/2014/chart" uri="{C3380CC4-5D6E-409C-BE32-E72D297353CC}">
                <c16:uniqueId val="{00000009-7534-4AE9-B13E-7C6BFB24D230}"/>
              </c:ext>
            </c:extLst>
          </c:dPt>
          <c:dPt>
            <c:idx val="5"/>
            <c:invertIfNegative val="0"/>
            <c:bubble3D val="0"/>
            <c:spPr>
              <a:solidFill>
                <a:srgbClr val="B9CD00"/>
              </a:solidFill>
            </c:spPr>
            <c:extLst>
              <c:ext xmlns:c16="http://schemas.microsoft.com/office/drawing/2014/chart" uri="{C3380CC4-5D6E-409C-BE32-E72D297353CC}">
                <c16:uniqueId val="{0000000B-7534-4AE9-B13E-7C6BFB24D230}"/>
              </c:ext>
            </c:extLst>
          </c:dPt>
          <c:dLbls>
            <c:spPr>
              <a:noFill/>
              <a:ln w="25400">
                <a:noFill/>
              </a:ln>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summary!$L$5:$Q$5</c:f>
              <c:strCache>
                <c:ptCount val="6"/>
                <c:pt idx="0">
                  <c:v>Very Negative</c:v>
                </c:pt>
                <c:pt idx="1">
                  <c:v>Negative</c:v>
                </c:pt>
                <c:pt idx="2">
                  <c:v>No Effect</c:v>
                </c:pt>
                <c:pt idx="3">
                  <c:v>No Answer</c:v>
                </c:pt>
                <c:pt idx="4">
                  <c:v>Positive</c:v>
                </c:pt>
                <c:pt idx="5">
                  <c:v>Very Positive</c:v>
                </c:pt>
              </c:strCache>
            </c:strRef>
          </c:cat>
          <c:val>
            <c:numRef>
              <c:f>summary!$L$7:$Q$7</c:f>
              <c:numCache>
                <c:formatCode>0%</c:formatCode>
                <c:ptCount val="6"/>
                <c:pt idx="0">
                  <c:v>0</c:v>
                </c:pt>
                <c:pt idx="1">
                  <c:v>2.8000000000000001E-2</c:v>
                </c:pt>
                <c:pt idx="2">
                  <c:v>0.436</c:v>
                </c:pt>
                <c:pt idx="3">
                  <c:v>0.16800000000000001</c:v>
                </c:pt>
                <c:pt idx="4">
                  <c:v>0.29599999999999999</c:v>
                </c:pt>
                <c:pt idx="5">
                  <c:v>7.1999999999999995E-2</c:v>
                </c:pt>
              </c:numCache>
            </c:numRef>
          </c:val>
          <c:extLst>
            <c:ext xmlns:c16="http://schemas.microsoft.com/office/drawing/2014/chart" uri="{C3380CC4-5D6E-409C-BE32-E72D297353CC}">
              <c16:uniqueId val="{0000000C-7534-4AE9-B13E-7C6BFB24D230}"/>
            </c:ext>
          </c:extLst>
        </c:ser>
        <c:dLbls>
          <c:showLegendKey val="0"/>
          <c:showVal val="0"/>
          <c:showCatName val="0"/>
          <c:showSerName val="0"/>
          <c:showPercent val="0"/>
          <c:showBubbleSize val="0"/>
        </c:dLbls>
        <c:gapWidth val="150"/>
        <c:axId val="502078464"/>
        <c:axId val="1"/>
      </c:barChart>
      <c:catAx>
        <c:axId val="502078464"/>
        <c:scaling>
          <c:orientation val="minMax"/>
        </c:scaling>
        <c:delete val="0"/>
        <c:axPos val="b"/>
        <c:numFmt formatCode="General" sourceLinked="1"/>
        <c:majorTickMark val="out"/>
        <c:minorTickMark val="none"/>
        <c:tickLblPos val="nextTo"/>
        <c:txPr>
          <a:bodyPr rot="0" vert="horz"/>
          <a:lstStyle/>
          <a:p>
            <a:pPr>
              <a:defRPr/>
            </a:pPr>
            <a:endParaRPr lang="en-US"/>
          </a:p>
        </c:txPr>
        <c:crossAx val="1"/>
        <c:crosses val="autoZero"/>
        <c:auto val="1"/>
        <c:lblAlgn val="ctr"/>
        <c:lblOffset val="100"/>
        <c:noMultiLvlLbl val="0"/>
      </c:catAx>
      <c:valAx>
        <c:axId val="1"/>
        <c:scaling>
          <c:orientation val="minMax"/>
        </c:scaling>
        <c:delete val="1"/>
        <c:axPos val="l"/>
        <c:numFmt formatCode="0%" sourceLinked="1"/>
        <c:majorTickMark val="out"/>
        <c:minorTickMark val="none"/>
        <c:tickLblPos val="nextTo"/>
        <c:crossAx val="502078464"/>
        <c:crosses val="autoZero"/>
        <c:crossBetween val="between"/>
      </c:valAx>
    </c:plotArea>
    <c:plotVisOnly val="1"/>
    <c:dispBlanksAs val="gap"/>
    <c:showDLblsOverMax val="0"/>
  </c:chart>
  <c:txPr>
    <a:bodyPr/>
    <a:lstStyle/>
    <a:p>
      <a:pPr>
        <a:defRPr sz="1000" b="0" i="0" u="none" strike="noStrike" baseline="0">
          <a:solidFill>
            <a:srgbClr val="000000"/>
          </a:solidFill>
          <a:latin typeface="Segoe UI"/>
          <a:ea typeface="Segoe UI"/>
          <a:cs typeface="Segoe UI"/>
        </a:defRPr>
      </a:pPr>
      <a:endParaRPr lang="en-US"/>
    </a:p>
  </c:txPr>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spPr>
            <a:solidFill>
              <a:srgbClr val="BE143C"/>
            </a:solidFill>
          </c:spPr>
          <c:invertIfNegative val="0"/>
          <c:dPt>
            <c:idx val="0"/>
            <c:invertIfNegative val="0"/>
            <c:bubble3D val="0"/>
            <c:spPr>
              <a:solidFill>
                <a:srgbClr val="8D827A"/>
              </a:solidFill>
            </c:spPr>
            <c:extLst>
              <c:ext xmlns:c16="http://schemas.microsoft.com/office/drawing/2014/chart" uri="{C3380CC4-5D6E-409C-BE32-E72D297353CC}">
                <c16:uniqueId val="{00000001-DC62-484D-B84B-1384C64AE05B}"/>
              </c:ext>
            </c:extLst>
          </c:dPt>
          <c:dPt>
            <c:idx val="1"/>
            <c:invertIfNegative val="0"/>
            <c:bubble3D val="0"/>
            <c:spPr>
              <a:solidFill>
                <a:srgbClr val="8D827A"/>
              </a:solidFill>
            </c:spPr>
            <c:extLst>
              <c:ext xmlns:c16="http://schemas.microsoft.com/office/drawing/2014/chart" uri="{C3380CC4-5D6E-409C-BE32-E72D297353CC}">
                <c16:uniqueId val="{00000003-DC62-484D-B84B-1384C64AE05B}"/>
              </c:ext>
            </c:extLst>
          </c:dPt>
          <c:dPt>
            <c:idx val="2"/>
            <c:invertIfNegative val="0"/>
            <c:bubble3D val="0"/>
            <c:spPr>
              <a:solidFill>
                <a:srgbClr val="00B3E3"/>
              </a:solidFill>
            </c:spPr>
            <c:extLst>
              <c:ext xmlns:c16="http://schemas.microsoft.com/office/drawing/2014/chart" uri="{C3380CC4-5D6E-409C-BE32-E72D297353CC}">
                <c16:uniqueId val="{00000005-DC62-484D-B84B-1384C64AE05B}"/>
              </c:ext>
            </c:extLst>
          </c:dPt>
          <c:dPt>
            <c:idx val="3"/>
            <c:invertIfNegative val="0"/>
            <c:bubble3D val="0"/>
            <c:spPr>
              <a:solidFill>
                <a:srgbClr val="00B3E3"/>
              </a:solidFill>
            </c:spPr>
            <c:extLst>
              <c:ext xmlns:c16="http://schemas.microsoft.com/office/drawing/2014/chart" uri="{C3380CC4-5D6E-409C-BE32-E72D297353CC}">
                <c16:uniqueId val="{00000007-DC62-484D-B84B-1384C64AE05B}"/>
              </c:ext>
            </c:extLst>
          </c:dPt>
          <c:dPt>
            <c:idx val="4"/>
            <c:invertIfNegative val="0"/>
            <c:bubble3D val="0"/>
            <c:spPr>
              <a:solidFill>
                <a:srgbClr val="B9CD00"/>
              </a:solidFill>
            </c:spPr>
            <c:extLst>
              <c:ext xmlns:c16="http://schemas.microsoft.com/office/drawing/2014/chart" uri="{C3380CC4-5D6E-409C-BE32-E72D297353CC}">
                <c16:uniqueId val="{00000009-DC62-484D-B84B-1384C64AE05B}"/>
              </c:ext>
            </c:extLst>
          </c:dPt>
          <c:dPt>
            <c:idx val="5"/>
            <c:invertIfNegative val="0"/>
            <c:bubble3D val="0"/>
            <c:spPr>
              <a:solidFill>
                <a:srgbClr val="B9CD00"/>
              </a:solidFill>
            </c:spPr>
            <c:extLst>
              <c:ext xmlns:c16="http://schemas.microsoft.com/office/drawing/2014/chart" uri="{C3380CC4-5D6E-409C-BE32-E72D297353CC}">
                <c16:uniqueId val="{0000000B-DC62-484D-B84B-1384C64AE05B}"/>
              </c:ext>
            </c:extLst>
          </c:dPt>
          <c:dLbls>
            <c:spPr>
              <a:noFill/>
              <a:ln w="25400">
                <a:noFill/>
              </a:ln>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summary!$L$5:$Q$5</c:f>
              <c:strCache>
                <c:ptCount val="6"/>
                <c:pt idx="0">
                  <c:v>Very Negative</c:v>
                </c:pt>
                <c:pt idx="1">
                  <c:v>Negative</c:v>
                </c:pt>
                <c:pt idx="2">
                  <c:v>No Effect</c:v>
                </c:pt>
                <c:pt idx="3">
                  <c:v>No Answer</c:v>
                </c:pt>
                <c:pt idx="4">
                  <c:v>Positive</c:v>
                </c:pt>
                <c:pt idx="5">
                  <c:v>Very Positive</c:v>
                </c:pt>
              </c:strCache>
            </c:strRef>
          </c:cat>
          <c:val>
            <c:numRef>
              <c:f>summary!$L$9:$Q$9</c:f>
              <c:numCache>
                <c:formatCode>0%</c:formatCode>
                <c:ptCount val="6"/>
                <c:pt idx="0">
                  <c:v>0</c:v>
                </c:pt>
                <c:pt idx="1">
                  <c:v>1.2E-2</c:v>
                </c:pt>
                <c:pt idx="2">
                  <c:v>0.54800000000000004</c:v>
                </c:pt>
                <c:pt idx="3">
                  <c:v>0.17199999999999999</c:v>
                </c:pt>
                <c:pt idx="4">
                  <c:v>0.22800000000000001</c:v>
                </c:pt>
                <c:pt idx="5">
                  <c:v>0.04</c:v>
                </c:pt>
              </c:numCache>
            </c:numRef>
          </c:val>
          <c:extLst>
            <c:ext xmlns:c16="http://schemas.microsoft.com/office/drawing/2014/chart" uri="{C3380CC4-5D6E-409C-BE32-E72D297353CC}">
              <c16:uniqueId val="{0000000C-DC62-484D-B84B-1384C64AE05B}"/>
            </c:ext>
          </c:extLst>
        </c:ser>
        <c:dLbls>
          <c:showLegendKey val="0"/>
          <c:showVal val="0"/>
          <c:showCatName val="0"/>
          <c:showSerName val="0"/>
          <c:showPercent val="0"/>
          <c:showBubbleSize val="0"/>
        </c:dLbls>
        <c:gapWidth val="150"/>
        <c:axId val="303446192"/>
        <c:axId val="1"/>
      </c:barChart>
      <c:catAx>
        <c:axId val="303446192"/>
        <c:scaling>
          <c:orientation val="minMax"/>
        </c:scaling>
        <c:delete val="0"/>
        <c:axPos val="b"/>
        <c:numFmt formatCode="General" sourceLinked="1"/>
        <c:majorTickMark val="out"/>
        <c:minorTickMark val="none"/>
        <c:tickLblPos val="nextTo"/>
        <c:txPr>
          <a:bodyPr rot="0" vert="horz"/>
          <a:lstStyle/>
          <a:p>
            <a:pPr>
              <a:defRPr/>
            </a:pPr>
            <a:endParaRPr lang="en-US"/>
          </a:p>
        </c:txPr>
        <c:crossAx val="1"/>
        <c:crosses val="autoZero"/>
        <c:auto val="1"/>
        <c:lblAlgn val="ctr"/>
        <c:lblOffset val="100"/>
        <c:noMultiLvlLbl val="0"/>
      </c:catAx>
      <c:valAx>
        <c:axId val="1"/>
        <c:scaling>
          <c:orientation val="minMax"/>
        </c:scaling>
        <c:delete val="1"/>
        <c:axPos val="l"/>
        <c:numFmt formatCode="0%" sourceLinked="1"/>
        <c:majorTickMark val="out"/>
        <c:minorTickMark val="none"/>
        <c:tickLblPos val="nextTo"/>
        <c:crossAx val="303446192"/>
        <c:crosses val="autoZero"/>
        <c:crossBetween val="between"/>
      </c:valAx>
    </c:plotArea>
    <c:plotVisOnly val="1"/>
    <c:dispBlanksAs val="gap"/>
    <c:showDLblsOverMax val="0"/>
  </c:chart>
  <c:txPr>
    <a:bodyPr/>
    <a:lstStyle/>
    <a:p>
      <a:pPr>
        <a:defRPr sz="1000" b="0" i="0" u="none" strike="noStrike" baseline="0">
          <a:solidFill>
            <a:srgbClr val="000000"/>
          </a:solidFill>
          <a:latin typeface="Segoe UI"/>
          <a:ea typeface="Segoe UI"/>
          <a:cs typeface="Segoe UI"/>
        </a:defRPr>
      </a:pPr>
      <a:endParaRPr lang="en-US"/>
    </a:p>
  </c:txPr>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spPr>
            <a:solidFill>
              <a:srgbClr val="BE143C"/>
            </a:solidFill>
          </c:spPr>
          <c:invertIfNegative val="0"/>
          <c:dPt>
            <c:idx val="0"/>
            <c:invertIfNegative val="0"/>
            <c:bubble3D val="0"/>
            <c:spPr>
              <a:solidFill>
                <a:srgbClr val="8D827A"/>
              </a:solidFill>
            </c:spPr>
            <c:extLst>
              <c:ext xmlns:c16="http://schemas.microsoft.com/office/drawing/2014/chart" uri="{C3380CC4-5D6E-409C-BE32-E72D297353CC}">
                <c16:uniqueId val="{00000001-2EDA-497A-BDB4-02703E9DD057}"/>
              </c:ext>
            </c:extLst>
          </c:dPt>
          <c:dPt>
            <c:idx val="1"/>
            <c:invertIfNegative val="0"/>
            <c:bubble3D val="0"/>
            <c:spPr>
              <a:solidFill>
                <a:srgbClr val="8D827A"/>
              </a:solidFill>
            </c:spPr>
            <c:extLst>
              <c:ext xmlns:c16="http://schemas.microsoft.com/office/drawing/2014/chart" uri="{C3380CC4-5D6E-409C-BE32-E72D297353CC}">
                <c16:uniqueId val="{00000003-2EDA-497A-BDB4-02703E9DD057}"/>
              </c:ext>
            </c:extLst>
          </c:dPt>
          <c:dPt>
            <c:idx val="2"/>
            <c:invertIfNegative val="0"/>
            <c:bubble3D val="0"/>
            <c:spPr>
              <a:solidFill>
                <a:srgbClr val="00B3E3"/>
              </a:solidFill>
            </c:spPr>
            <c:extLst>
              <c:ext xmlns:c16="http://schemas.microsoft.com/office/drawing/2014/chart" uri="{C3380CC4-5D6E-409C-BE32-E72D297353CC}">
                <c16:uniqueId val="{00000005-2EDA-497A-BDB4-02703E9DD057}"/>
              </c:ext>
            </c:extLst>
          </c:dPt>
          <c:dPt>
            <c:idx val="3"/>
            <c:invertIfNegative val="0"/>
            <c:bubble3D val="0"/>
            <c:spPr>
              <a:solidFill>
                <a:srgbClr val="00B3E3"/>
              </a:solidFill>
            </c:spPr>
            <c:extLst>
              <c:ext xmlns:c16="http://schemas.microsoft.com/office/drawing/2014/chart" uri="{C3380CC4-5D6E-409C-BE32-E72D297353CC}">
                <c16:uniqueId val="{00000007-2EDA-497A-BDB4-02703E9DD057}"/>
              </c:ext>
            </c:extLst>
          </c:dPt>
          <c:dPt>
            <c:idx val="4"/>
            <c:invertIfNegative val="0"/>
            <c:bubble3D val="0"/>
            <c:spPr>
              <a:solidFill>
                <a:srgbClr val="B9CD00"/>
              </a:solidFill>
            </c:spPr>
            <c:extLst>
              <c:ext xmlns:c16="http://schemas.microsoft.com/office/drawing/2014/chart" uri="{C3380CC4-5D6E-409C-BE32-E72D297353CC}">
                <c16:uniqueId val="{00000009-2EDA-497A-BDB4-02703E9DD057}"/>
              </c:ext>
            </c:extLst>
          </c:dPt>
          <c:dPt>
            <c:idx val="5"/>
            <c:invertIfNegative val="0"/>
            <c:bubble3D val="0"/>
            <c:spPr>
              <a:solidFill>
                <a:srgbClr val="B9CD00"/>
              </a:solidFill>
            </c:spPr>
            <c:extLst>
              <c:ext xmlns:c16="http://schemas.microsoft.com/office/drawing/2014/chart" uri="{C3380CC4-5D6E-409C-BE32-E72D297353CC}">
                <c16:uniqueId val="{0000000B-2EDA-497A-BDB4-02703E9DD057}"/>
              </c:ext>
            </c:extLst>
          </c:dPt>
          <c:dLbls>
            <c:spPr>
              <a:noFill/>
              <a:ln w="25400">
                <a:noFill/>
              </a:ln>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summary!$L$5:$Q$5</c:f>
              <c:strCache>
                <c:ptCount val="6"/>
                <c:pt idx="0">
                  <c:v>Very Negative</c:v>
                </c:pt>
                <c:pt idx="1">
                  <c:v>Negative</c:v>
                </c:pt>
                <c:pt idx="2">
                  <c:v>No Effect</c:v>
                </c:pt>
                <c:pt idx="3">
                  <c:v>No Answer</c:v>
                </c:pt>
                <c:pt idx="4">
                  <c:v>Positive</c:v>
                </c:pt>
                <c:pt idx="5">
                  <c:v>Very Positive</c:v>
                </c:pt>
              </c:strCache>
            </c:strRef>
          </c:cat>
          <c:val>
            <c:numRef>
              <c:f>summary!$L$11:$Q$11</c:f>
              <c:numCache>
                <c:formatCode>0%</c:formatCode>
                <c:ptCount val="6"/>
                <c:pt idx="0">
                  <c:v>0</c:v>
                </c:pt>
                <c:pt idx="1">
                  <c:v>1.6E-2</c:v>
                </c:pt>
                <c:pt idx="2">
                  <c:v>0.49199999999999999</c:v>
                </c:pt>
                <c:pt idx="3">
                  <c:v>0.17599999999999999</c:v>
                </c:pt>
                <c:pt idx="4">
                  <c:v>0.22</c:v>
                </c:pt>
                <c:pt idx="5">
                  <c:v>9.6000000000000002E-2</c:v>
                </c:pt>
              </c:numCache>
            </c:numRef>
          </c:val>
          <c:extLst>
            <c:ext xmlns:c16="http://schemas.microsoft.com/office/drawing/2014/chart" uri="{C3380CC4-5D6E-409C-BE32-E72D297353CC}">
              <c16:uniqueId val="{0000000C-2EDA-497A-BDB4-02703E9DD057}"/>
            </c:ext>
          </c:extLst>
        </c:ser>
        <c:dLbls>
          <c:showLegendKey val="0"/>
          <c:showVal val="0"/>
          <c:showCatName val="0"/>
          <c:showSerName val="0"/>
          <c:showPercent val="0"/>
          <c:showBubbleSize val="0"/>
        </c:dLbls>
        <c:gapWidth val="150"/>
        <c:axId val="303442256"/>
        <c:axId val="1"/>
      </c:barChart>
      <c:catAx>
        <c:axId val="303442256"/>
        <c:scaling>
          <c:orientation val="minMax"/>
        </c:scaling>
        <c:delete val="0"/>
        <c:axPos val="b"/>
        <c:numFmt formatCode="General" sourceLinked="1"/>
        <c:majorTickMark val="out"/>
        <c:minorTickMark val="none"/>
        <c:tickLblPos val="nextTo"/>
        <c:txPr>
          <a:bodyPr rot="0" vert="horz"/>
          <a:lstStyle/>
          <a:p>
            <a:pPr>
              <a:defRPr/>
            </a:pPr>
            <a:endParaRPr lang="en-US"/>
          </a:p>
        </c:txPr>
        <c:crossAx val="1"/>
        <c:crosses val="autoZero"/>
        <c:auto val="1"/>
        <c:lblAlgn val="ctr"/>
        <c:lblOffset val="100"/>
        <c:noMultiLvlLbl val="0"/>
      </c:catAx>
      <c:valAx>
        <c:axId val="1"/>
        <c:scaling>
          <c:orientation val="minMax"/>
        </c:scaling>
        <c:delete val="1"/>
        <c:axPos val="l"/>
        <c:numFmt formatCode="0%" sourceLinked="1"/>
        <c:majorTickMark val="out"/>
        <c:minorTickMark val="none"/>
        <c:tickLblPos val="nextTo"/>
        <c:crossAx val="303442256"/>
        <c:crosses val="autoZero"/>
        <c:crossBetween val="between"/>
      </c:valAx>
    </c:plotArea>
    <c:plotVisOnly val="1"/>
    <c:dispBlanksAs val="gap"/>
    <c:showDLblsOverMax val="0"/>
  </c:chart>
  <c:txPr>
    <a:bodyPr/>
    <a:lstStyle/>
    <a:p>
      <a:pPr>
        <a:defRPr sz="1000" b="0" i="0" u="none" strike="noStrike" baseline="0">
          <a:solidFill>
            <a:srgbClr val="000000"/>
          </a:solidFill>
          <a:latin typeface="Segoe UI"/>
          <a:ea typeface="Segoe UI"/>
          <a:cs typeface="Segoe UI"/>
        </a:defRPr>
      </a:pPr>
      <a:endParaRPr lang="en-US"/>
    </a:p>
  </c:txPr>
  <c:externalData r:id="rId1">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spPr>
            <a:solidFill>
              <a:srgbClr val="BE143C"/>
            </a:solidFill>
          </c:spPr>
          <c:invertIfNegative val="0"/>
          <c:dPt>
            <c:idx val="0"/>
            <c:invertIfNegative val="0"/>
            <c:bubble3D val="0"/>
            <c:spPr>
              <a:solidFill>
                <a:srgbClr val="8D827A"/>
              </a:solidFill>
            </c:spPr>
            <c:extLst>
              <c:ext xmlns:c16="http://schemas.microsoft.com/office/drawing/2014/chart" uri="{C3380CC4-5D6E-409C-BE32-E72D297353CC}">
                <c16:uniqueId val="{00000001-62B0-449B-8D18-303B3211515D}"/>
              </c:ext>
            </c:extLst>
          </c:dPt>
          <c:dPt>
            <c:idx val="1"/>
            <c:invertIfNegative val="0"/>
            <c:bubble3D val="0"/>
            <c:spPr>
              <a:solidFill>
                <a:srgbClr val="8D827A"/>
              </a:solidFill>
            </c:spPr>
            <c:extLst>
              <c:ext xmlns:c16="http://schemas.microsoft.com/office/drawing/2014/chart" uri="{C3380CC4-5D6E-409C-BE32-E72D297353CC}">
                <c16:uniqueId val="{00000003-62B0-449B-8D18-303B3211515D}"/>
              </c:ext>
            </c:extLst>
          </c:dPt>
          <c:dPt>
            <c:idx val="2"/>
            <c:invertIfNegative val="0"/>
            <c:bubble3D val="0"/>
            <c:spPr>
              <a:solidFill>
                <a:srgbClr val="00B3E3"/>
              </a:solidFill>
            </c:spPr>
            <c:extLst>
              <c:ext xmlns:c16="http://schemas.microsoft.com/office/drawing/2014/chart" uri="{C3380CC4-5D6E-409C-BE32-E72D297353CC}">
                <c16:uniqueId val="{00000005-62B0-449B-8D18-303B3211515D}"/>
              </c:ext>
            </c:extLst>
          </c:dPt>
          <c:dPt>
            <c:idx val="3"/>
            <c:invertIfNegative val="0"/>
            <c:bubble3D val="0"/>
            <c:spPr>
              <a:solidFill>
                <a:srgbClr val="00B3E3"/>
              </a:solidFill>
            </c:spPr>
            <c:extLst>
              <c:ext xmlns:c16="http://schemas.microsoft.com/office/drawing/2014/chart" uri="{C3380CC4-5D6E-409C-BE32-E72D297353CC}">
                <c16:uniqueId val="{00000007-62B0-449B-8D18-303B3211515D}"/>
              </c:ext>
            </c:extLst>
          </c:dPt>
          <c:dPt>
            <c:idx val="4"/>
            <c:invertIfNegative val="0"/>
            <c:bubble3D val="0"/>
            <c:spPr>
              <a:solidFill>
                <a:srgbClr val="B9CD00"/>
              </a:solidFill>
            </c:spPr>
            <c:extLst>
              <c:ext xmlns:c16="http://schemas.microsoft.com/office/drawing/2014/chart" uri="{C3380CC4-5D6E-409C-BE32-E72D297353CC}">
                <c16:uniqueId val="{00000009-62B0-449B-8D18-303B3211515D}"/>
              </c:ext>
            </c:extLst>
          </c:dPt>
          <c:dPt>
            <c:idx val="5"/>
            <c:invertIfNegative val="0"/>
            <c:bubble3D val="0"/>
            <c:spPr>
              <a:solidFill>
                <a:srgbClr val="B9CD00"/>
              </a:solidFill>
            </c:spPr>
            <c:extLst>
              <c:ext xmlns:c16="http://schemas.microsoft.com/office/drawing/2014/chart" uri="{C3380CC4-5D6E-409C-BE32-E72D297353CC}">
                <c16:uniqueId val="{0000000B-62B0-449B-8D18-303B3211515D}"/>
              </c:ext>
            </c:extLst>
          </c:dPt>
          <c:dLbls>
            <c:spPr>
              <a:noFill/>
              <a:ln w="25400">
                <a:noFill/>
              </a:ln>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summary!$L$5:$Q$5</c:f>
              <c:strCache>
                <c:ptCount val="6"/>
                <c:pt idx="0">
                  <c:v>Very Negative</c:v>
                </c:pt>
                <c:pt idx="1">
                  <c:v>Negative</c:v>
                </c:pt>
                <c:pt idx="2">
                  <c:v>No Effect</c:v>
                </c:pt>
                <c:pt idx="3">
                  <c:v>No Answer</c:v>
                </c:pt>
                <c:pt idx="4">
                  <c:v>Positive</c:v>
                </c:pt>
                <c:pt idx="5">
                  <c:v>Very Positive</c:v>
                </c:pt>
              </c:strCache>
            </c:strRef>
          </c:cat>
          <c:val>
            <c:numRef>
              <c:f>summary!$L$13:$Q$13</c:f>
              <c:numCache>
                <c:formatCode>0%</c:formatCode>
                <c:ptCount val="6"/>
                <c:pt idx="0">
                  <c:v>0</c:v>
                </c:pt>
                <c:pt idx="1">
                  <c:v>4.0000000000000001E-3</c:v>
                </c:pt>
                <c:pt idx="2">
                  <c:v>0.32400000000000001</c:v>
                </c:pt>
                <c:pt idx="3">
                  <c:v>0.17199999999999999</c:v>
                </c:pt>
                <c:pt idx="4">
                  <c:v>0.4</c:v>
                </c:pt>
                <c:pt idx="5">
                  <c:v>0.1</c:v>
                </c:pt>
              </c:numCache>
            </c:numRef>
          </c:val>
          <c:extLst>
            <c:ext xmlns:c16="http://schemas.microsoft.com/office/drawing/2014/chart" uri="{C3380CC4-5D6E-409C-BE32-E72D297353CC}">
              <c16:uniqueId val="{0000000C-62B0-449B-8D18-303B3211515D}"/>
            </c:ext>
          </c:extLst>
        </c:ser>
        <c:dLbls>
          <c:showLegendKey val="0"/>
          <c:showVal val="0"/>
          <c:showCatName val="0"/>
          <c:showSerName val="0"/>
          <c:showPercent val="0"/>
          <c:showBubbleSize val="0"/>
        </c:dLbls>
        <c:gapWidth val="150"/>
        <c:axId val="303446848"/>
        <c:axId val="1"/>
      </c:barChart>
      <c:catAx>
        <c:axId val="303446848"/>
        <c:scaling>
          <c:orientation val="minMax"/>
        </c:scaling>
        <c:delete val="0"/>
        <c:axPos val="b"/>
        <c:numFmt formatCode="General" sourceLinked="1"/>
        <c:majorTickMark val="out"/>
        <c:minorTickMark val="none"/>
        <c:tickLblPos val="nextTo"/>
        <c:txPr>
          <a:bodyPr rot="0" vert="horz"/>
          <a:lstStyle/>
          <a:p>
            <a:pPr>
              <a:defRPr/>
            </a:pPr>
            <a:endParaRPr lang="en-US"/>
          </a:p>
        </c:txPr>
        <c:crossAx val="1"/>
        <c:crosses val="autoZero"/>
        <c:auto val="1"/>
        <c:lblAlgn val="ctr"/>
        <c:lblOffset val="100"/>
        <c:noMultiLvlLbl val="0"/>
      </c:catAx>
      <c:valAx>
        <c:axId val="1"/>
        <c:scaling>
          <c:orientation val="minMax"/>
        </c:scaling>
        <c:delete val="1"/>
        <c:axPos val="l"/>
        <c:numFmt formatCode="0%" sourceLinked="1"/>
        <c:majorTickMark val="out"/>
        <c:minorTickMark val="none"/>
        <c:tickLblPos val="nextTo"/>
        <c:crossAx val="303446848"/>
        <c:crosses val="autoZero"/>
        <c:crossBetween val="between"/>
      </c:valAx>
    </c:plotArea>
    <c:plotVisOnly val="1"/>
    <c:dispBlanksAs val="gap"/>
    <c:showDLblsOverMax val="0"/>
  </c:chart>
  <c:txPr>
    <a:bodyPr/>
    <a:lstStyle/>
    <a:p>
      <a:pPr>
        <a:defRPr sz="1000" b="0" i="0" u="none" strike="noStrike" baseline="0">
          <a:solidFill>
            <a:srgbClr val="000000"/>
          </a:solidFill>
          <a:latin typeface="Segoe UI"/>
          <a:ea typeface="Segoe UI"/>
          <a:cs typeface="Segoe UI"/>
        </a:defRPr>
      </a:pPr>
      <a:endParaRPr lang="en-US"/>
    </a:p>
  </c:txPr>
  <c:externalData r:id="rId1">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spPr>
            <a:solidFill>
              <a:srgbClr val="BE143C"/>
            </a:solidFill>
          </c:spPr>
          <c:invertIfNegative val="0"/>
          <c:dPt>
            <c:idx val="0"/>
            <c:invertIfNegative val="0"/>
            <c:bubble3D val="0"/>
            <c:spPr>
              <a:solidFill>
                <a:srgbClr val="8D827A"/>
              </a:solidFill>
            </c:spPr>
            <c:extLst>
              <c:ext xmlns:c16="http://schemas.microsoft.com/office/drawing/2014/chart" uri="{C3380CC4-5D6E-409C-BE32-E72D297353CC}">
                <c16:uniqueId val="{00000001-B9F2-4108-A4FE-FFD517272A8C}"/>
              </c:ext>
            </c:extLst>
          </c:dPt>
          <c:dPt>
            <c:idx val="1"/>
            <c:invertIfNegative val="0"/>
            <c:bubble3D val="0"/>
            <c:spPr>
              <a:solidFill>
                <a:srgbClr val="8D827A"/>
              </a:solidFill>
            </c:spPr>
            <c:extLst>
              <c:ext xmlns:c16="http://schemas.microsoft.com/office/drawing/2014/chart" uri="{C3380CC4-5D6E-409C-BE32-E72D297353CC}">
                <c16:uniqueId val="{00000003-B9F2-4108-A4FE-FFD517272A8C}"/>
              </c:ext>
            </c:extLst>
          </c:dPt>
          <c:dPt>
            <c:idx val="2"/>
            <c:invertIfNegative val="0"/>
            <c:bubble3D val="0"/>
            <c:spPr>
              <a:solidFill>
                <a:srgbClr val="00B3E3"/>
              </a:solidFill>
            </c:spPr>
            <c:extLst>
              <c:ext xmlns:c16="http://schemas.microsoft.com/office/drawing/2014/chart" uri="{C3380CC4-5D6E-409C-BE32-E72D297353CC}">
                <c16:uniqueId val="{00000005-B9F2-4108-A4FE-FFD517272A8C}"/>
              </c:ext>
            </c:extLst>
          </c:dPt>
          <c:dPt>
            <c:idx val="3"/>
            <c:invertIfNegative val="0"/>
            <c:bubble3D val="0"/>
            <c:spPr>
              <a:solidFill>
                <a:srgbClr val="00B3E3"/>
              </a:solidFill>
            </c:spPr>
            <c:extLst>
              <c:ext xmlns:c16="http://schemas.microsoft.com/office/drawing/2014/chart" uri="{C3380CC4-5D6E-409C-BE32-E72D297353CC}">
                <c16:uniqueId val="{00000007-B9F2-4108-A4FE-FFD517272A8C}"/>
              </c:ext>
            </c:extLst>
          </c:dPt>
          <c:dPt>
            <c:idx val="4"/>
            <c:invertIfNegative val="0"/>
            <c:bubble3D val="0"/>
            <c:spPr>
              <a:solidFill>
                <a:srgbClr val="B9CD00"/>
              </a:solidFill>
            </c:spPr>
            <c:extLst>
              <c:ext xmlns:c16="http://schemas.microsoft.com/office/drawing/2014/chart" uri="{C3380CC4-5D6E-409C-BE32-E72D297353CC}">
                <c16:uniqueId val="{00000009-B9F2-4108-A4FE-FFD517272A8C}"/>
              </c:ext>
            </c:extLst>
          </c:dPt>
          <c:dPt>
            <c:idx val="5"/>
            <c:invertIfNegative val="0"/>
            <c:bubble3D val="0"/>
            <c:spPr>
              <a:solidFill>
                <a:srgbClr val="B9CD00"/>
              </a:solidFill>
            </c:spPr>
            <c:extLst>
              <c:ext xmlns:c16="http://schemas.microsoft.com/office/drawing/2014/chart" uri="{C3380CC4-5D6E-409C-BE32-E72D297353CC}">
                <c16:uniqueId val="{0000000B-B9F2-4108-A4FE-FFD517272A8C}"/>
              </c:ext>
            </c:extLst>
          </c:dPt>
          <c:dLbls>
            <c:spPr>
              <a:noFill/>
              <a:ln w="25400">
                <a:noFill/>
              </a:ln>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summary!$L$5:$Q$5</c:f>
              <c:strCache>
                <c:ptCount val="6"/>
                <c:pt idx="0">
                  <c:v>Very Negative</c:v>
                </c:pt>
                <c:pt idx="1">
                  <c:v>Negative</c:v>
                </c:pt>
                <c:pt idx="2">
                  <c:v>No Effect</c:v>
                </c:pt>
                <c:pt idx="3">
                  <c:v>No Answer</c:v>
                </c:pt>
                <c:pt idx="4">
                  <c:v>Positive</c:v>
                </c:pt>
                <c:pt idx="5">
                  <c:v>Very Positive</c:v>
                </c:pt>
              </c:strCache>
            </c:strRef>
          </c:cat>
          <c:val>
            <c:numRef>
              <c:f>summary!$L$15:$Q$15</c:f>
              <c:numCache>
                <c:formatCode>0%</c:formatCode>
                <c:ptCount val="6"/>
                <c:pt idx="0">
                  <c:v>0</c:v>
                </c:pt>
                <c:pt idx="1">
                  <c:v>8.0000000000000002E-3</c:v>
                </c:pt>
                <c:pt idx="2">
                  <c:v>0.45200000000000001</c:v>
                </c:pt>
                <c:pt idx="3">
                  <c:v>0.17599999999999999</c:v>
                </c:pt>
                <c:pt idx="4">
                  <c:v>0.27600000000000002</c:v>
                </c:pt>
                <c:pt idx="5">
                  <c:v>8.7999999999999995E-2</c:v>
                </c:pt>
              </c:numCache>
            </c:numRef>
          </c:val>
          <c:extLst>
            <c:ext xmlns:c16="http://schemas.microsoft.com/office/drawing/2014/chart" uri="{C3380CC4-5D6E-409C-BE32-E72D297353CC}">
              <c16:uniqueId val="{0000000C-B9F2-4108-A4FE-FFD517272A8C}"/>
            </c:ext>
          </c:extLst>
        </c:ser>
        <c:dLbls>
          <c:showLegendKey val="0"/>
          <c:showVal val="0"/>
          <c:showCatName val="0"/>
          <c:showSerName val="0"/>
          <c:showPercent val="0"/>
          <c:showBubbleSize val="0"/>
        </c:dLbls>
        <c:gapWidth val="150"/>
        <c:axId val="303444224"/>
        <c:axId val="1"/>
      </c:barChart>
      <c:catAx>
        <c:axId val="303444224"/>
        <c:scaling>
          <c:orientation val="minMax"/>
        </c:scaling>
        <c:delete val="0"/>
        <c:axPos val="b"/>
        <c:numFmt formatCode="General" sourceLinked="1"/>
        <c:majorTickMark val="out"/>
        <c:minorTickMark val="none"/>
        <c:tickLblPos val="nextTo"/>
        <c:txPr>
          <a:bodyPr rot="0" vert="horz"/>
          <a:lstStyle/>
          <a:p>
            <a:pPr>
              <a:defRPr/>
            </a:pPr>
            <a:endParaRPr lang="en-US"/>
          </a:p>
        </c:txPr>
        <c:crossAx val="1"/>
        <c:crosses val="autoZero"/>
        <c:auto val="1"/>
        <c:lblAlgn val="ctr"/>
        <c:lblOffset val="100"/>
        <c:noMultiLvlLbl val="0"/>
      </c:catAx>
      <c:valAx>
        <c:axId val="1"/>
        <c:scaling>
          <c:orientation val="minMax"/>
        </c:scaling>
        <c:delete val="1"/>
        <c:axPos val="l"/>
        <c:numFmt formatCode="0%" sourceLinked="1"/>
        <c:majorTickMark val="out"/>
        <c:minorTickMark val="none"/>
        <c:tickLblPos val="nextTo"/>
        <c:crossAx val="303444224"/>
        <c:crosses val="autoZero"/>
        <c:crossBetween val="between"/>
      </c:valAx>
    </c:plotArea>
    <c:plotVisOnly val="1"/>
    <c:dispBlanksAs val="gap"/>
    <c:showDLblsOverMax val="0"/>
  </c:chart>
  <c:txPr>
    <a:bodyPr/>
    <a:lstStyle/>
    <a:p>
      <a:pPr>
        <a:defRPr sz="1000" b="0" i="0" u="none" strike="noStrike" baseline="0">
          <a:solidFill>
            <a:srgbClr val="000000"/>
          </a:solidFill>
          <a:latin typeface="Segoe UI"/>
          <a:ea typeface="Segoe UI"/>
          <a:cs typeface="Segoe UI"/>
        </a:defRPr>
      </a:pPr>
      <a:endParaRPr lang="en-US"/>
    </a:p>
  </c:txPr>
  <c:externalData r:id="rId1">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summary!$L$17:$Q$17</c:f>
              <c:strCache>
                <c:ptCount val="6"/>
                <c:pt idx="0">
                  <c:v>0%</c:v>
                </c:pt>
                <c:pt idx="1">
                  <c:v>0%</c:v>
                </c:pt>
                <c:pt idx="2">
                  <c:v>44%</c:v>
                </c:pt>
                <c:pt idx="3">
                  <c:v>16%</c:v>
                </c:pt>
                <c:pt idx="4">
                  <c:v>32%</c:v>
                </c:pt>
                <c:pt idx="5">
                  <c:v>8%</c:v>
                </c:pt>
              </c:strCache>
            </c:strRef>
          </c:tx>
          <c:spPr>
            <a:solidFill>
              <a:srgbClr val="BE143C"/>
            </a:solidFill>
          </c:spPr>
          <c:invertIfNegative val="0"/>
          <c:dPt>
            <c:idx val="0"/>
            <c:invertIfNegative val="0"/>
            <c:bubble3D val="0"/>
            <c:spPr>
              <a:solidFill>
                <a:srgbClr val="8D827A"/>
              </a:solidFill>
            </c:spPr>
            <c:extLst>
              <c:ext xmlns:c16="http://schemas.microsoft.com/office/drawing/2014/chart" uri="{C3380CC4-5D6E-409C-BE32-E72D297353CC}">
                <c16:uniqueId val="{00000001-DAF2-436D-AB1D-C7AD97158566}"/>
              </c:ext>
            </c:extLst>
          </c:dPt>
          <c:dPt>
            <c:idx val="1"/>
            <c:invertIfNegative val="0"/>
            <c:bubble3D val="0"/>
            <c:spPr>
              <a:solidFill>
                <a:srgbClr val="8D827A"/>
              </a:solidFill>
            </c:spPr>
            <c:extLst>
              <c:ext xmlns:c16="http://schemas.microsoft.com/office/drawing/2014/chart" uri="{C3380CC4-5D6E-409C-BE32-E72D297353CC}">
                <c16:uniqueId val="{00000003-DAF2-436D-AB1D-C7AD97158566}"/>
              </c:ext>
            </c:extLst>
          </c:dPt>
          <c:dPt>
            <c:idx val="2"/>
            <c:invertIfNegative val="0"/>
            <c:bubble3D val="0"/>
            <c:spPr>
              <a:solidFill>
                <a:srgbClr val="00B3E3"/>
              </a:solidFill>
            </c:spPr>
            <c:extLst>
              <c:ext xmlns:c16="http://schemas.microsoft.com/office/drawing/2014/chart" uri="{C3380CC4-5D6E-409C-BE32-E72D297353CC}">
                <c16:uniqueId val="{00000005-DAF2-436D-AB1D-C7AD97158566}"/>
              </c:ext>
            </c:extLst>
          </c:dPt>
          <c:dPt>
            <c:idx val="3"/>
            <c:invertIfNegative val="0"/>
            <c:bubble3D val="0"/>
            <c:spPr>
              <a:solidFill>
                <a:srgbClr val="00B3E3"/>
              </a:solidFill>
            </c:spPr>
            <c:extLst>
              <c:ext xmlns:c16="http://schemas.microsoft.com/office/drawing/2014/chart" uri="{C3380CC4-5D6E-409C-BE32-E72D297353CC}">
                <c16:uniqueId val="{00000007-DAF2-436D-AB1D-C7AD97158566}"/>
              </c:ext>
            </c:extLst>
          </c:dPt>
          <c:dPt>
            <c:idx val="4"/>
            <c:invertIfNegative val="0"/>
            <c:bubble3D val="0"/>
            <c:spPr>
              <a:solidFill>
                <a:srgbClr val="B9CD00"/>
              </a:solidFill>
            </c:spPr>
            <c:extLst>
              <c:ext xmlns:c16="http://schemas.microsoft.com/office/drawing/2014/chart" uri="{C3380CC4-5D6E-409C-BE32-E72D297353CC}">
                <c16:uniqueId val="{00000009-DAF2-436D-AB1D-C7AD97158566}"/>
              </c:ext>
            </c:extLst>
          </c:dPt>
          <c:dPt>
            <c:idx val="5"/>
            <c:invertIfNegative val="0"/>
            <c:bubble3D val="0"/>
            <c:spPr>
              <a:solidFill>
                <a:srgbClr val="B9CD00"/>
              </a:solidFill>
            </c:spPr>
            <c:extLst>
              <c:ext xmlns:c16="http://schemas.microsoft.com/office/drawing/2014/chart" uri="{C3380CC4-5D6E-409C-BE32-E72D297353CC}">
                <c16:uniqueId val="{0000000B-DAF2-436D-AB1D-C7AD97158566}"/>
              </c:ext>
            </c:extLst>
          </c:dPt>
          <c:dLbls>
            <c:spPr>
              <a:noFill/>
              <a:ln w="25400">
                <a:noFill/>
              </a:ln>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summary!$L$5:$Q$5</c:f>
              <c:strCache>
                <c:ptCount val="6"/>
                <c:pt idx="0">
                  <c:v>Very Negative</c:v>
                </c:pt>
                <c:pt idx="1">
                  <c:v>Negative</c:v>
                </c:pt>
                <c:pt idx="2">
                  <c:v>No Effect</c:v>
                </c:pt>
                <c:pt idx="3">
                  <c:v>No Answer</c:v>
                </c:pt>
                <c:pt idx="4">
                  <c:v>Positive</c:v>
                </c:pt>
                <c:pt idx="5">
                  <c:v>Very Positive</c:v>
                </c:pt>
              </c:strCache>
            </c:strRef>
          </c:cat>
          <c:val>
            <c:numRef>
              <c:f>summary!$L$17:$Q$17</c:f>
              <c:numCache>
                <c:formatCode>0%</c:formatCode>
                <c:ptCount val="6"/>
                <c:pt idx="0">
                  <c:v>0</c:v>
                </c:pt>
                <c:pt idx="1">
                  <c:v>4.0000000000000001E-3</c:v>
                </c:pt>
                <c:pt idx="2">
                  <c:v>0.436</c:v>
                </c:pt>
                <c:pt idx="3">
                  <c:v>0.16400000000000001</c:v>
                </c:pt>
                <c:pt idx="4">
                  <c:v>0.32</c:v>
                </c:pt>
                <c:pt idx="5">
                  <c:v>7.5999999999999998E-2</c:v>
                </c:pt>
              </c:numCache>
            </c:numRef>
          </c:val>
          <c:extLst>
            <c:ext xmlns:c16="http://schemas.microsoft.com/office/drawing/2014/chart" uri="{C3380CC4-5D6E-409C-BE32-E72D297353CC}">
              <c16:uniqueId val="{0000000C-DAF2-436D-AB1D-C7AD97158566}"/>
            </c:ext>
          </c:extLst>
        </c:ser>
        <c:dLbls>
          <c:showLegendKey val="0"/>
          <c:showVal val="0"/>
          <c:showCatName val="0"/>
          <c:showSerName val="0"/>
          <c:showPercent val="0"/>
          <c:showBubbleSize val="0"/>
        </c:dLbls>
        <c:gapWidth val="150"/>
        <c:axId val="503623640"/>
        <c:axId val="1"/>
      </c:barChart>
      <c:catAx>
        <c:axId val="503623640"/>
        <c:scaling>
          <c:orientation val="minMax"/>
        </c:scaling>
        <c:delete val="0"/>
        <c:axPos val="b"/>
        <c:numFmt formatCode="General" sourceLinked="1"/>
        <c:majorTickMark val="out"/>
        <c:minorTickMark val="none"/>
        <c:tickLblPos val="nextTo"/>
        <c:txPr>
          <a:bodyPr rot="0" vert="horz"/>
          <a:lstStyle/>
          <a:p>
            <a:pPr>
              <a:defRPr/>
            </a:pPr>
            <a:endParaRPr lang="en-US"/>
          </a:p>
        </c:txPr>
        <c:crossAx val="1"/>
        <c:crosses val="autoZero"/>
        <c:auto val="1"/>
        <c:lblAlgn val="ctr"/>
        <c:lblOffset val="100"/>
        <c:noMultiLvlLbl val="0"/>
      </c:catAx>
      <c:valAx>
        <c:axId val="1"/>
        <c:scaling>
          <c:orientation val="minMax"/>
        </c:scaling>
        <c:delete val="1"/>
        <c:axPos val="l"/>
        <c:numFmt formatCode="0%" sourceLinked="1"/>
        <c:majorTickMark val="out"/>
        <c:minorTickMark val="none"/>
        <c:tickLblPos val="nextTo"/>
        <c:crossAx val="503623640"/>
        <c:crosses val="autoZero"/>
        <c:crossBetween val="between"/>
      </c:valAx>
    </c:plotArea>
    <c:plotVisOnly val="1"/>
    <c:dispBlanksAs val="gap"/>
    <c:showDLblsOverMax val="0"/>
  </c:chart>
  <c:txPr>
    <a:bodyPr/>
    <a:lstStyle/>
    <a:p>
      <a:pPr>
        <a:defRPr sz="1000" b="0" i="0" u="none" strike="noStrike" baseline="0">
          <a:solidFill>
            <a:srgbClr val="000000"/>
          </a:solidFill>
          <a:latin typeface="Segoe UI"/>
          <a:ea typeface="Segoe UI"/>
          <a:cs typeface="Segoe UI"/>
        </a:defRPr>
      </a:pPr>
      <a:endParaRPr lang="en-US"/>
    </a:p>
  </c:txPr>
  <c:externalData r:id="rId1">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spPr>
            <a:solidFill>
              <a:srgbClr val="BE143C"/>
            </a:solidFill>
          </c:spPr>
          <c:invertIfNegative val="0"/>
          <c:dPt>
            <c:idx val="0"/>
            <c:invertIfNegative val="0"/>
            <c:bubble3D val="0"/>
            <c:spPr>
              <a:solidFill>
                <a:srgbClr val="8D827A"/>
              </a:solidFill>
            </c:spPr>
            <c:extLst>
              <c:ext xmlns:c16="http://schemas.microsoft.com/office/drawing/2014/chart" uri="{C3380CC4-5D6E-409C-BE32-E72D297353CC}">
                <c16:uniqueId val="{00000001-B0F8-443A-B873-3B410A9635E5}"/>
              </c:ext>
            </c:extLst>
          </c:dPt>
          <c:dPt>
            <c:idx val="1"/>
            <c:invertIfNegative val="0"/>
            <c:bubble3D val="0"/>
            <c:spPr>
              <a:solidFill>
                <a:srgbClr val="8D827A"/>
              </a:solidFill>
            </c:spPr>
            <c:extLst>
              <c:ext xmlns:c16="http://schemas.microsoft.com/office/drawing/2014/chart" uri="{C3380CC4-5D6E-409C-BE32-E72D297353CC}">
                <c16:uniqueId val="{00000003-B0F8-443A-B873-3B410A9635E5}"/>
              </c:ext>
            </c:extLst>
          </c:dPt>
          <c:dPt>
            <c:idx val="2"/>
            <c:invertIfNegative val="0"/>
            <c:bubble3D val="0"/>
            <c:spPr>
              <a:solidFill>
                <a:srgbClr val="00B3E3"/>
              </a:solidFill>
            </c:spPr>
            <c:extLst>
              <c:ext xmlns:c16="http://schemas.microsoft.com/office/drawing/2014/chart" uri="{C3380CC4-5D6E-409C-BE32-E72D297353CC}">
                <c16:uniqueId val="{00000005-B0F8-443A-B873-3B410A9635E5}"/>
              </c:ext>
            </c:extLst>
          </c:dPt>
          <c:dPt>
            <c:idx val="3"/>
            <c:invertIfNegative val="0"/>
            <c:bubble3D val="0"/>
            <c:spPr>
              <a:solidFill>
                <a:srgbClr val="00B3E3"/>
              </a:solidFill>
            </c:spPr>
            <c:extLst>
              <c:ext xmlns:c16="http://schemas.microsoft.com/office/drawing/2014/chart" uri="{C3380CC4-5D6E-409C-BE32-E72D297353CC}">
                <c16:uniqueId val="{00000007-B0F8-443A-B873-3B410A9635E5}"/>
              </c:ext>
            </c:extLst>
          </c:dPt>
          <c:dPt>
            <c:idx val="4"/>
            <c:invertIfNegative val="0"/>
            <c:bubble3D val="0"/>
            <c:spPr>
              <a:solidFill>
                <a:srgbClr val="B9CD00"/>
              </a:solidFill>
            </c:spPr>
            <c:extLst>
              <c:ext xmlns:c16="http://schemas.microsoft.com/office/drawing/2014/chart" uri="{C3380CC4-5D6E-409C-BE32-E72D297353CC}">
                <c16:uniqueId val="{00000009-B0F8-443A-B873-3B410A9635E5}"/>
              </c:ext>
            </c:extLst>
          </c:dPt>
          <c:dPt>
            <c:idx val="5"/>
            <c:invertIfNegative val="0"/>
            <c:bubble3D val="0"/>
            <c:spPr>
              <a:solidFill>
                <a:srgbClr val="B9CD00"/>
              </a:solidFill>
            </c:spPr>
            <c:extLst>
              <c:ext xmlns:c16="http://schemas.microsoft.com/office/drawing/2014/chart" uri="{C3380CC4-5D6E-409C-BE32-E72D297353CC}">
                <c16:uniqueId val="{0000000B-B0F8-443A-B873-3B410A9635E5}"/>
              </c:ext>
            </c:extLst>
          </c:dPt>
          <c:dLbls>
            <c:spPr>
              <a:noFill/>
              <a:ln w="25400">
                <a:noFill/>
              </a:ln>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summary!$L$5:$Q$5</c:f>
              <c:strCache>
                <c:ptCount val="6"/>
                <c:pt idx="0">
                  <c:v>Very Negative</c:v>
                </c:pt>
                <c:pt idx="1">
                  <c:v>Negative</c:v>
                </c:pt>
                <c:pt idx="2">
                  <c:v>No Effect</c:v>
                </c:pt>
                <c:pt idx="3">
                  <c:v>No Answer</c:v>
                </c:pt>
                <c:pt idx="4">
                  <c:v>Positive</c:v>
                </c:pt>
                <c:pt idx="5">
                  <c:v>Very Positive</c:v>
                </c:pt>
              </c:strCache>
            </c:strRef>
          </c:cat>
          <c:val>
            <c:numRef>
              <c:f>summary!$L$19:$Q$19</c:f>
              <c:numCache>
                <c:formatCode>0%</c:formatCode>
                <c:ptCount val="6"/>
                <c:pt idx="0">
                  <c:v>0</c:v>
                </c:pt>
                <c:pt idx="1">
                  <c:v>8.0000000000000002E-3</c:v>
                </c:pt>
                <c:pt idx="2">
                  <c:v>0.504</c:v>
                </c:pt>
                <c:pt idx="3">
                  <c:v>0.17199999999999999</c:v>
                </c:pt>
                <c:pt idx="4">
                  <c:v>0.26800000000000002</c:v>
                </c:pt>
                <c:pt idx="5">
                  <c:v>4.8000000000000001E-2</c:v>
                </c:pt>
              </c:numCache>
            </c:numRef>
          </c:val>
          <c:extLst>
            <c:ext xmlns:c16="http://schemas.microsoft.com/office/drawing/2014/chart" uri="{C3380CC4-5D6E-409C-BE32-E72D297353CC}">
              <c16:uniqueId val="{0000000C-B0F8-443A-B873-3B410A9635E5}"/>
            </c:ext>
          </c:extLst>
        </c:ser>
        <c:dLbls>
          <c:showLegendKey val="0"/>
          <c:showVal val="0"/>
          <c:showCatName val="0"/>
          <c:showSerName val="0"/>
          <c:showPercent val="0"/>
          <c:showBubbleSize val="0"/>
        </c:dLbls>
        <c:gapWidth val="150"/>
        <c:axId val="503622984"/>
        <c:axId val="1"/>
      </c:barChart>
      <c:catAx>
        <c:axId val="503622984"/>
        <c:scaling>
          <c:orientation val="minMax"/>
        </c:scaling>
        <c:delete val="0"/>
        <c:axPos val="b"/>
        <c:numFmt formatCode="General" sourceLinked="1"/>
        <c:majorTickMark val="out"/>
        <c:minorTickMark val="none"/>
        <c:tickLblPos val="nextTo"/>
        <c:txPr>
          <a:bodyPr rot="0" vert="horz"/>
          <a:lstStyle/>
          <a:p>
            <a:pPr>
              <a:defRPr/>
            </a:pPr>
            <a:endParaRPr lang="en-US"/>
          </a:p>
        </c:txPr>
        <c:crossAx val="1"/>
        <c:crosses val="autoZero"/>
        <c:auto val="1"/>
        <c:lblAlgn val="ctr"/>
        <c:lblOffset val="100"/>
        <c:noMultiLvlLbl val="0"/>
      </c:catAx>
      <c:valAx>
        <c:axId val="1"/>
        <c:scaling>
          <c:orientation val="minMax"/>
        </c:scaling>
        <c:delete val="1"/>
        <c:axPos val="l"/>
        <c:numFmt formatCode="0%" sourceLinked="1"/>
        <c:majorTickMark val="out"/>
        <c:minorTickMark val="none"/>
        <c:tickLblPos val="nextTo"/>
        <c:crossAx val="503622984"/>
        <c:crosses val="autoZero"/>
        <c:crossBetween val="between"/>
      </c:valAx>
    </c:plotArea>
    <c:plotVisOnly val="1"/>
    <c:dispBlanksAs val="gap"/>
    <c:showDLblsOverMax val="0"/>
  </c:chart>
  <c:txPr>
    <a:bodyPr/>
    <a:lstStyle/>
    <a:p>
      <a:pPr>
        <a:defRPr sz="1000" b="0" i="0" u="none" strike="noStrike" baseline="0">
          <a:solidFill>
            <a:srgbClr val="000000"/>
          </a:solidFill>
          <a:latin typeface="Segoe UI"/>
          <a:ea typeface="Segoe UI"/>
          <a:cs typeface="Segoe UI"/>
        </a:defRPr>
      </a:pPr>
      <a:endParaRPr lang="en-US"/>
    </a:p>
  </c:txPr>
  <c:externalData r:id="rId1">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spPr>
            <a:solidFill>
              <a:srgbClr val="BE143C"/>
            </a:solidFill>
          </c:spPr>
          <c:invertIfNegative val="0"/>
          <c:dPt>
            <c:idx val="0"/>
            <c:invertIfNegative val="0"/>
            <c:bubble3D val="0"/>
            <c:spPr>
              <a:solidFill>
                <a:srgbClr val="8D827A"/>
              </a:solidFill>
            </c:spPr>
            <c:extLst>
              <c:ext xmlns:c16="http://schemas.microsoft.com/office/drawing/2014/chart" uri="{C3380CC4-5D6E-409C-BE32-E72D297353CC}">
                <c16:uniqueId val="{00000001-94A5-4035-AF7E-A706F00EF6A1}"/>
              </c:ext>
            </c:extLst>
          </c:dPt>
          <c:dPt>
            <c:idx val="1"/>
            <c:invertIfNegative val="0"/>
            <c:bubble3D val="0"/>
            <c:spPr>
              <a:solidFill>
                <a:srgbClr val="8D827A"/>
              </a:solidFill>
            </c:spPr>
            <c:extLst>
              <c:ext xmlns:c16="http://schemas.microsoft.com/office/drawing/2014/chart" uri="{C3380CC4-5D6E-409C-BE32-E72D297353CC}">
                <c16:uniqueId val="{00000003-94A5-4035-AF7E-A706F00EF6A1}"/>
              </c:ext>
            </c:extLst>
          </c:dPt>
          <c:dPt>
            <c:idx val="2"/>
            <c:invertIfNegative val="0"/>
            <c:bubble3D val="0"/>
            <c:spPr>
              <a:solidFill>
                <a:srgbClr val="00B3E3"/>
              </a:solidFill>
            </c:spPr>
            <c:extLst>
              <c:ext xmlns:c16="http://schemas.microsoft.com/office/drawing/2014/chart" uri="{C3380CC4-5D6E-409C-BE32-E72D297353CC}">
                <c16:uniqueId val="{00000005-94A5-4035-AF7E-A706F00EF6A1}"/>
              </c:ext>
            </c:extLst>
          </c:dPt>
          <c:dPt>
            <c:idx val="3"/>
            <c:invertIfNegative val="0"/>
            <c:bubble3D val="0"/>
            <c:spPr>
              <a:solidFill>
                <a:srgbClr val="00B3E3"/>
              </a:solidFill>
            </c:spPr>
            <c:extLst>
              <c:ext xmlns:c16="http://schemas.microsoft.com/office/drawing/2014/chart" uri="{C3380CC4-5D6E-409C-BE32-E72D297353CC}">
                <c16:uniqueId val="{00000007-94A5-4035-AF7E-A706F00EF6A1}"/>
              </c:ext>
            </c:extLst>
          </c:dPt>
          <c:dPt>
            <c:idx val="4"/>
            <c:invertIfNegative val="0"/>
            <c:bubble3D val="0"/>
            <c:spPr>
              <a:solidFill>
                <a:srgbClr val="B9CD00"/>
              </a:solidFill>
            </c:spPr>
            <c:extLst>
              <c:ext xmlns:c16="http://schemas.microsoft.com/office/drawing/2014/chart" uri="{C3380CC4-5D6E-409C-BE32-E72D297353CC}">
                <c16:uniqueId val="{00000009-94A5-4035-AF7E-A706F00EF6A1}"/>
              </c:ext>
            </c:extLst>
          </c:dPt>
          <c:dPt>
            <c:idx val="5"/>
            <c:invertIfNegative val="0"/>
            <c:bubble3D val="0"/>
            <c:spPr>
              <a:solidFill>
                <a:srgbClr val="B9CD00"/>
              </a:solidFill>
            </c:spPr>
            <c:extLst>
              <c:ext xmlns:c16="http://schemas.microsoft.com/office/drawing/2014/chart" uri="{C3380CC4-5D6E-409C-BE32-E72D297353CC}">
                <c16:uniqueId val="{0000000B-94A5-4035-AF7E-A706F00EF6A1}"/>
              </c:ext>
            </c:extLst>
          </c:dPt>
          <c:dLbls>
            <c:spPr>
              <a:noFill/>
              <a:ln w="25400">
                <a:noFill/>
              </a:ln>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summary!$L$5:$Q$5</c:f>
              <c:strCache>
                <c:ptCount val="6"/>
                <c:pt idx="0">
                  <c:v>Very Negative</c:v>
                </c:pt>
                <c:pt idx="1">
                  <c:v>Negative</c:v>
                </c:pt>
                <c:pt idx="2">
                  <c:v>No Effect</c:v>
                </c:pt>
                <c:pt idx="3">
                  <c:v>No Answer</c:v>
                </c:pt>
                <c:pt idx="4">
                  <c:v>Positive</c:v>
                </c:pt>
                <c:pt idx="5">
                  <c:v>Very Positive</c:v>
                </c:pt>
              </c:strCache>
            </c:strRef>
          </c:cat>
          <c:val>
            <c:numRef>
              <c:f>summary!$L$21:$Q$21</c:f>
              <c:numCache>
                <c:formatCode>0%</c:formatCode>
                <c:ptCount val="6"/>
                <c:pt idx="0">
                  <c:v>0</c:v>
                </c:pt>
                <c:pt idx="1">
                  <c:v>1.2E-2</c:v>
                </c:pt>
                <c:pt idx="2">
                  <c:v>0.47199999999999998</c:v>
                </c:pt>
                <c:pt idx="3">
                  <c:v>0.16800000000000001</c:v>
                </c:pt>
                <c:pt idx="4">
                  <c:v>0.26</c:v>
                </c:pt>
                <c:pt idx="5">
                  <c:v>8.7999999999999995E-2</c:v>
                </c:pt>
              </c:numCache>
            </c:numRef>
          </c:val>
          <c:extLst>
            <c:ext xmlns:c16="http://schemas.microsoft.com/office/drawing/2014/chart" uri="{C3380CC4-5D6E-409C-BE32-E72D297353CC}">
              <c16:uniqueId val="{0000000C-94A5-4035-AF7E-A706F00EF6A1}"/>
            </c:ext>
          </c:extLst>
        </c:ser>
        <c:dLbls>
          <c:showLegendKey val="0"/>
          <c:showVal val="0"/>
          <c:showCatName val="0"/>
          <c:showSerName val="0"/>
          <c:showPercent val="0"/>
          <c:showBubbleSize val="0"/>
        </c:dLbls>
        <c:gapWidth val="150"/>
        <c:axId val="503619376"/>
        <c:axId val="1"/>
      </c:barChart>
      <c:catAx>
        <c:axId val="503619376"/>
        <c:scaling>
          <c:orientation val="minMax"/>
        </c:scaling>
        <c:delete val="0"/>
        <c:axPos val="b"/>
        <c:numFmt formatCode="General" sourceLinked="1"/>
        <c:majorTickMark val="out"/>
        <c:minorTickMark val="none"/>
        <c:tickLblPos val="nextTo"/>
        <c:txPr>
          <a:bodyPr rot="0" vert="horz"/>
          <a:lstStyle/>
          <a:p>
            <a:pPr>
              <a:defRPr/>
            </a:pPr>
            <a:endParaRPr lang="en-US"/>
          </a:p>
        </c:txPr>
        <c:crossAx val="1"/>
        <c:crosses val="autoZero"/>
        <c:auto val="1"/>
        <c:lblAlgn val="ctr"/>
        <c:lblOffset val="100"/>
        <c:noMultiLvlLbl val="0"/>
      </c:catAx>
      <c:valAx>
        <c:axId val="1"/>
        <c:scaling>
          <c:orientation val="minMax"/>
        </c:scaling>
        <c:delete val="1"/>
        <c:axPos val="l"/>
        <c:numFmt formatCode="0%" sourceLinked="1"/>
        <c:majorTickMark val="out"/>
        <c:minorTickMark val="none"/>
        <c:tickLblPos val="nextTo"/>
        <c:crossAx val="503619376"/>
        <c:crosses val="autoZero"/>
        <c:crossBetween val="between"/>
      </c:valAx>
    </c:plotArea>
    <c:plotVisOnly val="1"/>
    <c:dispBlanksAs val="gap"/>
    <c:showDLblsOverMax val="0"/>
  </c:chart>
  <c:txPr>
    <a:bodyPr/>
    <a:lstStyle/>
    <a:p>
      <a:pPr>
        <a:defRPr sz="1000" b="0" i="0" u="none" strike="noStrike" baseline="0">
          <a:solidFill>
            <a:srgbClr val="000000"/>
          </a:solidFill>
          <a:latin typeface="Segoe UI"/>
          <a:ea typeface="Segoe UI"/>
          <a:cs typeface="Segoe UI"/>
        </a:defRPr>
      </a:pPr>
      <a:endParaRPr lang="en-US"/>
    </a:p>
  </c:txPr>
  <c:externalData r:id="rId1">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spPr>
            <a:solidFill>
              <a:srgbClr val="BE143C"/>
            </a:solidFill>
          </c:spPr>
          <c:invertIfNegative val="0"/>
          <c:dPt>
            <c:idx val="0"/>
            <c:invertIfNegative val="0"/>
            <c:bubble3D val="0"/>
            <c:spPr>
              <a:solidFill>
                <a:srgbClr val="8D827A"/>
              </a:solidFill>
            </c:spPr>
            <c:extLst>
              <c:ext xmlns:c16="http://schemas.microsoft.com/office/drawing/2014/chart" uri="{C3380CC4-5D6E-409C-BE32-E72D297353CC}">
                <c16:uniqueId val="{00000001-DFB1-4C18-A777-210349A7FF04}"/>
              </c:ext>
            </c:extLst>
          </c:dPt>
          <c:dPt>
            <c:idx val="1"/>
            <c:invertIfNegative val="0"/>
            <c:bubble3D val="0"/>
            <c:spPr>
              <a:solidFill>
                <a:srgbClr val="8D827A"/>
              </a:solidFill>
            </c:spPr>
            <c:extLst>
              <c:ext xmlns:c16="http://schemas.microsoft.com/office/drawing/2014/chart" uri="{C3380CC4-5D6E-409C-BE32-E72D297353CC}">
                <c16:uniqueId val="{00000003-DFB1-4C18-A777-210349A7FF04}"/>
              </c:ext>
            </c:extLst>
          </c:dPt>
          <c:dPt>
            <c:idx val="2"/>
            <c:invertIfNegative val="0"/>
            <c:bubble3D val="0"/>
            <c:spPr>
              <a:solidFill>
                <a:srgbClr val="00B3E3"/>
              </a:solidFill>
            </c:spPr>
            <c:extLst>
              <c:ext xmlns:c16="http://schemas.microsoft.com/office/drawing/2014/chart" uri="{C3380CC4-5D6E-409C-BE32-E72D297353CC}">
                <c16:uniqueId val="{00000005-DFB1-4C18-A777-210349A7FF04}"/>
              </c:ext>
            </c:extLst>
          </c:dPt>
          <c:dPt>
            <c:idx val="3"/>
            <c:invertIfNegative val="0"/>
            <c:bubble3D val="0"/>
            <c:spPr>
              <a:solidFill>
                <a:srgbClr val="00B3E3"/>
              </a:solidFill>
            </c:spPr>
            <c:extLst>
              <c:ext xmlns:c16="http://schemas.microsoft.com/office/drawing/2014/chart" uri="{C3380CC4-5D6E-409C-BE32-E72D297353CC}">
                <c16:uniqueId val="{00000007-DFB1-4C18-A777-210349A7FF04}"/>
              </c:ext>
            </c:extLst>
          </c:dPt>
          <c:dPt>
            <c:idx val="4"/>
            <c:invertIfNegative val="0"/>
            <c:bubble3D val="0"/>
            <c:spPr>
              <a:solidFill>
                <a:srgbClr val="B9CD00"/>
              </a:solidFill>
            </c:spPr>
            <c:extLst>
              <c:ext xmlns:c16="http://schemas.microsoft.com/office/drawing/2014/chart" uri="{C3380CC4-5D6E-409C-BE32-E72D297353CC}">
                <c16:uniqueId val="{00000009-DFB1-4C18-A777-210349A7FF04}"/>
              </c:ext>
            </c:extLst>
          </c:dPt>
          <c:dPt>
            <c:idx val="5"/>
            <c:invertIfNegative val="0"/>
            <c:bubble3D val="0"/>
            <c:spPr>
              <a:solidFill>
                <a:srgbClr val="B9CD00"/>
              </a:solidFill>
            </c:spPr>
            <c:extLst>
              <c:ext xmlns:c16="http://schemas.microsoft.com/office/drawing/2014/chart" uri="{C3380CC4-5D6E-409C-BE32-E72D297353CC}">
                <c16:uniqueId val="{0000000B-DFB1-4C18-A777-210349A7FF04}"/>
              </c:ext>
            </c:extLst>
          </c:dPt>
          <c:dLbls>
            <c:spPr>
              <a:noFill/>
              <a:ln w="25400">
                <a:noFill/>
              </a:ln>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summary!$L$5:$Q$5</c:f>
              <c:strCache>
                <c:ptCount val="6"/>
                <c:pt idx="0">
                  <c:v>Very Negative</c:v>
                </c:pt>
                <c:pt idx="1">
                  <c:v>Negative</c:v>
                </c:pt>
                <c:pt idx="2">
                  <c:v>No Effect</c:v>
                </c:pt>
                <c:pt idx="3">
                  <c:v>No Answer</c:v>
                </c:pt>
                <c:pt idx="4">
                  <c:v>Positive</c:v>
                </c:pt>
                <c:pt idx="5">
                  <c:v>Very Positive</c:v>
                </c:pt>
              </c:strCache>
            </c:strRef>
          </c:cat>
          <c:val>
            <c:numRef>
              <c:f>summary!$L$23:$Q$23</c:f>
              <c:numCache>
                <c:formatCode>0%</c:formatCode>
                <c:ptCount val="6"/>
                <c:pt idx="0">
                  <c:v>0</c:v>
                </c:pt>
                <c:pt idx="1">
                  <c:v>1.6E-2</c:v>
                </c:pt>
                <c:pt idx="2">
                  <c:v>0.7</c:v>
                </c:pt>
                <c:pt idx="3">
                  <c:v>0.18</c:v>
                </c:pt>
                <c:pt idx="4">
                  <c:v>7.5999999999999998E-2</c:v>
                </c:pt>
                <c:pt idx="5">
                  <c:v>2.8000000000000001E-2</c:v>
                </c:pt>
              </c:numCache>
            </c:numRef>
          </c:val>
          <c:extLst>
            <c:ext xmlns:c16="http://schemas.microsoft.com/office/drawing/2014/chart" uri="{C3380CC4-5D6E-409C-BE32-E72D297353CC}">
              <c16:uniqueId val="{0000000C-DFB1-4C18-A777-210349A7FF04}"/>
            </c:ext>
          </c:extLst>
        </c:ser>
        <c:dLbls>
          <c:showLegendKey val="0"/>
          <c:showVal val="0"/>
          <c:showCatName val="0"/>
          <c:showSerName val="0"/>
          <c:showPercent val="0"/>
          <c:showBubbleSize val="0"/>
        </c:dLbls>
        <c:gapWidth val="150"/>
        <c:axId val="504576800"/>
        <c:axId val="1"/>
      </c:barChart>
      <c:catAx>
        <c:axId val="504576800"/>
        <c:scaling>
          <c:orientation val="minMax"/>
        </c:scaling>
        <c:delete val="0"/>
        <c:axPos val="b"/>
        <c:numFmt formatCode="General" sourceLinked="1"/>
        <c:majorTickMark val="out"/>
        <c:minorTickMark val="none"/>
        <c:tickLblPos val="nextTo"/>
        <c:txPr>
          <a:bodyPr rot="0" vert="horz"/>
          <a:lstStyle/>
          <a:p>
            <a:pPr>
              <a:defRPr/>
            </a:pPr>
            <a:endParaRPr lang="en-US"/>
          </a:p>
        </c:txPr>
        <c:crossAx val="1"/>
        <c:crosses val="autoZero"/>
        <c:auto val="1"/>
        <c:lblAlgn val="ctr"/>
        <c:lblOffset val="100"/>
        <c:noMultiLvlLbl val="0"/>
      </c:catAx>
      <c:valAx>
        <c:axId val="1"/>
        <c:scaling>
          <c:orientation val="minMax"/>
        </c:scaling>
        <c:delete val="1"/>
        <c:axPos val="l"/>
        <c:numFmt formatCode="0%" sourceLinked="1"/>
        <c:majorTickMark val="out"/>
        <c:minorTickMark val="none"/>
        <c:tickLblPos val="nextTo"/>
        <c:crossAx val="504576800"/>
        <c:crosses val="autoZero"/>
        <c:crossBetween val="between"/>
      </c:valAx>
    </c:plotArea>
    <c:plotVisOnly val="1"/>
    <c:dispBlanksAs val="gap"/>
    <c:showDLblsOverMax val="0"/>
  </c:chart>
  <c:txPr>
    <a:bodyPr/>
    <a:lstStyle/>
    <a:p>
      <a:pPr>
        <a:defRPr sz="1000" b="0" i="0" u="none" strike="noStrike" baseline="0">
          <a:solidFill>
            <a:srgbClr val="000000"/>
          </a:solidFill>
          <a:latin typeface="Segoe UI"/>
          <a:ea typeface="Segoe UI"/>
          <a:cs typeface="Segoe UI"/>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pieChart>
        <c:varyColors val="1"/>
        <c:ser>
          <c:idx val="0"/>
          <c:order val="0"/>
          <c:spPr>
            <a:solidFill>
              <a:srgbClr val="BE143C"/>
            </a:solidFill>
          </c:spPr>
          <c:dPt>
            <c:idx val="0"/>
            <c:bubble3D val="0"/>
            <c:spPr>
              <a:solidFill>
                <a:srgbClr val="0056B8"/>
              </a:solidFill>
            </c:spPr>
            <c:extLst>
              <c:ext xmlns:c16="http://schemas.microsoft.com/office/drawing/2014/chart" uri="{C3380CC4-5D6E-409C-BE32-E72D297353CC}">
                <c16:uniqueId val="{00000001-EFC1-4028-9B50-5A64D8D676AD}"/>
              </c:ext>
            </c:extLst>
          </c:dPt>
          <c:dPt>
            <c:idx val="1"/>
            <c:bubble3D val="0"/>
            <c:spPr>
              <a:solidFill>
                <a:srgbClr val="8D827A"/>
              </a:solidFill>
            </c:spPr>
            <c:extLst>
              <c:ext xmlns:c16="http://schemas.microsoft.com/office/drawing/2014/chart" uri="{C3380CC4-5D6E-409C-BE32-E72D297353CC}">
                <c16:uniqueId val="{00000003-EFC1-4028-9B50-5A64D8D676AD}"/>
              </c:ext>
            </c:extLst>
          </c:dPt>
          <c:dPt>
            <c:idx val="2"/>
            <c:bubble3D val="0"/>
            <c:extLst>
              <c:ext xmlns:c16="http://schemas.microsoft.com/office/drawing/2014/chart" uri="{C3380CC4-5D6E-409C-BE32-E72D297353CC}">
                <c16:uniqueId val="{00000004-EFC1-4028-9B50-5A64D8D676AD}"/>
              </c:ext>
            </c:extLst>
          </c:dPt>
          <c:dPt>
            <c:idx val="3"/>
            <c:bubble3D val="0"/>
            <c:spPr>
              <a:solidFill>
                <a:srgbClr val="00B3E3"/>
              </a:solidFill>
            </c:spPr>
            <c:extLst>
              <c:ext xmlns:c16="http://schemas.microsoft.com/office/drawing/2014/chart" uri="{C3380CC4-5D6E-409C-BE32-E72D297353CC}">
                <c16:uniqueId val="{00000006-EFC1-4028-9B50-5A64D8D676AD}"/>
              </c:ext>
            </c:extLst>
          </c:dPt>
          <c:dPt>
            <c:idx val="4"/>
            <c:bubble3D val="0"/>
            <c:spPr>
              <a:solidFill>
                <a:srgbClr val="C3D600"/>
              </a:solidFill>
            </c:spPr>
            <c:extLst>
              <c:ext xmlns:c16="http://schemas.microsoft.com/office/drawing/2014/chart" uri="{C3380CC4-5D6E-409C-BE32-E72D297353CC}">
                <c16:uniqueId val="{00000008-EFC1-4028-9B50-5A64D8D676AD}"/>
              </c:ext>
            </c:extLst>
          </c:dPt>
          <c:dPt>
            <c:idx val="5"/>
            <c:bubble3D val="0"/>
            <c:spPr>
              <a:solidFill>
                <a:srgbClr val="ECAA00"/>
              </a:solidFill>
            </c:spPr>
            <c:extLst>
              <c:ext xmlns:c16="http://schemas.microsoft.com/office/drawing/2014/chart" uri="{C3380CC4-5D6E-409C-BE32-E72D297353CC}">
                <c16:uniqueId val="{0000000A-EFC1-4028-9B50-5A64D8D676AD}"/>
              </c:ext>
            </c:extLst>
          </c:dPt>
          <c:dPt>
            <c:idx val="6"/>
            <c:bubble3D val="0"/>
            <c:spPr>
              <a:solidFill>
                <a:schemeClr val="bg1"/>
              </a:solidFill>
            </c:spPr>
            <c:extLst>
              <c:ext xmlns:c16="http://schemas.microsoft.com/office/drawing/2014/chart" uri="{C3380CC4-5D6E-409C-BE32-E72D297353CC}">
                <c16:uniqueId val="{0000000C-EFC1-4028-9B50-5A64D8D676AD}"/>
              </c:ext>
            </c:extLst>
          </c:dPt>
          <c:dLbls>
            <c:dLbl>
              <c:idx val="0"/>
              <c:delete val="1"/>
              <c:extLst>
                <c:ext xmlns:c15="http://schemas.microsoft.com/office/drawing/2012/chart" uri="{CE6537A1-D6FC-4f65-9D91-7224C49458BB}"/>
                <c:ext xmlns:c16="http://schemas.microsoft.com/office/drawing/2014/chart" uri="{C3380CC4-5D6E-409C-BE32-E72D297353CC}">
                  <c16:uniqueId val="{00000001-EFC1-4028-9B50-5A64D8D676AD}"/>
                </c:ext>
              </c:extLst>
            </c:dLbl>
            <c:dLbl>
              <c:idx val="5"/>
              <c:dLblPos val="bestFit"/>
              <c:showLegendKey val="0"/>
              <c:showVal val="0"/>
              <c:showCatName val="1"/>
              <c:showSerName val="0"/>
              <c:showPercent val="1"/>
              <c:showBubbleSize val="0"/>
              <c:separator>
</c:separator>
              <c:extLst>
                <c:ext xmlns:c15="http://schemas.microsoft.com/office/drawing/2012/chart" uri="{CE6537A1-D6FC-4f65-9D91-7224C49458BB}"/>
                <c:ext xmlns:c16="http://schemas.microsoft.com/office/drawing/2014/chart" uri="{C3380CC4-5D6E-409C-BE32-E72D297353CC}">
                  <c16:uniqueId val="{0000000A-EFC1-4028-9B50-5A64D8D676AD}"/>
                </c:ext>
              </c:extLst>
            </c:dLbl>
            <c:dLbl>
              <c:idx val="7"/>
              <c:delete val="1"/>
              <c:extLst>
                <c:ext xmlns:c15="http://schemas.microsoft.com/office/drawing/2012/chart" uri="{CE6537A1-D6FC-4f65-9D91-7224C49458BB}"/>
                <c:ext xmlns:c16="http://schemas.microsoft.com/office/drawing/2014/chart" uri="{C3380CC4-5D6E-409C-BE32-E72D297353CC}">
                  <c16:uniqueId val="{0000000D-7879-410B-9D47-548D05704A77}"/>
                </c:ext>
              </c:extLst>
            </c:dLbl>
            <c:spPr>
              <a:noFill/>
              <a:ln>
                <a:noFill/>
              </a:ln>
              <a:effectLst/>
            </c:spPr>
            <c:txPr>
              <a:bodyPr/>
              <a:lstStyle/>
              <a:p>
                <a:pPr>
                  <a:defRPr b="0">
                    <a:solidFill>
                      <a:schemeClr val="tx1"/>
                    </a:solidFill>
                    <a:latin typeface="Segoe UI" panose="020B0502040204020203" pitchFamily="34" charset="0"/>
                    <a:ea typeface="Segoe UI" panose="020B0502040204020203" pitchFamily="34" charset="0"/>
                    <a:cs typeface="Segoe UI" panose="020B0502040204020203" pitchFamily="34" charset="0"/>
                  </a:defRPr>
                </a:pPr>
                <a:endParaRPr lang="en-US"/>
              </a:p>
            </c:txPr>
            <c:showLegendKey val="0"/>
            <c:showVal val="0"/>
            <c:showCatName val="1"/>
            <c:showSerName val="0"/>
            <c:showPercent val="1"/>
            <c:showBubbleSize val="0"/>
            <c:separator>
</c:separator>
            <c:showLeaderLines val="1"/>
            <c:extLst>
              <c:ext xmlns:c15="http://schemas.microsoft.com/office/drawing/2012/chart" uri="{CE6537A1-D6FC-4f65-9D91-7224C49458BB}"/>
            </c:extLst>
          </c:dLbls>
          <c:cat>
            <c:strRef>
              <c:f>summary!$D$21:$D$28</c:f>
              <c:strCache>
                <c:ptCount val="8"/>
                <c:pt idx="0">
                  <c:v>Under 21</c:v>
                </c:pt>
                <c:pt idx="1">
                  <c:v>21-30</c:v>
                </c:pt>
                <c:pt idx="2">
                  <c:v>31-40</c:v>
                </c:pt>
                <c:pt idx="3">
                  <c:v>41-50</c:v>
                </c:pt>
                <c:pt idx="4">
                  <c:v>51-60</c:v>
                </c:pt>
                <c:pt idx="5">
                  <c:v>61-65</c:v>
                </c:pt>
                <c:pt idx="6">
                  <c:v>Over 65</c:v>
                </c:pt>
                <c:pt idx="7">
                  <c:v>No Answer</c:v>
                </c:pt>
              </c:strCache>
            </c:strRef>
          </c:cat>
          <c:val>
            <c:numRef>
              <c:f>summary!$C$21:$C$28</c:f>
              <c:numCache>
                <c:formatCode>General</c:formatCode>
                <c:ptCount val="8"/>
                <c:pt idx="0">
                  <c:v>0</c:v>
                </c:pt>
                <c:pt idx="1">
                  <c:v>14</c:v>
                </c:pt>
                <c:pt idx="2">
                  <c:v>50</c:v>
                </c:pt>
                <c:pt idx="3">
                  <c:v>73</c:v>
                </c:pt>
                <c:pt idx="4">
                  <c:v>80</c:v>
                </c:pt>
                <c:pt idx="5">
                  <c:v>29</c:v>
                </c:pt>
                <c:pt idx="6">
                  <c:v>3</c:v>
                </c:pt>
                <c:pt idx="7">
                  <c:v>1</c:v>
                </c:pt>
              </c:numCache>
            </c:numRef>
          </c:val>
          <c:extLst>
            <c:ext xmlns:c16="http://schemas.microsoft.com/office/drawing/2014/chart" uri="{C3380CC4-5D6E-409C-BE32-E72D297353CC}">
              <c16:uniqueId val="{0000000D-EFC1-4028-9B50-5A64D8D676AD}"/>
            </c:ext>
          </c:extLst>
        </c:ser>
        <c:dLbls>
          <c:showLegendKey val="0"/>
          <c:showVal val="0"/>
          <c:showCatName val="0"/>
          <c:showSerName val="0"/>
          <c:showPercent val="0"/>
          <c:showBubbleSize val="0"/>
          <c:showLeaderLines val="1"/>
        </c:dLbls>
        <c:firstSliceAng val="0"/>
      </c:pieChart>
      <c:spPr>
        <a:noFill/>
        <a:ln w="25400">
          <a:noFill/>
        </a:ln>
      </c:spPr>
    </c:plotArea>
    <c:plotVisOnly val="1"/>
    <c:dispBlanksAs val="gap"/>
    <c:showDLblsOverMax val="0"/>
  </c:chart>
  <c:externalData r:id="rId1">
    <c:autoUpdate val="0"/>
  </c:externalData>
</c:chartSpace>
</file>

<file path=ppt/charts/chart2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spPr>
            <a:solidFill>
              <a:srgbClr val="BE143C"/>
            </a:solidFill>
          </c:spPr>
          <c:invertIfNegative val="0"/>
          <c:dPt>
            <c:idx val="0"/>
            <c:invertIfNegative val="0"/>
            <c:bubble3D val="0"/>
            <c:spPr>
              <a:solidFill>
                <a:srgbClr val="8D827A"/>
              </a:solidFill>
            </c:spPr>
            <c:extLst>
              <c:ext xmlns:c16="http://schemas.microsoft.com/office/drawing/2014/chart" uri="{C3380CC4-5D6E-409C-BE32-E72D297353CC}">
                <c16:uniqueId val="{00000001-7973-4C61-A8CF-930A1A02DA15}"/>
              </c:ext>
            </c:extLst>
          </c:dPt>
          <c:dPt>
            <c:idx val="1"/>
            <c:invertIfNegative val="0"/>
            <c:bubble3D val="0"/>
            <c:spPr>
              <a:solidFill>
                <a:srgbClr val="8D827A"/>
              </a:solidFill>
            </c:spPr>
            <c:extLst>
              <c:ext xmlns:c16="http://schemas.microsoft.com/office/drawing/2014/chart" uri="{C3380CC4-5D6E-409C-BE32-E72D297353CC}">
                <c16:uniqueId val="{00000003-7973-4C61-A8CF-930A1A02DA15}"/>
              </c:ext>
            </c:extLst>
          </c:dPt>
          <c:dPt>
            <c:idx val="2"/>
            <c:invertIfNegative val="0"/>
            <c:bubble3D val="0"/>
            <c:spPr>
              <a:solidFill>
                <a:srgbClr val="00B3E3"/>
              </a:solidFill>
            </c:spPr>
            <c:extLst>
              <c:ext xmlns:c16="http://schemas.microsoft.com/office/drawing/2014/chart" uri="{C3380CC4-5D6E-409C-BE32-E72D297353CC}">
                <c16:uniqueId val="{00000005-7973-4C61-A8CF-930A1A02DA15}"/>
              </c:ext>
            </c:extLst>
          </c:dPt>
          <c:dPt>
            <c:idx val="3"/>
            <c:invertIfNegative val="0"/>
            <c:bubble3D val="0"/>
            <c:spPr>
              <a:solidFill>
                <a:srgbClr val="00B3E3"/>
              </a:solidFill>
            </c:spPr>
            <c:extLst>
              <c:ext xmlns:c16="http://schemas.microsoft.com/office/drawing/2014/chart" uri="{C3380CC4-5D6E-409C-BE32-E72D297353CC}">
                <c16:uniqueId val="{00000007-7973-4C61-A8CF-930A1A02DA15}"/>
              </c:ext>
            </c:extLst>
          </c:dPt>
          <c:dPt>
            <c:idx val="4"/>
            <c:invertIfNegative val="0"/>
            <c:bubble3D val="0"/>
            <c:spPr>
              <a:solidFill>
                <a:srgbClr val="B9CD00"/>
              </a:solidFill>
            </c:spPr>
            <c:extLst>
              <c:ext xmlns:c16="http://schemas.microsoft.com/office/drawing/2014/chart" uri="{C3380CC4-5D6E-409C-BE32-E72D297353CC}">
                <c16:uniqueId val="{00000009-7973-4C61-A8CF-930A1A02DA15}"/>
              </c:ext>
            </c:extLst>
          </c:dPt>
          <c:dPt>
            <c:idx val="5"/>
            <c:invertIfNegative val="0"/>
            <c:bubble3D val="0"/>
            <c:spPr>
              <a:solidFill>
                <a:srgbClr val="B9CD00"/>
              </a:solidFill>
            </c:spPr>
            <c:extLst>
              <c:ext xmlns:c16="http://schemas.microsoft.com/office/drawing/2014/chart" uri="{C3380CC4-5D6E-409C-BE32-E72D297353CC}">
                <c16:uniqueId val="{0000000B-7973-4C61-A8CF-930A1A02DA15}"/>
              </c:ext>
            </c:extLst>
          </c:dPt>
          <c:dLbls>
            <c:spPr>
              <a:noFill/>
              <a:ln w="25400">
                <a:noFill/>
              </a:ln>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summary!$L$5:$Q$5</c:f>
              <c:strCache>
                <c:ptCount val="6"/>
                <c:pt idx="0">
                  <c:v>Very Negative</c:v>
                </c:pt>
                <c:pt idx="1">
                  <c:v>Negative</c:v>
                </c:pt>
                <c:pt idx="2">
                  <c:v>No Effect</c:v>
                </c:pt>
                <c:pt idx="3">
                  <c:v>No Answer</c:v>
                </c:pt>
                <c:pt idx="4">
                  <c:v>Positive</c:v>
                </c:pt>
                <c:pt idx="5">
                  <c:v>Very Positive</c:v>
                </c:pt>
              </c:strCache>
            </c:strRef>
          </c:cat>
          <c:val>
            <c:numRef>
              <c:f>summary!$L$25:$Q$25</c:f>
              <c:numCache>
                <c:formatCode>0%</c:formatCode>
                <c:ptCount val="6"/>
                <c:pt idx="0">
                  <c:v>0</c:v>
                </c:pt>
                <c:pt idx="1">
                  <c:v>4.0000000000000001E-3</c:v>
                </c:pt>
                <c:pt idx="2">
                  <c:v>0.55600000000000005</c:v>
                </c:pt>
                <c:pt idx="3">
                  <c:v>0.17599999999999999</c:v>
                </c:pt>
                <c:pt idx="4">
                  <c:v>0.22</c:v>
                </c:pt>
                <c:pt idx="5">
                  <c:v>4.3999999999999997E-2</c:v>
                </c:pt>
              </c:numCache>
            </c:numRef>
          </c:val>
          <c:extLst>
            <c:ext xmlns:c16="http://schemas.microsoft.com/office/drawing/2014/chart" uri="{C3380CC4-5D6E-409C-BE32-E72D297353CC}">
              <c16:uniqueId val="{0000000C-7973-4C61-A8CF-930A1A02DA15}"/>
            </c:ext>
          </c:extLst>
        </c:ser>
        <c:dLbls>
          <c:showLegendKey val="0"/>
          <c:showVal val="0"/>
          <c:showCatName val="0"/>
          <c:showSerName val="0"/>
          <c:showPercent val="0"/>
          <c:showBubbleSize val="0"/>
        </c:dLbls>
        <c:gapWidth val="150"/>
        <c:axId val="504582704"/>
        <c:axId val="1"/>
      </c:barChart>
      <c:catAx>
        <c:axId val="504582704"/>
        <c:scaling>
          <c:orientation val="minMax"/>
        </c:scaling>
        <c:delete val="0"/>
        <c:axPos val="b"/>
        <c:numFmt formatCode="General" sourceLinked="1"/>
        <c:majorTickMark val="out"/>
        <c:minorTickMark val="none"/>
        <c:tickLblPos val="nextTo"/>
        <c:txPr>
          <a:bodyPr rot="0" vert="horz"/>
          <a:lstStyle/>
          <a:p>
            <a:pPr>
              <a:defRPr/>
            </a:pPr>
            <a:endParaRPr lang="en-US"/>
          </a:p>
        </c:txPr>
        <c:crossAx val="1"/>
        <c:crosses val="autoZero"/>
        <c:auto val="1"/>
        <c:lblAlgn val="ctr"/>
        <c:lblOffset val="100"/>
        <c:noMultiLvlLbl val="0"/>
      </c:catAx>
      <c:valAx>
        <c:axId val="1"/>
        <c:scaling>
          <c:orientation val="minMax"/>
        </c:scaling>
        <c:delete val="1"/>
        <c:axPos val="l"/>
        <c:numFmt formatCode="0%" sourceLinked="1"/>
        <c:majorTickMark val="out"/>
        <c:minorTickMark val="none"/>
        <c:tickLblPos val="nextTo"/>
        <c:crossAx val="504582704"/>
        <c:crosses val="autoZero"/>
        <c:crossBetween val="between"/>
      </c:valAx>
    </c:plotArea>
    <c:plotVisOnly val="1"/>
    <c:dispBlanksAs val="gap"/>
    <c:showDLblsOverMax val="0"/>
  </c:chart>
  <c:txPr>
    <a:bodyPr/>
    <a:lstStyle/>
    <a:p>
      <a:pPr>
        <a:defRPr sz="1000" b="0" i="0" u="none" strike="noStrike" baseline="0">
          <a:solidFill>
            <a:srgbClr val="000000"/>
          </a:solidFill>
          <a:latin typeface="Segoe UI"/>
          <a:ea typeface="Segoe UI"/>
          <a:cs typeface="Segoe UI"/>
        </a:defRPr>
      </a:pPr>
      <a:endParaRPr lang="en-US"/>
    </a:p>
  </c:txPr>
  <c:externalData r:id="rId1">
    <c:autoUpdate val="0"/>
  </c:externalData>
</c:chartSpace>
</file>

<file path=ppt/charts/chart2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spPr>
            <a:solidFill>
              <a:srgbClr val="BE143C"/>
            </a:solidFill>
          </c:spPr>
          <c:invertIfNegative val="0"/>
          <c:dPt>
            <c:idx val="0"/>
            <c:invertIfNegative val="0"/>
            <c:bubble3D val="0"/>
            <c:spPr>
              <a:solidFill>
                <a:srgbClr val="8D827A"/>
              </a:solidFill>
            </c:spPr>
            <c:extLst>
              <c:ext xmlns:c16="http://schemas.microsoft.com/office/drawing/2014/chart" uri="{C3380CC4-5D6E-409C-BE32-E72D297353CC}">
                <c16:uniqueId val="{00000001-BD00-481D-A7B8-F92A494C6628}"/>
              </c:ext>
            </c:extLst>
          </c:dPt>
          <c:dPt>
            <c:idx val="1"/>
            <c:invertIfNegative val="0"/>
            <c:bubble3D val="0"/>
            <c:spPr>
              <a:solidFill>
                <a:srgbClr val="8D827A"/>
              </a:solidFill>
            </c:spPr>
            <c:extLst>
              <c:ext xmlns:c16="http://schemas.microsoft.com/office/drawing/2014/chart" uri="{C3380CC4-5D6E-409C-BE32-E72D297353CC}">
                <c16:uniqueId val="{00000003-BD00-481D-A7B8-F92A494C6628}"/>
              </c:ext>
            </c:extLst>
          </c:dPt>
          <c:dPt>
            <c:idx val="2"/>
            <c:invertIfNegative val="0"/>
            <c:bubble3D val="0"/>
            <c:spPr>
              <a:solidFill>
                <a:srgbClr val="00B3E3"/>
              </a:solidFill>
            </c:spPr>
            <c:extLst>
              <c:ext xmlns:c16="http://schemas.microsoft.com/office/drawing/2014/chart" uri="{C3380CC4-5D6E-409C-BE32-E72D297353CC}">
                <c16:uniqueId val="{00000005-BD00-481D-A7B8-F92A494C6628}"/>
              </c:ext>
            </c:extLst>
          </c:dPt>
          <c:dPt>
            <c:idx val="3"/>
            <c:invertIfNegative val="0"/>
            <c:bubble3D val="0"/>
            <c:spPr>
              <a:solidFill>
                <a:srgbClr val="C3D600"/>
              </a:solidFill>
            </c:spPr>
            <c:extLst>
              <c:ext xmlns:c16="http://schemas.microsoft.com/office/drawing/2014/chart" uri="{C3380CC4-5D6E-409C-BE32-E72D297353CC}">
                <c16:uniqueId val="{00000007-BD00-481D-A7B8-F92A494C6628}"/>
              </c:ext>
            </c:extLst>
          </c:dPt>
          <c:dPt>
            <c:idx val="4"/>
            <c:invertIfNegative val="0"/>
            <c:bubble3D val="0"/>
            <c:spPr>
              <a:solidFill>
                <a:srgbClr val="B9CD00"/>
              </a:solidFill>
            </c:spPr>
            <c:extLst>
              <c:ext xmlns:c16="http://schemas.microsoft.com/office/drawing/2014/chart" uri="{C3380CC4-5D6E-409C-BE32-E72D297353CC}">
                <c16:uniqueId val="{00000009-BD00-481D-A7B8-F92A494C6628}"/>
              </c:ext>
            </c:extLst>
          </c:dPt>
          <c:dPt>
            <c:idx val="5"/>
            <c:invertIfNegative val="0"/>
            <c:bubble3D val="0"/>
            <c:spPr>
              <a:solidFill>
                <a:srgbClr val="ECAA00"/>
              </a:solidFill>
            </c:spPr>
            <c:extLst>
              <c:ext xmlns:c16="http://schemas.microsoft.com/office/drawing/2014/chart" uri="{C3380CC4-5D6E-409C-BE32-E72D297353CC}">
                <c16:uniqueId val="{0000000B-BD00-481D-A7B8-F92A494C6628}"/>
              </c:ext>
            </c:extLst>
          </c:dPt>
          <c:dLbls>
            <c:spPr>
              <a:noFill/>
              <a:ln w="25400">
                <a:noFill/>
              </a:ln>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summary!$L$61:$Q$61</c:f>
              <c:strCache>
                <c:ptCount val="6"/>
                <c:pt idx="0">
                  <c:v>Strongly Disagree</c:v>
                </c:pt>
                <c:pt idx="1">
                  <c:v>Disagree</c:v>
                </c:pt>
                <c:pt idx="2">
                  <c:v>Neither</c:v>
                </c:pt>
                <c:pt idx="3">
                  <c:v>Agree</c:v>
                </c:pt>
                <c:pt idx="4">
                  <c:v>Strongly Agree</c:v>
                </c:pt>
                <c:pt idx="5">
                  <c:v>No Answer</c:v>
                </c:pt>
              </c:strCache>
            </c:strRef>
          </c:cat>
          <c:val>
            <c:numRef>
              <c:f>summary!$L$63:$Q$63</c:f>
              <c:numCache>
                <c:formatCode>0%</c:formatCode>
                <c:ptCount val="6"/>
                <c:pt idx="0">
                  <c:v>2.8000000000000001E-2</c:v>
                </c:pt>
                <c:pt idx="1">
                  <c:v>7.1999999999999995E-2</c:v>
                </c:pt>
                <c:pt idx="2">
                  <c:v>0.33200000000000002</c:v>
                </c:pt>
                <c:pt idx="3">
                  <c:v>0.308</c:v>
                </c:pt>
                <c:pt idx="4">
                  <c:v>6.8000000000000005E-2</c:v>
                </c:pt>
                <c:pt idx="5">
                  <c:v>0.192</c:v>
                </c:pt>
              </c:numCache>
            </c:numRef>
          </c:val>
          <c:extLst>
            <c:ext xmlns:c16="http://schemas.microsoft.com/office/drawing/2014/chart" uri="{C3380CC4-5D6E-409C-BE32-E72D297353CC}">
              <c16:uniqueId val="{0000000C-BD00-481D-A7B8-F92A494C6628}"/>
            </c:ext>
          </c:extLst>
        </c:ser>
        <c:dLbls>
          <c:showLegendKey val="0"/>
          <c:showVal val="0"/>
          <c:showCatName val="0"/>
          <c:showSerName val="0"/>
          <c:showPercent val="0"/>
          <c:showBubbleSize val="0"/>
        </c:dLbls>
        <c:gapWidth val="150"/>
        <c:axId val="503892800"/>
        <c:axId val="1"/>
      </c:barChart>
      <c:catAx>
        <c:axId val="503892800"/>
        <c:scaling>
          <c:orientation val="minMax"/>
        </c:scaling>
        <c:delete val="0"/>
        <c:axPos val="b"/>
        <c:numFmt formatCode="General" sourceLinked="1"/>
        <c:majorTickMark val="out"/>
        <c:minorTickMark val="none"/>
        <c:tickLblPos val="nextTo"/>
        <c:txPr>
          <a:bodyPr rot="0" vert="horz"/>
          <a:lstStyle/>
          <a:p>
            <a:pPr>
              <a:defRPr/>
            </a:pPr>
            <a:endParaRPr lang="en-US"/>
          </a:p>
        </c:txPr>
        <c:crossAx val="1"/>
        <c:crosses val="autoZero"/>
        <c:auto val="1"/>
        <c:lblAlgn val="ctr"/>
        <c:lblOffset val="100"/>
        <c:noMultiLvlLbl val="0"/>
      </c:catAx>
      <c:valAx>
        <c:axId val="1"/>
        <c:scaling>
          <c:orientation val="minMax"/>
        </c:scaling>
        <c:delete val="1"/>
        <c:axPos val="l"/>
        <c:numFmt formatCode="0%" sourceLinked="1"/>
        <c:majorTickMark val="out"/>
        <c:minorTickMark val="none"/>
        <c:tickLblPos val="nextTo"/>
        <c:crossAx val="503892800"/>
        <c:crosses val="autoZero"/>
        <c:crossBetween val="between"/>
      </c:valAx>
    </c:plotArea>
    <c:plotVisOnly val="1"/>
    <c:dispBlanksAs val="gap"/>
    <c:showDLblsOverMax val="0"/>
  </c:chart>
  <c:txPr>
    <a:bodyPr/>
    <a:lstStyle/>
    <a:p>
      <a:pPr>
        <a:defRPr sz="1000" b="0" i="0" u="none" strike="noStrike" baseline="0">
          <a:solidFill>
            <a:srgbClr val="000000"/>
          </a:solidFill>
          <a:latin typeface="Segoe UI"/>
          <a:ea typeface="Segoe UI"/>
          <a:cs typeface="Segoe UI"/>
        </a:defRPr>
      </a:pPr>
      <a:endParaRPr lang="en-US"/>
    </a:p>
  </c:txPr>
  <c:externalData r:id="rId1">
    <c:autoUpdate val="0"/>
  </c:externalData>
</c:chartSpace>
</file>

<file path=ppt/charts/chart2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spPr>
            <a:solidFill>
              <a:srgbClr val="BE143C"/>
            </a:solidFill>
          </c:spPr>
          <c:invertIfNegative val="0"/>
          <c:dPt>
            <c:idx val="0"/>
            <c:invertIfNegative val="0"/>
            <c:bubble3D val="0"/>
            <c:spPr>
              <a:solidFill>
                <a:srgbClr val="8D827A"/>
              </a:solidFill>
            </c:spPr>
            <c:extLst>
              <c:ext xmlns:c16="http://schemas.microsoft.com/office/drawing/2014/chart" uri="{C3380CC4-5D6E-409C-BE32-E72D297353CC}">
                <c16:uniqueId val="{00000001-40E1-4707-B392-A5B18B2C9837}"/>
              </c:ext>
            </c:extLst>
          </c:dPt>
          <c:dPt>
            <c:idx val="1"/>
            <c:invertIfNegative val="0"/>
            <c:bubble3D val="0"/>
            <c:spPr>
              <a:solidFill>
                <a:srgbClr val="8D827A"/>
              </a:solidFill>
            </c:spPr>
            <c:extLst>
              <c:ext xmlns:c16="http://schemas.microsoft.com/office/drawing/2014/chart" uri="{C3380CC4-5D6E-409C-BE32-E72D297353CC}">
                <c16:uniqueId val="{00000003-40E1-4707-B392-A5B18B2C9837}"/>
              </c:ext>
            </c:extLst>
          </c:dPt>
          <c:dPt>
            <c:idx val="2"/>
            <c:invertIfNegative val="0"/>
            <c:bubble3D val="0"/>
            <c:spPr>
              <a:solidFill>
                <a:srgbClr val="00B3E3"/>
              </a:solidFill>
            </c:spPr>
            <c:extLst>
              <c:ext xmlns:c16="http://schemas.microsoft.com/office/drawing/2014/chart" uri="{C3380CC4-5D6E-409C-BE32-E72D297353CC}">
                <c16:uniqueId val="{00000005-40E1-4707-B392-A5B18B2C9837}"/>
              </c:ext>
            </c:extLst>
          </c:dPt>
          <c:dPt>
            <c:idx val="3"/>
            <c:invertIfNegative val="0"/>
            <c:bubble3D val="0"/>
            <c:spPr>
              <a:solidFill>
                <a:srgbClr val="C3D600"/>
              </a:solidFill>
            </c:spPr>
            <c:extLst>
              <c:ext xmlns:c16="http://schemas.microsoft.com/office/drawing/2014/chart" uri="{C3380CC4-5D6E-409C-BE32-E72D297353CC}">
                <c16:uniqueId val="{00000007-40E1-4707-B392-A5B18B2C9837}"/>
              </c:ext>
            </c:extLst>
          </c:dPt>
          <c:dPt>
            <c:idx val="4"/>
            <c:invertIfNegative val="0"/>
            <c:bubble3D val="0"/>
            <c:spPr>
              <a:solidFill>
                <a:srgbClr val="B9CD00"/>
              </a:solidFill>
            </c:spPr>
            <c:extLst>
              <c:ext xmlns:c16="http://schemas.microsoft.com/office/drawing/2014/chart" uri="{C3380CC4-5D6E-409C-BE32-E72D297353CC}">
                <c16:uniqueId val="{00000009-40E1-4707-B392-A5B18B2C9837}"/>
              </c:ext>
            </c:extLst>
          </c:dPt>
          <c:dPt>
            <c:idx val="5"/>
            <c:invertIfNegative val="0"/>
            <c:bubble3D val="0"/>
            <c:spPr>
              <a:solidFill>
                <a:srgbClr val="ECAA00"/>
              </a:solidFill>
            </c:spPr>
            <c:extLst>
              <c:ext xmlns:c16="http://schemas.microsoft.com/office/drawing/2014/chart" uri="{C3380CC4-5D6E-409C-BE32-E72D297353CC}">
                <c16:uniqueId val="{0000000B-40E1-4707-B392-A5B18B2C9837}"/>
              </c:ext>
            </c:extLst>
          </c:dPt>
          <c:dLbls>
            <c:spPr>
              <a:noFill/>
              <a:ln w="25400">
                <a:noFill/>
              </a:ln>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summary!$L$61:$Q$61</c:f>
              <c:strCache>
                <c:ptCount val="6"/>
                <c:pt idx="0">
                  <c:v>Strongly Disagree</c:v>
                </c:pt>
                <c:pt idx="1">
                  <c:v>Disagree</c:v>
                </c:pt>
                <c:pt idx="2">
                  <c:v>Neither</c:v>
                </c:pt>
                <c:pt idx="3">
                  <c:v>Agree</c:v>
                </c:pt>
                <c:pt idx="4">
                  <c:v>Strongly Agree</c:v>
                </c:pt>
                <c:pt idx="5">
                  <c:v>No Answer</c:v>
                </c:pt>
              </c:strCache>
            </c:strRef>
          </c:cat>
          <c:val>
            <c:numRef>
              <c:f>summary!$L$65:$Q$65</c:f>
              <c:numCache>
                <c:formatCode>0%</c:formatCode>
                <c:ptCount val="6"/>
                <c:pt idx="0">
                  <c:v>0.02</c:v>
                </c:pt>
                <c:pt idx="1">
                  <c:v>9.1999999999999998E-2</c:v>
                </c:pt>
                <c:pt idx="2">
                  <c:v>0.18</c:v>
                </c:pt>
                <c:pt idx="3">
                  <c:v>0.42399999999999999</c:v>
                </c:pt>
                <c:pt idx="4">
                  <c:v>9.6000000000000002E-2</c:v>
                </c:pt>
                <c:pt idx="5">
                  <c:v>0.188</c:v>
                </c:pt>
              </c:numCache>
            </c:numRef>
          </c:val>
          <c:extLst>
            <c:ext xmlns:c16="http://schemas.microsoft.com/office/drawing/2014/chart" uri="{C3380CC4-5D6E-409C-BE32-E72D297353CC}">
              <c16:uniqueId val="{0000000C-40E1-4707-B392-A5B18B2C9837}"/>
            </c:ext>
          </c:extLst>
        </c:ser>
        <c:dLbls>
          <c:showLegendKey val="0"/>
          <c:showVal val="0"/>
          <c:showCatName val="0"/>
          <c:showSerName val="0"/>
          <c:showPercent val="0"/>
          <c:showBubbleSize val="0"/>
        </c:dLbls>
        <c:gapWidth val="150"/>
        <c:axId val="503891816"/>
        <c:axId val="1"/>
      </c:barChart>
      <c:catAx>
        <c:axId val="503891816"/>
        <c:scaling>
          <c:orientation val="minMax"/>
        </c:scaling>
        <c:delete val="0"/>
        <c:axPos val="b"/>
        <c:numFmt formatCode="General" sourceLinked="1"/>
        <c:majorTickMark val="out"/>
        <c:minorTickMark val="none"/>
        <c:tickLblPos val="nextTo"/>
        <c:txPr>
          <a:bodyPr rot="0" vert="horz"/>
          <a:lstStyle/>
          <a:p>
            <a:pPr>
              <a:defRPr/>
            </a:pPr>
            <a:endParaRPr lang="en-US"/>
          </a:p>
        </c:txPr>
        <c:crossAx val="1"/>
        <c:crosses val="autoZero"/>
        <c:auto val="1"/>
        <c:lblAlgn val="ctr"/>
        <c:lblOffset val="100"/>
        <c:noMultiLvlLbl val="0"/>
      </c:catAx>
      <c:valAx>
        <c:axId val="1"/>
        <c:scaling>
          <c:orientation val="minMax"/>
        </c:scaling>
        <c:delete val="1"/>
        <c:axPos val="l"/>
        <c:numFmt formatCode="0%" sourceLinked="1"/>
        <c:majorTickMark val="out"/>
        <c:minorTickMark val="none"/>
        <c:tickLblPos val="nextTo"/>
        <c:crossAx val="503891816"/>
        <c:crosses val="autoZero"/>
        <c:crossBetween val="between"/>
      </c:valAx>
    </c:plotArea>
    <c:plotVisOnly val="1"/>
    <c:dispBlanksAs val="gap"/>
    <c:showDLblsOverMax val="0"/>
  </c:chart>
  <c:txPr>
    <a:bodyPr/>
    <a:lstStyle/>
    <a:p>
      <a:pPr>
        <a:defRPr sz="1000" b="0" i="0" u="none" strike="noStrike" baseline="0">
          <a:solidFill>
            <a:srgbClr val="000000"/>
          </a:solidFill>
          <a:latin typeface="Segoe UI"/>
          <a:ea typeface="Segoe UI"/>
          <a:cs typeface="Segoe UI"/>
        </a:defRPr>
      </a:pPr>
      <a:endParaRPr lang="en-US"/>
    </a:p>
  </c:txPr>
  <c:externalData r:id="rId1">
    <c:autoUpdate val="0"/>
  </c:externalData>
</c:chartSpace>
</file>

<file path=ppt/charts/chart2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spPr>
            <a:solidFill>
              <a:srgbClr val="BE143C"/>
            </a:solidFill>
          </c:spPr>
          <c:invertIfNegative val="0"/>
          <c:dPt>
            <c:idx val="0"/>
            <c:invertIfNegative val="0"/>
            <c:bubble3D val="0"/>
            <c:spPr>
              <a:solidFill>
                <a:srgbClr val="8D827A"/>
              </a:solidFill>
            </c:spPr>
            <c:extLst>
              <c:ext xmlns:c16="http://schemas.microsoft.com/office/drawing/2014/chart" uri="{C3380CC4-5D6E-409C-BE32-E72D297353CC}">
                <c16:uniqueId val="{00000001-9D63-4093-BFAC-C92943ECC3AB}"/>
              </c:ext>
            </c:extLst>
          </c:dPt>
          <c:dPt>
            <c:idx val="1"/>
            <c:invertIfNegative val="0"/>
            <c:bubble3D val="0"/>
            <c:spPr>
              <a:solidFill>
                <a:srgbClr val="8D827A"/>
              </a:solidFill>
            </c:spPr>
            <c:extLst>
              <c:ext xmlns:c16="http://schemas.microsoft.com/office/drawing/2014/chart" uri="{C3380CC4-5D6E-409C-BE32-E72D297353CC}">
                <c16:uniqueId val="{00000003-9D63-4093-BFAC-C92943ECC3AB}"/>
              </c:ext>
            </c:extLst>
          </c:dPt>
          <c:dPt>
            <c:idx val="2"/>
            <c:invertIfNegative val="0"/>
            <c:bubble3D val="0"/>
            <c:spPr>
              <a:solidFill>
                <a:srgbClr val="00B3E3"/>
              </a:solidFill>
            </c:spPr>
            <c:extLst>
              <c:ext xmlns:c16="http://schemas.microsoft.com/office/drawing/2014/chart" uri="{C3380CC4-5D6E-409C-BE32-E72D297353CC}">
                <c16:uniqueId val="{00000005-9D63-4093-BFAC-C92943ECC3AB}"/>
              </c:ext>
            </c:extLst>
          </c:dPt>
          <c:dPt>
            <c:idx val="3"/>
            <c:invertIfNegative val="0"/>
            <c:bubble3D val="0"/>
            <c:spPr>
              <a:solidFill>
                <a:srgbClr val="C3D600"/>
              </a:solidFill>
            </c:spPr>
            <c:extLst>
              <c:ext xmlns:c16="http://schemas.microsoft.com/office/drawing/2014/chart" uri="{C3380CC4-5D6E-409C-BE32-E72D297353CC}">
                <c16:uniqueId val="{00000007-9D63-4093-BFAC-C92943ECC3AB}"/>
              </c:ext>
            </c:extLst>
          </c:dPt>
          <c:dPt>
            <c:idx val="4"/>
            <c:invertIfNegative val="0"/>
            <c:bubble3D val="0"/>
            <c:spPr>
              <a:solidFill>
                <a:srgbClr val="B9CD00"/>
              </a:solidFill>
            </c:spPr>
            <c:extLst>
              <c:ext xmlns:c16="http://schemas.microsoft.com/office/drawing/2014/chart" uri="{C3380CC4-5D6E-409C-BE32-E72D297353CC}">
                <c16:uniqueId val="{00000009-9D63-4093-BFAC-C92943ECC3AB}"/>
              </c:ext>
            </c:extLst>
          </c:dPt>
          <c:dPt>
            <c:idx val="5"/>
            <c:invertIfNegative val="0"/>
            <c:bubble3D val="0"/>
            <c:spPr>
              <a:solidFill>
                <a:srgbClr val="ECAA00"/>
              </a:solidFill>
            </c:spPr>
            <c:extLst>
              <c:ext xmlns:c16="http://schemas.microsoft.com/office/drawing/2014/chart" uri="{C3380CC4-5D6E-409C-BE32-E72D297353CC}">
                <c16:uniqueId val="{0000000B-9D63-4093-BFAC-C92943ECC3AB}"/>
              </c:ext>
            </c:extLst>
          </c:dPt>
          <c:dLbls>
            <c:spPr>
              <a:noFill/>
              <a:ln w="25400">
                <a:noFill/>
              </a:ln>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summary!$L$61:$Q$61</c:f>
              <c:strCache>
                <c:ptCount val="6"/>
                <c:pt idx="0">
                  <c:v>Strongly Disagree</c:v>
                </c:pt>
                <c:pt idx="1">
                  <c:v>Disagree</c:v>
                </c:pt>
                <c:pt idx="2">
                  <c:v>Neither</c:v>
                </c:pt>
                <c:pt idx="3">
                  <c:v>Agree</c:v>
                </c:pt>
                <c:pt idx="4">
                  <c:v>Strongly Agree</c:v>
                </c:pt>
                <c:pt idx="5">
                  <c:v>No Answer</c:v>
                </c:pt>
              </c:strCache>
            </c:strRef>
          </c:cat>
          <c:val>
            <c:numRef>
              <c:f>summary!$L$67:$Q$67</c:f>
              <c:numCache>
                <c:formatCode>0%</c:formatCode>
                <c:ptCount val="6"/>
                <c:pt idx="0">
                  <c:v>0.02</c:v>
                </c:pt>
                <c:pt idx="1">
                  <c:v>7.1999999999999995E-2</c:v>
                </c:pt>
                <c:pt idx="2">
                  <c:v>0.33200000000000002</c:v>
                </c:pt>
                <c:pt idx="3">
                  <c:v>0.28799999999999998</c:v>
                </c:pt>
                <c:pt idx="4">
                  <c:v>8.7999999999999995E-2</c:v>
                </c:pt>
                <c:pt idx="5">
                  <c:v>0.2</c:v>
                </c:pt>
              </c:numCache>
            </c:numRef>
          </c:val>
          <c:extLst>
            <c:ext xmlns:c16="http://schemas.microsoft.com/office/drawing/2014/chart" uri="{C3380CC4-5D6E-409C-BE32-E72D297353CC}">
              <c16:uniqueId val="{0000000C-9D63-4093-BFAC-C92943ECC3AB}"/>
            </c:ext>
          </c:extLst>
        </c:ser>
        <c:dLbls>
          <c:showLegendKey val="0"/>
          <c:showVal val="0"/>
          <c:showCatName val="0"/>
          <c:showSerName val="0"/>
          <c:showPercent val="0"/>
          <c:showBubbleSize val="0"/>
        </c:dLbls>
        <c:gapWidth val="150"/>
        <c:axId val="503892144"/>
        <c:axId val="1"/>
      </c:barChart>
      <c:catAx>
        <c:axId val="503892144"/>
        <c:scaling>
          <c:orientation val="minMax"/>
        </c:scaling>
        <c:delete val="0"/>
        <c:axPos val="b"/>
        <c:numFmt formatCode="General" sourceLinked="1"/>
        <c:majorTickMark val="out"/>
        <c:minorTickMark val="none"/>
        <c:tickLblPos val="nextTo"/>
        <c:txPr>
          <a:bodyPr rot="0" vert="horz"/>
          <a:lstStyle/>
          <a:p>
            <a:pPr>
              <a:defRPr/>
            </a:pPr>
            <a:endParaRPr lang="en-US"/>
          </a:p>
        </c:txPr>
        <c:crossAx val="1"/>
        <c:crosses val="autoZero"/>
        <c:auto val="1"/>
        <c:lblAlgn val="ctr"/>
        <c:lblOffset val="100"/>
        <c:noMultiLvlLbl val="0"/>
      </c:catAx>
      <c:valAx>
        <c:axId val="1"/>
        <c:scaling>
          <c:orientation val="minMax"/>
        </c:scaling>
        <c:delete val="1"/>
        <c:axPos val="l"/>
        <c:numFmt formatCode="0%" sourceLinked="1"/>
        <c:majorTickMark val="out"/>
        <c:minorTickMark val="none"/>
        <c:tickLblPos val="nextTo"/>
        <c:crossAx val="503892144"/>
        <c:crosses val="autoZero"/>
        <c:crossBetween val="between"/>
      </c:valAx>
    </c:plotArea>
    <c:plotVisOnly val="1"/>
    <c:dispBlanksAs val="gap"/>
    <c:showDLblsOverMax val="0"/>
  </c:chart>
  <c:txPr>
    <a:bodyPr/>
    <a:lstStyle/>
    <a:p>
      <a:pPr>
        <a:defRPr sz="1000" b="0" i="0" u="none" strike="noStrike" baseline="0">
          <a:solidFill>
            <a:srgbClr val="000000"/>
          </a:solidFill>
          <a:latin typeface="Segoe UI"/>
          <a:ea typeface="Segoe UI"/>
          <a:cs typeface="Segoe UI"/>
        </a:defRPr>
      </a:pPr>
      <a:endParaRPr lang="en-US"/>
    </a:p>
  </c:txPr>
  <c:externalData r:id="rId1">
    <c:autoUpdate val="0"/>
  </c:externalData>
</c:chartSpace>
</file>

<file path=ppt/charts/chart2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spPr>
            <a:solidFill>
              <a:srgbClr val="BE143C"/>
            </a:solidFill>
          </c:spPr>
          <c:invertIfNegative val="0"/>
          <c:dPt>
            <c:idx val="0"/>
            <c:invertIfNegative val="0"/>
            <c:bubble3D val="0"/>
            <c:spPr>
              <a:solidFill>
                <a:srgbClr val="8D827A"/>
              </a:solidFill>
            </c:spPr>
            <c:extLst>
              <c:ext xmlns:c16="http://schemas.microsoft.com/office/drawing/2014/chart" uri="{C3380CC4-5D6E-409C-BE32-E72D297353CC}">
                <c16:uniqueId val="{00000001-E613-409D-8F72-C1B6C7B8A97B}"/>
              </c:ext>
            </c:extLst>
          </c:dPt>
          <c:dPt>
            <c:idx val="1"/>
            <c:invertIfNegative val="0"/>
            <c:bubble3D val="0"/>
            <c:spPr>
              <a:solidFill>
                <a:srgbClr val="8D827A"/>
              </a:solidFill>
            </c:spPr>
            <c:extLst>
              <c:ext xmlns:c16="http://schemas.microsoft.com/office/drawing/2014/chart" uri="{C3380CC4-5D6E-409C-BE32-E72D297353CC}">
                <c16:uniqueId val="{00000003-E613-409D-8F72-C1B6C7B8A97B}"/>
              </c:ext>
            </c:extLst>
          </c:dPt>
          <c:dPt>
            <c:idx val="2"/>
            <c:invertIfNegative val="0"/>
            <c:bubble3D val="0"/>
            <c:spPr>
              <a:solidFill>
                <a:srgbClr val="00B3E3"/>
              </a:solidFill>
            </c:spPr>
            <c:extLst>
              <c:ext xmlns:c16="http://schemas.microsoft.com/office/drawing/2014/chart" uri="{C3380CC4-5D6E-409C-BE32-E72D297353CC}">
                <c16:uniqueId val="{00000005-E613-409D-8F72-C1B6C7B8A97B}"/>
              </c:ext>
            </c:extLst>
          </c:dPt>
          <c:dPt>
            <c:idx val="3"/>
            <c:invertIfNegative val="0"/>
            <c:bubble3D val="0"/>
            <c:spPr>
              <a:solidFill>
                <a:srgbClr val="C3D600"/>
              </a:solidFill>
            </c:spPr>
            <c:extLst>
              <c:ext xmlns:c16="http://schemas.microsoft.com/office/drawing/2014/chart" uri="{C3380CC4-5D6E-409C-BE32-E72D297353CC}">
                <c16:uniqueId val="{00000007-E613-409D-8F72-C1B6C7B8A97B}"/>
              </c:ext>
            </c:extLst>
          </c:dPt>
          <c:dPt>
            <c:idx val="4"/>
            <c:invertIfNegative val="0"/>
            <c:bubble3D val="0"/>
            <c:spPr>
              <a:solidFill>
                <a:srgbClr val="B9CD00"/>
              </a:solidFill>
            </c:spPr>
            <c:extLst>
              <c:ext xmlns:c16="http://schemas.microsoft.com/office/drawing/2014/chart" uri="{C3380CC4-5D6E-409C-BE32-E72D297353CC}">
                <c16:uniqueId val="{00000009-E613-409D-8F72-C1B6C7B8A97B}"/>
              </c:ext>
            </c:extLst>
          </c:dPt>
          <c:dPt>
            <c:idx val="5"/>
            <c:invertIfNegative val="0"/>
            <c:bubble3D val="0"/>
            <c:spPr>
              <a:solidFill>
                <a:srgbClr val="ECAA00"/>
              </a:solidFill>
            </c:spPr>
            <c:extLst>
              <c:ext xmlns:c16="http://schemas.microsoft.com/office/drawing/2014/chart" uri="{C3380CC4-5D6E-409C-BE32-E72D297353CC}">
                <c16:uniqueId val="{0000000B-E613-409D-8F72-C1B6C7B8A97B}"/>
              </c:ext>
            </c:extLst>
          </c:dPt>
          <c:dLbls>
            <c:spPr>
              <a:noFill/>
              <a:ln w="25400">
                <a:noFill/>
              </a:ln>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summary!$L$61:$Q$61</c:f>
              <c:strCache>
                <c:ptCount val="6"/>
                <c:pt idx="0">
                  <c:v>Strongly Disagree</c:v>
                </c:pt>
                <c:pt idx="1">
                  <c:v>Disagree</c:v>
                </c:pt>
                <c:pt idx="2">
                  <c:v>Neither</c:v>
                </c:pt>
                <c:pt idx="3">
                  <c:v>Agree</c:v>
                </c:pt>
                <c:pt idx="4">
                  <c:v>Strongly Agree</c:v>
                </c:pt>
                <c:pt idx="5">
                  <c:v>No Answer</c:v>
                </c:pt>
              </c:strCache>
            </c:strRef>
          </c:cat>
          <c:val>
            <c:numRef>
              <c:f>summary!$L$69:$Q$69</c:f>
              <c:numCache>
                <c:formatCode>0%</c:formatCode>
                <c:ptCount val="6"/>
                <c:pt idx="0">
                  <c:v>1.6E-2</c:v>
                </c:pt>
                <c:pt idx="1">
                  <c:v>5.1999999999999998E-2</c:v>
                </c:pt>
                <c:pt idx="2">
                  <c:v>0.22800000000000001</c:v>
                </c:pt>
                <c:pt idx="3">
                  <c:v>0.316</c:v>
                </c:pt>
                <c:pt idx="4">
                  <c:v>0.188</c:v>
                </c:pt>
                <c:pt idx="5">
                  <c:v>0.2</c:v>
                </c:pt>
              </c:numCache>
            </c:numRef>
          </c:val>
          <c:extLst>
            <c:ext xmlns:c16="http://schemas.microsoft.com/office/drawing/2014/chart" uri="{C3380CC4-5D6E-409C-BE32-E72D297353CC}">
              <c16:uniqueId val="{0000000C-E613-409D-8F72-C1B6C7B8A97B}"/>
            </c:ext>
          </c:extLst>
        </c:ser>
        <c:dLbls>
          <c:showLegendKey val="0"/>
          <c:showVal val="0"/>
          <c:showCatName val="0"/>
          <c:showSerName val="0"/>
          <c:showPercent val="0"/>
          <c:showBubbleSize val="0"/>
        </c:dLbls>
        <c:gapWidth val="150"/>
        <c:axId val="503887552"/>
        <c:axId val="1"/>
      </c:barChart>
      <c:catAx>
        <c:axId val="503887552"/>
        <c:scaling>
          <c:orientation val="minMax"/>
        </c:scaling>
        <c:delete val="0"/>
        <c:axPos val="b"/>
        <c:numFmt formatCode="General" sourceLinked="1"/>
        <c:majorTickMark val="out"/>
        <c:minorTickMark val="none"/>
        <c:tickLblPos val="nextTo"/>
        <c:txPr>
          <a:bodyPr rot="0" vert="horz"/>
          <a:lstStyle/>
          <a:p>
            <a:pPr>
              <a:defRPr/>
            </a:pPr>
            <a:endParaRPr lang="en-US"/>
          </a:p>
        </c:txPr>
        <c:crossAx val="1"/>
        <c:crosses val="autoZero"/>
        <c:auto val="1"/>
        <c:lblAlgn val="ctr"/>
        <c:lblOffset val="100"/>
        <c:noMultiLvlLbl val="0"/>
      </c:catAx>
      <c:valAx>
        <c:axId val="1"/>
        <c:scaling>
          <c:orientation val="minMax"/>
        </c:scaling>
        <c:delete val="1"/>
        <c:axPos val="l"/>
        <c:numFmt formatCode="0%" sourceLinked="1"/>
        <c:majorTickMark val="out"/>
        <c:minorTickMark val="none"/>
        <c:tickLblPos val="nextTo"/>
        <c:crossAx val="503887552"/>
        <c:crosses val="autoZero"/>
        <c:crossBetween val="between"/>
      </c:valAx>
    </c:plotArea>
    <c:plotVisOnly val="1"/>
    <c:dispBlanksAs val="gap"/>
    <c:showDLblsOverMax val="0"/>
  </c:chart>
  <c:txPr>
    <a:bodyPr/>
    <a:lstStyle/>
    <a:p>
      <a:pPr>
        <a:defRPr sz="1000" b="0" i="0" u="none" strike="noStrike" baseline="0">
          <a:solidFill>
            <a:srgbClr val="000000"/>
          </a:solidFill>
          <a:latin typeface="Segoe UI"/>
          <a:ea typeface="Segoe UI"/>
          <a:cs typeface="Segoe UI"/>
        </a:defRPr>
      </a:pPr>
      <a:endParaRPr lang="en-US"/>
    </a:p>
  </c:txPr>
  <c:externalData r:id="rId1">
    <c:autoUpdate val="0"/>
  </c:externalData>
</c:chartSpace>
</file>

<file path=ppt/charts/chart2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spPr>
            <a:solidFill>
              <a:srgbClr val="BE143C"/>
            </a:solidFill>
          </c:spPr>
          <c:invertIfNegative val="0"/>
          <c:dPt>
            <c:idx val="0"/>
            <c:invertIfNegative val="0"/>
            <c:bubble3D val="0"/>
            <c:spPr>
              <a:solidFill>
                <a:srgbClr val="8D827A"/>
              </a:solidFill>
            </c:spPr>
            <c:extLst>
              <c:ext xmlns:c16="http://schemas.microsoft.com/office/drawing/2014/chart" uri="{C3380CC4-5D6E-409C-BE32-E72D297353CC}">
                <c16:uniqueId val="{00000001-96DF-4CA1-9F2D-38B36A423483}"/>
              </c:ext>
            </c:extLst>
          </c:dPt>
          <c:dPt>
            <c:idx val="1"/>
            <c:invertIfNegative val="0"/>
            <c:bubble3D val="0"/>
            <c:spPr>
              <a:solidFill>
                <a:srgbClr val="8D827A"/>
              </a:solidFill>
            </c:spPr>
            <c:extLst>
              <c:ext xmlns:c16="http://schemas.microsoft.com/office/drawing/2014/chart" uri="{C3380CC4-5D6E-409C-BE32-E72D297353CC}">
                <c16:uniqueId val="{00000003-96DF-4CA1-9F2D-38B36A423483}"/>
              </c:ext>
            </c:extLst>
          </c:dPt>
          <c:dPt>
            <c:idx val="2"/>
            <c:invertIfNegative val="0"/>
            <c:bubble3D val="0"/>
            <c:spPr>
              <a:solidFill>
                <a:srgbClr val="00B3E3"/>
              </a:solidFill>
            </c:spPr>
            <c:extLst>
              <c:ext xmlns:c16="http://schemas.microsoft.com/office/drawing/2014/chart" uri="{C3380CC4-5D6E-409C-BE32-E72D297353CC}">
                <c16:uniqueId val="{00000005-96DF-4CA1-9F2D-38B36A423483}"/>
              </c:ext>
            </c:extLst>
          </c:dPt>
          <c:dPt>
            <c:idx val="3"/>
            <c:invertIfNegative val="0"/>
            <c:bubble3D val="0"/>
            <c:spPr>
              <a:solidFill>
                <a:srgbClr val="C3D600"/>
              </a:solidFill>
            </c:spPr>
            <c:extLst>
              <c:ext xmlns:c16="http://schemas.microsoft.com/office/drawing/2014/chart" uri="{C3380CC4-5D6E-409C-BE32-E72D297353CC}">
                <c16:uniqueId val="{00000007-96DF-4CA1-9F2D-38B36A423483}"/>
              </c:ext>
            </c:extLst>
          </c:dPt>
          <c:dPt>
            <c:idx val="4"/>
            <c:invertIfNegative val="0"/>
            <c:bubble3D val="0"/>
            <c:spPr>
              <a:solidFill>
                <a:srgbClr val="B9CD00"/>
              </a:solidFill>
            </c:spPr>
            <c:extLst>
              <c:ext xmlns:c16="http://schemas.microsoft.com/office/drawing/2014/chart" uri="{C3380CC4-5D6E-409C-BE32-E72D297353CC}">
                <c16:uniqueId val="{00000009-96DF-4CA1-9F2D-38B36A423483}"/>
              </c:ext>
            </c:extLst>
          </c:dPt>
          <c:dPt>
            <c:idx val="5"/>
            <c:invertIfNegative val="0"/>
            <c:bubble3D val="0"/>
            <c:spPr>
              <a:solidFill>
                <a:srgbClr val="ECAA00"/>
              </a:solidFill>
            </c:spPr>
            <c:extLst>
              <c:ext xmlns:c16="http://schemas.microsoft.com/office/drawing/2014/chart" uri="{C3380CC4-5D6E-409C-BE32-E72D297353CC}">
                <c16:uniqueId val="{0000000B-96DF-4CA1-9F2D-38B36A423483}"/>
              </c:ext>
            </c:extLst>
          </c:dPt>
          <c:dLbls>
            <c:spPr>
              <a:noFill/>
              <a:ln w="25400">
                <a:noFill/>
              </a:ln>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summary!$L$61:$Q$61</c:f>
              <c:strCache>
                <c:ptCount val="6"/>
                <c:pt idx="0">
                  <c:v>Strongly Disagree</c:v>
                </c:pt>
                <c:pt idx="1">
                  <c:v>Disagree</c:v>
                </c:pt>
                <c:pt idx="2">
                  <c:v>Neither</c:v>
                </c:pt>
                <c:pt idx="3">
                  <c:v>Agree</c:v>
                </c:pt>
                <c:pt idx="4">
                  <c:v>Strongly Agree</c:v>
                </c:pt>
                <c:pt idx="5">
                  <c:v>No Answer</c:v>
                </c:pt>
              </c:strCache>
            </c:strRef>
          </c:cat>
          <c:val>
            <c:numRef>
              <c:f>summary!$L$71:$Q$71</c:f>
              <c:numCache>
                <c:formatCode>0%</c:formatCode>
                <c:ptCount val="6"/>
                <c:pt idx="0">
                  <c:v>2.8000000000000001E-2</c:v>
                </c:pt>
                <c:pt idx="1">
                  <c:v>8.4000000000000005E-2</c:v>
                </c:pt>
                <c:pt idx="2">
                  <c:v>0.28399999999999997</c:v>
                </c:pt>
                <c:pt idx="3">
                  <c:v>0.29199999999999998</c:v>
                </c:pt>
                <c:pt idx="4">
                  <c:v>0.108</c:v>
                </c:pt>
                <c:pt idx="5">
                  <c:v>0.20399999999999999</c:v>
                </c:pt>
              </c:numCache>
            </c:numRef>
          </c:val>
          <c:extLst>
            <c:ext xmlns:c16="http://schemas.microsoft.com/office/drawing/2014/chart" uri="{C3380CC4-5D6E-409C-BE32-E72D297353CC}">
              <c16:uniqueId val="{0000000C-96DF-4CA1-9F2D-38B36A423483}"/>
            </c:ext>
          </c:extLst>
        </c:ser>
        <c:dLbls>
          <c:showLegendKey val="0"/>
          <c:showVal val="0"/>
          <c:showCatName val="0"/>
          <c:showSerName val="0"/>
          <c:showPercent val="0"/>
          <c:showBubbleSize val="0"/>
        </c:dLbls>
        <c:gapWidth val="150"/>
        <c:axId val="504112944"/>
        <c:axId val="1"/>
      </c:barChart>
      <c:catAx>
        <c:axId val="504112944"/>
        <c:scaling>
          <c:orientation val="minMax"/>
        </c:scaling>
        <c:delete val="0"/>
        <c:axPos val="b"/>
        <c:numFmt formatCode="General" sourceLinked="1"/>
        <c:majorTickMark val="out"/>
        <c:minorTickMark val="none"/>
        <c:tickLblPos val="nextTo"/>
        <c:txPr>
          <a:bodyPr rot="0" vert="horz"/>
          <a:lstStyle/>
          <a:p>
            <a:pPr>
              <a:defRPr/>
            </a:pPr>
            <a:endParaRPr lang="en-US"/>
          </a:p>
        </c:txPr>
        <c:crossAx val="1"/>
        <c:crosses val="autoZero"/>
        <c:auto val="1"/>
        <c:lblAlgn val="ctr"/>
        <c:lblOffset val="100"/>
        <c:noMultiLvlLbl val="0"/>
      </c:catAx>
      <c:valAx>
        <c:axId val="1"/>
        <c:scaling>
          <c:orientation val="minMax"/>
        </c:scaling>
        <c:delete val="1"/>
        <c:axPos val="l"/>
        <c:numFmt formatCode="0%" sourceLinked="1"/>
        <c:majorTickMark val="out"/>
        <c:minorTickMark val="none"/>
        <c:tickLblPos val="nextTo"/>
        <c:crossAx val="504112944"/>
        <c:crosses val="autoZero"/>
        <c:crossBetween val="between"/>
      </c:valAx>
    </c:plotArea>
    <c:plotVisOnly val="1"/>
    <c:dispBlanksAs val="gap"/>
    <c:showDLblsOverMax val="0"/>
  </c:chart>
  <c:txPr>
    <a:bodyPr/>
    <a:lstStyle/>
    <a:p>
      <a:pPr>
        <a:defRPr sz="1000" b="0" i="0" u="none" strike="noStrike" baseline="0">
          <a:solidFill>
            <a:srgbClr val="000000"/>
          </a:solidFill>
          <a:latin typeface="Segoe UI"/>
          <a:ea typeface="Segoe UI"/>
          <a:cs typeface="Segoe UI"/>
        </a:defRPr>
      </a:pPr>
      <a:endParaRPr lang="en-US"/>
    </a:p>
  </c:txPr>
  <c:externalData r:id="rId1">
    <c:autoUpdate val="0"/>
  </c:externalData>
</c:chartSpace>
</file>

<file path=ppt/charts/chart2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spPr>
            <a:solidFill>
              <a:srgbClr val="BE143C"/>
            </a:solidFill>
          </c:spPr>
          <c:invertIfNegative val="0"/>
          <c:dPt>
            <c:idx val="0"/>
            <c:invertIfNegative val="0"/>
            <c:bubble3D val="0"/>
            <c:spPr>
              <a:solidFill>
                <a:srgbClr val="8D827A"/>
              </a:solidFill>
            </c:spPr>
            <c:extLst>
              <c:ext xmlns:c16="http://schemas.microsoft.com/office/drawing/2014/chart" uri="{C3380CC4-5D6E-409C-BE32-E72D297353CC}">
                <c16:uniqueId val="{00000001-F40F-4917-93AC-AC21DFB8C6EC}"/>
              </c:ext>
            </c:extLst>
          </c:dPt>
          <c:dPt>
            <c:idx val="1"/>
            <c:invertIfNegative val="0"/>
            <c:bubble3D val="0"/>
            <c:spPr>
              <a:solidFill>
                <a:srgbClr val="8D827A"/>
              </a:solidFill>
            </c:spPr>
            <c:extLst>
              <c:ext xmlns:c16="http://schemas.microsoft.com/office/drawing/2014/chart" uri="{C3380CC4-5D6E-409C-BE32-E72D297353CC}">
                <c16:uniqueId val="{00000003-F40F-4917-93AC-AC21DFB8C6EC}"/>
              </c:ext>
            </c:extLst>
          </c:dPt>
          <c:dPt>
            <c:idx val="2"/>
            <c:invertIfNegative val="0"/>
            <c:bubble3D val="0"/>
            <c:spPr>
              <a:solidFill>
                <a:srgbClr val="00B3E3"/>
              </a:solidFill>
            </c:spPr>
            <c:extLst>
              <c:ext xmlns:c16="http://schemas.microsoft.com/office/drawing/2014/chart" uri="{C3380CC4-5D6E-409C-BE32-E72D297353CC}">
                <c16:uniqueId val="{00000005-F40F-4917-93AC-AC21DFB8C6EC}"/>
              </c:ext>
            </c:extLst>
          </c:dPt>
          <c:dPt>
            <c:idx val="3"/>
            <c:invertIfNegative val="0"/>
            <c:bubble3D val="0"/>
            <c:spPr>
              <a:solidFill>
                <a:srgbClr val="C3D600"/>
              </a:solidFill>
            </c:spPr>
            <c:extLst>
              <c:ext xmlns:c16="http://schemas.microsoft.com/office/drawing/2014/chart" uri="{C3380CC4-5D6E-409C-BE32-E72D297353CC}">
                <c16:uniqueId val="{00000007-F40F-4917-93AC-AC21DFB8C6EC}"/>
              </c:ext>
            </c:extLst>
          </c:dPt>
          <c:dPt>
            <c:idx val="4"/>
            <c:invertIfNegative val="0"/>
            <c:bubble3D val="0"/>
            <c:spPr>
              <a:solidFill>
                <a:srgbClr val="B9CD00"/>
              </a:solidFill>
            </c:spPr>
            <c:extLst>
              <c:ext xmlns:c16="http://schemas.microsoft.com/office/drawing/2014/chart" uri="{C3380CC4-5D6E-409C-BE32-E72D297353CC}">
                <c16:uniqueId val="{00000009-F40F-4917-93AC-AC21DFB8C6EC}"/>
              </c:ext>
            </c:extLst>
          </c:dPt>
          <c:dPt>
            <c:idx val="5"/>
            <c:invertIfNegative val="0"/>
            <c:bubble3D val="0"/>
            <c:spPr>
              <a:solidFill>
                <a:srgbClr val="ECAA00"/>
              </a:solidFill>
            </c:spPr>
            <c:extLst>
              <c:ext xmlns:c16="http://schemas.microsoft.com/office/drawing/2014/chart" uri="{C3380CC4-5D6E-409C-BE32-E72D297353CC}">
                <c16:uniqueId val="{0000000B-F40F-4917-93AC-AC21DFB8C6EC}"/>
              </c:ext>
            </c:extLst>
          </c:dPt>
          <c:dLbls>
            <c:spPr>
              <a:noFill/>
              <a:ln w="25400">
                <a:noFill/>
              </a:ln>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summary!$L$61:$Q$61</c:f>
              <c:strCache>
                <c:ptCount val="6"/>
                <c:pt idx="0">
                  <c:v>Strongly Disagree</c:v>
                </c:pt>
                <c:pt idx="1">
                  <c:v>Disagree</c:v>
                </c:pt>
                <c:pt idx="2">
                  <c:v>Neither</c:v>
                </c:pt>
                <c:pt idx="3">
                  <c:v>Agree</c:v>
                </c:pt>
                <c:pt idx="4">
                  <c:v>Strongly Agree</c:v>
                </c:pt>
                <c:pt idx="5">
                  <c:v>No Answer</c:v>
                </c:pt>
              </c:strCache>
            </c:strRef>
          </c:cat>
          <c:val>
            <c:numRef>
              <c:f>summary!$L$73:$Q$73</c:f>
              <c:numCache>
                <c:formatCode>0%</c:formatCode>
                <c:ptCount val="6"/>
                <c:pt idx="0">
                  <c:v>2.8000000000000001E-2</c:v>
                </c:pt>
                <c:pt idx="1">
                  <c:v>0.1</c:v>
                </c:pt>
                <c:pt idx="2">
                  <c:v>0.47199999999999998</c:v>
                </c:pt>
                <c:pt idx="3">
                  <c:v>0.13200000000000001</c:v>
                </c:pt>
                <c:pt idx="4">
                  <c:v>5.6000000000000001E-2</c:v>
                </c:pt>
                <c:pt idx="5">
                  <c:v>0.21199999999999999</c:v>
                </c:pt>
              </c:numCache>
            </c:numRef>
          </c:val>
          <c:extLst>
            <c:ext xmlns:c16="http://schemas.microsoft.com/office/drawing/2014/chart" uri="{C3380CC4-5D6E-409C-BE32-E72D297353CC}">
              <c16:uniqueId val="{0000000C-F40F-4917-93AC-AC21DFB8C6EC}"/>
            </c:ext>
          </c:extLst>
        </c:ser>
        <c:dLbls>
          <c:showLegendKey val="0"/>
          <c:showVal val="0"/>
          <c:showCatName val="0"/>
          <c:showSerName val="0"/>
          <c:showPercent val="0"/>
          <c:showBubbleSize val="0"/>
        </c:dLbls>
        <c:gapWidth val="150"/>
        <c:axId val="504113272"/>
        <c:axId val="1"/>
      </c:barChart>
      <c:catAx>
        <c:axId val="504113272"/>
        <c:scaling>
          <c:orientation val="minMax"/>
        </c:scaling>
        <c:delete val="0"/>
        <c:axPos val="b"/>
        <c:numFmt formatCode="General" sourceLinked="1"/>
        <c:majorTickMark val="out"/>
        <c:minorTickMark val="none"/>
        <c:tickLblPos val="nextTo"/>
        <c:txPr>
          <a:bodyPr rot="0" vert="horz"/>
          <a:lstStyle/>
          <a:p>
            <a:pPr>
              <a:defRPr/>
            </a:pPr>
            <a:endParaRPr lang="en-US"/>
          </a:p>
        </c:txPr>
        <c:crossAx val="1"/>
        <c:crosses val="autoZero"/>
        <c:auto val="1"/>
        <c:lblAlgn val="ctr"/>
        <c:lblOffset val="100"/>
        <c:noMultiLvlLbl val="0"/>
      </c:catAx>
      <c:valAx>
        <c:axId val="1"/>
        <c:scaling>
          <c:orientation val="minMax"/>
        </c:scaling>
        <c:delete val="1"/>
        <c:axPos val="l"/>
        <c:numFmt formatCode="0%" sourceLinked="1"/>
        <c:majorTickMark val="out"/>
        <c:minorTickMark val="none"/>
        <c:tickLblPos val="nextTo"/>
        <c:crossAx val="504113272"/>
        <c:crosses val="autoZero"/>
        <c:crossBetween val="between"/>
      </c:valAx>
    </c:plotArea>
    <c:plotVisOnly val="1"/>
    <c:dispBlanksAs val="gap"/>
    <c:showDLblsOverMax val="0"/>
  </c:chart>
  <c:txPr>
    <a:bodyPr/>
    <a:lstStyle/>
    <a:p>
      <a:pPr>
        <a:defRPr sz="1000" b="0" i="0" u="none" strike="noStrike" baseline="0">
          <a:solidFill>
            <a:srgbClr val="000000"/>
          </a:solidFill>
          <a:latin typeface="Segoe UI"/>
          <a:ea typeface="Segoe UI"/>
          <a:cs typeface="Segoe UI"/>
        </a:defRPr>
      </a:pPr>
      <a:endParaRPr lang="en-US"/>
    </a:p>
  </c:txPr>
  <c:externalData r:id="rId1">
    <c:autoUpdate val="0"/>
  </c:externalData>
</c:chartSpace>
</file>

<file path=ppt/charts/chart2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spPr>
            <a:solidFill>
              <a:srgbClr val="BE143C"/>
            </a:solidFill>
          </c:spPr>
          <c:invertIfNegative val="0"/>
          <c:dPt>
            <c:idx val="0"/>
            <c:invertIfNegative val="0"/>
            <c:bubble3D val="0"/>
            <c:spPr>
              <a:solidFill>
                <a:srgbClr val="8D827A"/>
              </a:solidFill>
            </c:spPr>
            <c:extLst>
              <c:ext xmlns:c16="http://schemas.microsoft.com/office/drawing/2014/chart" uri="{C3380CC4-5D6E-409C-BE32-E72D297353CC}">
                <c16:uniqueId val="{00000001-D30C-42B2-B1CC-33C889A780EF}"/>
              </c:ext>
            </c:extLst>
          </c:dPt>
          <c:dPt>
            <c:idx val="1"/>
            <c:invertIfNegative val="0"/>
            <c:bubble3D val="0"/>
            <c:spPr>
              <a:solidFill>
                <a:srgbClr val="8D827A"/>
              </a:solidFill>
            </c:spPr>
            <c:extLst>
              <c:ext xmlns:c16="http://schemas.microsoft.com/office/drawing/2014/chart" uri="{C3380CC4-5D6E-409C-BE32-E72D297353CC}">
                <c16:uniqueId val="{00000003-D30C-42B2-B1CC-33C889A780EF}"/>
              </c:ext>
            </c:extLst>
          </c:dPt>
          <c:dPt>
            <c:idx val="2"/>
            <c:invertIfNegative val="0"/>
            <c:bubble3D val="0"/>
            <c:spPr>
              <a:solidFill>
                <a:srgbClr val="00B3E3"/>
              </a:solidFill>
            </c:spPr>
            <c:extLst>
              <c:ext xmlns:c16="http://schemas.microsoft.com/office/drawing/2014/chart" uri="{C3380CC4-5D6E-409C-BE32-E72D297353CC}">
                <c16:uniqueId val="{00000005-D30C-42B2-B1CC-33C889A780EF}"/>
              </c:ext>
            </c:extLst>
          </c:dPt>
          <c:dPt>
            <c:idx val="3"/>
            <c:invertIfNegative val="0"/>
            <c:bubble3D val="0"/>
            <c:spPr>
              <a:solidFill>
                <a:srgbClr val="C3D600"/>
              </a:solidFill>
            </c:spPr>
            <c:extLst>
              <c:ext xmlns:c16="http://schemas.microsoft.com/office/drawing/2014/chart" uri="{C3380CC4-5D6E-409C-BE32-E72D297353CC}">
                <c16:uniqueId val="{00000007-D30C-42B2-B1CC-33C889A780EF}"/>
              </c:ext>
            </c:extLst>
          </c:dPt>
          <c:dPt>
            <c:idx val="4"/>
            <c:invertIfNegative val="0"/>
            <c:bubble3D val="0"/>
            <c:spPr>
              <a:solidFill>
                <a:srgbClr val="B9CD00"/>
              </a:solidFill>
            </c:spPr>
            <c:extLst>
              <c:ext xmlns:c16="http://schemas.microsoft.com/office/drawing/2014/chart" uri="{C3380CC4-5D6E-409C-BE32-E72D297353CC}">
                <c16:uniqueId val="{00000009-D30C-42B2-B1CC-33C889A780EF}"/>
              </c:ext>
            </c:extLst>
          </c:dPt>
          <c:dPt>
            <c:idx val="5"/>
            <c:invertIfNegative val="0"/>
            <c:bubble3D val="0"/>
            <c:spPr>
              <a:solidFill>
                <a:srgbClr val="ECAA00"/>
              </a:solidFill>
            </c:spPr>
            <c:extLst>
              <c:ext xmlns:c16="http://schemas.microsoft.com/office/drawing/2014/chart" uri="{C3380CC4-5D6E-409C-BE32-E72D297353CC}">
                <c16:uniqueId val="{0000000B-D30C-42B2-B1CC-33C889A780EF}"/>
              </c:ext>
            </c:extLst>
          </c:dPt>
          <c:dLbls>
            <c:spPr>
              <a:noFill/>
              <a:ln w="25400">
                <a:noFill/>
              </a:ln>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summary!$L$61:$Q$61</c:f>
              <c:strCache>
                <c:ptCount val="6"/>
                <c:pt idx="0">
                  <c:v>Strongly Disagree</c:v>
                </c:pt>
                <c:pt idx="1">
                  <c:v>Disagree</c:v>
                </c:pt>
                <c:pt idx="2">
                  <c:v>Neither</c:v>
                </c:pt>
                <c:pt idx="3">
                  <c:v>Agree</c:v>
                </c:pt>
                <c:pt idx="4">
                  <c:v>Strongly Agree</c:v>
                </c:pt>
                <c:pt idx="5">
                  <c:v>No Answer</c:v>
                </c:pt>
              </c:strCache>
            </c:strRef>
          </c:cat>
          <c:val>
            <c:numRef>
              <c:f>summary!$L$75:$Q$75</c:f>
              <c:numCache>
                <c:formatCode>0%</c:formatCode>
                <c:ptCount val="6"/>
                <c:pt idx="0">
                  <c:v>3.5999999999999997E-2</c:v>
                </c:pt>
                <c:pt idx="1">
                  <c:v>0.08</c:v>
                </c:pt>
                <c:pt idx="2">
                  <c:v>0.46400000000000002</c:v>
                </c:pt>
                <c:pt idx="3">
                  <c:v>0.152</c:v>
                </c:pt>
                <c:pt idx="4">
                  <c:v>5.6000000000000001E-2</c:v>
                </c:pt>
                <c:pt idx="5">
                  <c:v>0.21199999999999999</c:v>
                </c:pt>
              </c:numCache>
            </c:numRef>
          </c:val>
          <c:extLst>
            <c:ext xmlns:c16="http://schemas.microsoft.com/office/drawing/2014/chart" uri="{C3380CC4-5D6E-409C-BE32-E72D297353CC}">
              <c16:uniqueId val="{0000000C-D30C-42B2-B1CC-33C889A780EF}"/>
            </c:ext>
          </c:extLst>
        </c:ser>
        <c:dLbls>
          <c:showLegendKey val="0"/>
          <c:showVal val="0"/>
          <c:showCatName val="0"/>
          <c:showSerName val="0"/>
          <c:showPercent val="0"/>
          <c:showBubbleSize val="0"/>
        </c:dLbls>
        <c:gapWidth val="150"/>
        <c:axId val="504116224"/>
        <c:axId val="1"/>
      </c:barChart>
      <c:catAx>
        <c:axId val="504116224"/>
        <c:scaling>
          <c:orientation val="minMax"/>
        </c:scaling>
        <c:delete val="0"/>
        <c:axPos val="b"/>
        <c:numFmt formatCode="General" sourceLinked="1"/>
        <c:majorTickMark val="out"/>
        <c:minorTickMark val="none"/>
        <c:tickLblPos val="nextTo"/>
        <c:txPr>
          <a:bodyPr rot="0" vert="horz"/>
          <a:lstStyle/>
          <a:p>
            <a:pPr>
              <a:defRPr/>
            </a:pPr>
            <a:endParaRPr lang="en-US"/>
          </a:p>
        </c:txPr>
        <c:crossAx val="1"/>
        <c:crosses val="autoZero"/>
        <c:auto val="1"/>
        <c:lblAlgn val="ctr"/>
        <c:lblOffset val="100"/>
        <c:noMultiLvlLbl val="0"/>
      </c:catAx>
      <c:valAx>
        <c:axId val="1"/>
        <c:scaling>
          <c:orientation val="minMax"/>
        </c:scaling>
        <c:delete val="1"/>
        <c:axPos val="l"/>
        <c:numFmt formatCode="0%" sourceLinked="1"/>
        <c:majorTickMark val="out"/>
        <c:minorTickMark val="none"/>
        <c:tickLblPos val="nextTo"/>
        <c:crossAx val="504116224"/>
        <c:crosses val="autoZero"/>
        <c:crossBetween val="between"/>
      </c:valAx>
    </c:plotArea>
    <c:plotVisOnly val="1"/>
    <c:dispBlanksAs val="gap"/>
    <c:showDLblsOverMax val="0"/>
  </c:chart>
  <c:txPr>
    <a:bodyPr/>
    <a:lstStyle/>
    <a:p>
      <a:pPr>
        <a:defRPr sz="1000" b="0" i="0" u="none" strike="noStrike" baseline="0">
          <a:solidFill>
            <a:srgbClr val="000000"/>
          </a:solidFill>
          <a:latin typeface="Segoe UI"/>
          <a:ea typeface="Segoe UI"/>
          <a:cs typeface="Segoe UI"/>
        </a:defRPr>
      </a:pPr>
      <a:endParaRPr lang="en-US"/>
    </a:p>
  </c:txPr>
  <c:externalData r:id="rId1">
    <c:autoUpdate val="0"/>
  </c:externalData>
</c:chartSpace>
</file>

<file path=ppt/charts/chart2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spPr>
            <a:solidFill>
              <a:srgbClr val="BE143C"/>
            </a:solidFill>
          </c:spPr>
          <c:invertIfNegative val="0"/>
          <c:dPt>
            <c:idx val="0"/>
            <c:invertIfNegative val="0"/>
            <c:bubble3D val="0"/>
            <c:spPr>
              <a:solidFill>
                <a:srgbClr val="8D827A"/>
              </a:solidFill>
            </c:spPr>
            <c:extLst>
              <c:ext xmlns:c16="http://schemas.microsoft.com/office/drawing/2014/chart" uri="{C3380CC4-5D6E-409C-BE32-E72D297353CC}">
                <c16:uniqueId val="{00000001-526B-4FEC-B505-842424063FC8}"/>
              </c:ext>
            </c:extLst>
          </c:dPt>
          <c:dPt>
            <c:idx val="1"/>
            <c:invertIfNegative val="0"/>
            <c:bubble3D val="0"/>
            <c:spPr>
              <a:solidFill>
                <a:srgbClr val="8D827A"/>
              </a:solidFill>
            </c:spPr>
            <c:extLst>
              <c:ext xmlns:c16="http://schemas.microsoft.com/office/drawing/2014/chart" uri="{C3380CC4-5D6E-409C-BE32-E72D297353CC}">
                <c16:uniqueId val="{00000003-526B-4FEC-B505-842424063FC8}"/>
              </c:ext>
            </c:extLst>
          </c:dPt>
          <c:dPt>
            <c:idx val="2"/>
            <c:invertIfNegative val="0"/>
            <c:bubble3D val="0"/>
            <c:spPr>
              <a:solidFill>
                <a:srgbClr val="00B3E3"/>
              </a:solidFill>
            </c:spPr>
            <c:extLst>
              <c:ext xmlns:c16="http://schemas.microsoft.com/office/drawing/2014/chart" uri="{C3380CC4-5D6E-409C-BE32-E72D297353CC}">
                <c16:uniqueId val="{00000005-526B-4FEC-B505-842424063FC8}"/>
              </c:ext>
            </c:extLst>
          </c:dPt>
          <c:dPt>
            <c:idx val="3"/>
            <c:invertIfNegative val="0"/>
            <c:bubble3D val="0"/>
            <c:spPr>
              <a:solidFill>
                <a:srgbClr val="C3D600"/>
              </a:solidFill>
            </c:spPr>
            <c:extLst>
              <c:ext xmlns:c16="http://schemas.microsoft.com/office/drawing/2014/chart" uri="{C3380CC4-5D6E-409C-BE32-E72D297353CC}">
                <c16:uniqueId val="{00000007-526B-4FEC-B505-842424063FC8}"/>
              </c:ext>
            </c:extLst>
          </c:dPt>
          <c:dPt>
            <c:idx val="4"/>
            <c:invertIfNegative val="0"/>
            <c:bubble3D val="0"/>
            <c:spPr>
              <a:solidFill>
                <a:srgbClr val="B9CD00"/>
              </a:solidFill>
            </c:spPr>
            <c:extLst>
              <c:ext xmlns:c16="http://schemas.microsoft.com/office/drawing/2014/chart" uri="{C3380CC4-5D6E-409C-BE32-E72D297353CC}">
                <c16:uniqueId val="{00000009-526B-4FEC-B505-842424063FC8}"/>
              </c:ext>
            </c:extLst>
          </c:dPt>
          <c:dPt>
            <c:idx val="5"/>
            <c:invertIfNegative val="0"/>
            <c:bubble3D val="0"/>
            <c:spPr>
              <a:solidFill>
                <a:srgbClr val="ECAA00"/>
              </a:solidFill>
            </c:spPr>
            <c:extLst>
              <c:ext xmlns:c16="http://schemas.microsoft.com/office/drawing/2014/chart" uri="{C3380CC4-5D6E-409C-BE32-E72D297353CC}">
                <c16:uniqueId val="{0000000B-526B-4FEC-B505-842424063FC8}"/>
              </c:ext>
            </c:extLst>
          </c:dPt>
          <c:dLbls>
            <c:spPr>
              <a:noFill/>
              <a:ln w="25400">
                <a:noFill/>
              </a:ln>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summary!$L$61:$Q$61</c:f>
              <c:strCache>
                <c:ptCount val="6"/>
                <c:pt idx="0">
                  <c:v>Strongly Disagree</c:v>
                </c:pt>
                <c:pt idx="1">
                  <c:v>Disagree</c:v>
                </c:pt>
                <c:pt idx="2">
                  <c:v>Neither</c:v>
                </c:pt>
                <c:pt idx="3">
                  <c:v>Agree</c:v>
                </c:pt>
                <c:pt idx="4">
                  <c:v>Strongly Agree</c:v>
                </c:pt>
                <c:pt idx="5">
                  <c:v>No Answer</c:v>
                </c:pt>
              </c:strCache>
            </c:strRef>
          </c:cat>
          <c:val>
            <c:numRef>
              <c:f>summary!$L$77:$Q$77</c:f>
              <c:numCache>
                <c:formatCode>0%</c:formatCode>
                <c:ptCount val="6"/>
                <c:pt idx="0">
                  <c:v>5.1999999999999998E-2</c:v>
                </c:pt>
                <c:pt idx="1">
                  <c:v>0.1</c:v>
                </c:pt>
                <c:pt idx="2">
                  <c:v>0.5</c:v>
                </c:pt>
                <c:pt idx="3">
                  <c:v>0.1</c:v>
                </c:pt>
                <c:pt idx="4">
                  <c:v>3.2000000000000001E-2</c:v>
                </c:pt>
                <c:pt idx="5">
                  <c:v>0.216</c:v>
                </c:pt>
              </c:numCache>
            </c:numRef>
          </c:val>
          <c:extLst>
            <c:ext xmlns:c16="http://schemas.microsoft.com/office/drawing/2014/chart" uri="{C3380CC4-5D6E-409C-BE32-E72D297353CC}">
              <c16:uniqueId val="{0000000C-526B-4FEC-B505-842424063FC8}"/>
            </c:ext>
          </c:extLst>
        </c:ser>
        <c:dLbls>
          <c:showLegendKey val="0"/>
          <c:showVal val="0"/>
          <c:showCatName val="0"/>
          <c:showSerName val="0"/>
          <c:showPercent val="0"/>
          <c:showBubbleSize val="0"/>
        </c:dLbls>
        <c:gapWidth val="150"/>
        <c:axId val="504114584"/>
        <c:axId val="1"/>
      </c:barChart>
      <c:catAx>
        <c:axId val="504114584"/>
        <c:scaling>
          <c:orientation val="minMax"/>
        </c:scaling>
        <c:delete val="0"/>
        <c:axPos val="b"/>
        <c:numFmt formatCode="General" sourceLinked="1"/>
        <c:majorTickMark val="out"/>
        <c:minorTickMark val="none"/>
        <c:tickLblPos val="nextTo"/>
        <c:txPr>
          <a:bodyPr rot="0" vert="horz"/>
          <a:lstStyle/>
          <a:p>
            <a:pPr>
              <a:defRPr/>
            </a:pPr>
            <a:endParaRPr lang="en-US"/>
          </a:p>
        </c:txPr>
        <c:crossAx val="1"/>
        <c:crosses val="autoZero"/>
        <c:auto val="1"/>
        <c:lblAlgn val="ctr"/>
        <c:lblOffset val="100"/>
        <c:noMultiLvlLbl val="0"/>
      </c:catAx>
      <c:valAx>
        <c:axId val="1"/>
        <c:scaling>
          <c:orientation val="minMax"/>
        </c:scaling>
        <c:delete val="1"/>
        <c:axPos val="l"/>
        <c:numFmt formatCode="0%" sourceLinked="1"/>
        <c:majorTickMark val="out"/>
        <c:minorTickMark val="none"/>
        <c:tickLblPos val="nextTo"/>
        <c:crossAx val="504114584"/>
        <c:crosses val="autoZero"/>
        <c:crossBetween val="between"/>
      </c:valAx>
    </c:plotArea>
    <c:plotVisOnly val="1"/>
    <c:dispBlanksAs val="gap"/>
    <c:showDLblsOverMax val="0"/>
  </c:chart>
  <c:txPr>
    <a:bodyPr/>
    <a:lstStyle/>
    <a:p>
      <a:pPr>
        <a:defRPr sz="1000" b="0" i="0" u="none" strike="noStrike" baseline="0">
          <a:solidFill>
            <a:srgbClr val="000000"/>
          </a:solidFill>
          <a:latin typeface="Segoe UI"/>
          <a:ea typeface="Segoe UI"/>
          <a:cs typeface="Segoe UI"/>
        </a:defRPr>
      </a:pPr>
      <a:endParaRPr lang="en-US"/>
    </a:p>
  </c:txPr>
  <c:externalData r:id="rId1">
    <c:autoUpdate val="0"/>
  </c:externalData>
</c:chartSpace>
</file>

<file path=ppt/charts/chart2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spPr>
            <a:solidFill>
              <a:srgbClr val="BE143C"/>
            </a:solidFill>
          </c:spPr>
          <c:invertIfNegative val="0"/>
          <c:dPt>
            <c:idx val="0"/>
            <c:invertIfNegative val="0"/>
            <c:bubble3D val="0"/>
            <c:spPr>
              <a:solidFill>
                <a:srgbClr val="8D827A"/>
              </a:solidFill>
            </c:spPr>
            <c:extLst>
              <c:ext xmlns:c16="http://schemas.microsoft.com/office/drawing/2014/chart" uri="{C3380CC4-5D6E-409C-BE32-E72D297353CC}">
                <c16:uniqueId val="{00000001-1DFD-4656-A6F4-0BDE05D6E4E4}"/>
              </c:ext>
            </c:extLst>
          </c:dPt>
          <c:dPt>
            <c:idx val="1"/>
            <c:invertIfNegative val="0"/>
            <c:bubble3D val="0"/>
            <c:spPr>
              <a:solidFill>
                <a:srgbClr val="8D827A"/>
              </a:solidFill>
            </c:spPr>
            <c:extLst>
              <c:ext xmlns:c16="http://schemas.microsoft.com/office/drawing/2014/chart" uri="{C3380CC4-5D6E-409C-BE32-E72D297353CC}">
                <c16:uniqueId val="{00000003-1DFD-4656-A6F4-0BDE05D6E4E4}"/>
              </c:ext>
            </c:extLst>
          </c:dPt>
          <c:dPt>
            <c:idx val="2"/>
            <c:invertIfNegative val="0"/>
            <c:bubble3D val="0"/>
            <c:spPr>
              <a:solidFill>
                <a:srgbClr val="00B3E3"/>
              </a:solidFill>
            </c:spPr>
            <c:extLst>
              <c:ext xmlns:c16="http://schemas.microsoft.com/office/drawing/2014/chart" uri="{C3380CC4-5D6E-409C-BE32-E72D297353CC}">
                <c16:uniqueId val="{00000005-1DFD-4656-A6F4-0BDE05D6E4E4}"/>
              </c:ext>
            </c:extLst>
          </c:dPt>
          <c:dPt>
            <c:idx val="3"/>
            <c:invertIfNegative val="0"/>
            <c:bubble3D val="0"/>
            <c:spPr>
              <a:solidFill>
                <a:srgbClr val="C3D600"/>
              </a:solidFill>
            </c:spPr>
            <c:extLst>
              <c:ext xmlns:c16="http://schemas.microsoft.com/office/drawing/2014/chart" uri="{C3380CC4-5D6E-409C-BE32-E72D297353CC}">
                <c16:uniqueId val="{00000007-1DFD-4656-A6F4-0BDE05D6E4E4}"/>
              </c:ext>
            </c:extLst>
          </c:dPt>
          <c:dPt>
            <c:idx val="4"/>
            <c:invertIfNegative val="0"/>
            <c:bubble3D val="0"/>
            <c:spPr>
              <a:solidFill>
                <a:srgbClr val="B9CD00"/>
              </a:solidFill>
            </c:spPr>
            <c:extLst>
              <c:ext xmlns:c16="http://schemas.microsoft.com/office/drawing/2014/chart" uri="{C3380CC4-5D6E-409C-BE32-E72D297353CC}">
                <c16:uniqueId val="{00000009-1DFD-4656-A6F4-0BDE05D6E4E4}"/>
              </c:ext>
            </c:extLst>
          </c:dPt>
          <c:dPt>
            <c:idx val="5"/>
            <c:invertIfNegative val="0"/>
            <c:bubble3D val="0"/>
            <c:spPr>
              <a:solidFill>
                <a:srgbClr val="ECAA00"/>
              </a:solidFill>
            </c:spPr>
            <c:extLst>
              <c:ext xmlns:c16="http://schemas.microsoft.com/office/drawing/2014/chart" uri="{C3380CC4-5D6E-409C-BE32-E72D297353CC}">
                <c16:uniqueId val="{0000000B-1DFD-4656-A6F4-0BDE05D6E4E4}"/>
              </c:ext>
            </c:extLst>
          </c:dPt>
          <c:dLbls>
            <c:spPr>
              <a:noFill/>
              <a:ln w="25400">
                <a:noFill/>
              </a:ln>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summary!$L$61:$Q$61</c:f>
              <c:strCache>
                <c:ptCount val="6"/>
                <c:pt idx="0">
                  <c:v>Strongly Disagree</c:v>
                </c:pt>
                <c:pt idx="1">
                  <c:v>Disagree</c:v>
                </c:pt>
                <c:pt idx="2">
                  <c:v>Neither</c:v>
                </c:pt>
                <c:pt idx="3">
                  <c:v>Agree</c:v>
                </c:pt>
                <c:pt idx="4">
                  <c:v>Strongly Agree</c:v>
                </c:pt>
                <c:pt idx="5">
                  <c:v>No Answer</c:v>
                </c:pt>
              </c:strCache>
            </c:strRef>
          </c:cat>
          <c:val>
            <c:numRef>
              <c:f>summary!$L$79:$Q$79</c:f>
              <c:numCache>
                <c:formatCode>0%</c:formatCode>
                <c:ptCount val="6"/>
                <c:pt idx="0">
                  <c:v>5.6000000000000001E-2</c:v>
                </c:pt>
                <c:pt idx="1">
                  <c:v>0.1</c:v>
                </c:pt>
                <c:pt idx="2">
                  <c:v>0.32</c:v>
                </c:pt>
                <c:pt idx="3">
                  <c:v>0.26400000000000001</c:v>
                </c:pt>
                <c:pt idx="4">
                  <c:v>5.6000000000000001E-2</c:v>
                </c:pt>
                <c:pt idx="5">
                  <c:v>0.20399999999999999</c:v>
                </c:pt>
              </c:numCache>
            </c:numRef>
          </c:val>
          <c:extLst>
            <c:ext xmlns:c16="http://schemas.microsoft.com/office/drawing/2014/chart" uri="{C3380CC4-5D6E-409C-BE32-E72D297353CC}">
              <c16:uniqueId val="{0000000C-1DFD-4656-A6F4-0BDE05D6E4E4}"/>
            </c:ext>
          </c:extLst>
        </c:ser>
        <c:dLbls>
          <c:showLegendKey val="0"/>
          <c:showVal val="0"/>
          <c:showCatName val="0"/>
          <c:showSerName val="0"/>
          <c:showPercent val="0"/>
          <c:showBubbleSize val="0"/>
        </c:dLbls>
        <c:gapWidth val="150"/>
        <c:axId val="504117864"/>
        <c:axId val="1"/>
      </c:barChart>
      <c:catAx>
        <c:axId val="504117864"/>
        <c:scaling>
          <c:orientation val="minMax"/>
        </c:scaling>
        <c:delete val="0"/>
        <c:axPos val="b"/>
        <c:numFmt formatCode="General" sourceLinked="1"/>
        <c:majorTickMark val="out"/>
        <c:minorTickMark val="none"/>
        <c:tickLblPos val="nextTo"/>
        <c:txPr>
          <a:bodyPr rot="0" vert="horz"/>
          <a:lstStyle/>
          <a:p>
            <a:pPr>
              <a:defRPr/>
            </a:pPr>
            <a:endParaRPr lang="en-US"/>
          </a:p>
        </c:txPr>
        <c:crossAx val="1"/>
        <c:crosses val="autoZero"/>
        <c:auto val="1"/>
        <c:lblAlgn val="ctr"/>
        <c:lblOffset val="100"/>
        <c:noMultiLvlLbl val="0"/>
      </c:catAx>
      <c:valAx>
        <c:axId val="1"/>
        <c:scaling>
          <c:orientation val="minMax"/>
        </c:scaling>
        <c:delete val="1"/>
        <c:axPos val="l"/>
        <c:numFmt formatCode="0%" sourceLinked="1"/>
        <c:majorTickMark val="out"/>
        <c:minorTickMark val="none"/>
        <c:tickLblPos val="nextTo"/>
        <c:crossAx val="504117864"/>
        <c:crosses val="autoZero"/>
        <c:crossBetween val="between"/>
      </c:valAx>
    </c:plotArea>
    <c:plotVisOnly val="1"/>
    <c:dispBlanksAs val="gap"/>
    <c:showDLblsOverMax val="0"/>
  </c:chart>
  <c:txPr>
    <a:bodyPr/>
    <a:lstStyle/>
    <a:p>
      <a:pPr>
        <a:defRPr sz="1000" b="0" i="0" u="none" strike="noStrike" baseline="0">
          <a:solidFill>
            <a:srgbClr val="000000"/>
          </a:solidFill>
          <a:latin typeface="Segoe UI"/>
          <a:ea typeface="Segoe UI"/>
          <a:cs typeface="Segoe UI"/>
        </a:defRPr>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summary!$C$40:$C$43</c:f>
              <c:strCache>
                <c:ptCount val="4"/>
                <c:pt idx="0">
                  <c:v>16</c:v>
                </c:pt>
                <c:pt idx="1">
                  <c:v>160</c:v>
                </c:pt>
                <c:pt idx="2">
                  <c:v>69</c:v>
                </c:pt>
                <c:pt idx="3">
                  <c:v>5</c:v>
                </c:pt>
              </c:strCache>
            </c:strRef>
          </c:tx>
          <c:spPr>
            <a:solidFill>
              <a:srgbClr val="BE143C"/>
            </a:solidFill>
          </c:spPr>
          <c:dPt>
            <c:idx val="0"/>
            <c:bubble3D val="0"/>
            <c:spPr>
              <a:solidFill>
                <a:srgbClr val="8D827A"/>
              </a:solidFill>
            </c:spPr>
            <c:extLst>
              <c:ext xmlns:c16="http://schemas.microsoft.com/office/drawing/2014/chart" uri="{C3380CC4-5D6E-409C-BE32-E72D297353CC}">
                <c16:uniqueId val="{00000001-D77F-485F-AEE6-314C60FD8D2E}"/>
              </c:ext>
            </c:extLst>
          </c:dPt>
          <c:dPt>
            <c:idx val="1"/>
            <c:bubble3D val="0"/>
            <c:extLst>
              <c:ext xmlns:c16="http://schemas.microsoft.com/office/drawing/2014/chart" uri="{C3380CC4-5D6E-409C-BE32-E72D297353CC}">
                <c16:uniqueId val="{00000002-D77F-485F-AEE6-314C60FD8D2E}"/>
              </c:ext>
            </c:extLst>
          </c:dPt>
          <c:dPt>
            <c:idx val="2"/>
            <c:bubble3D val="0"/>
            <c:spPr>
              <a:solidFill>
                <a:srgbClr val="00B3E3"/>
              </a:solidFill>
            </c:spPr>
            <c:extLst>
              <c:ext xmlns:c16="http://schemas.microsoft.com/office/drawing/2014/chart" uri="{C3380CC4-5D6E-409C-BE32-E72D297353CC}">
                <c16:uniqueId val="{00000004-D77F-485F-AEE6-314C60FD8D2E}"/>
              </c:ext>
            </c:extLst>
          </c:dPt>
          <c:dPt>
            <c:idx val="3"/>
            <c:bubble3D val="0"/>
            <c:spPr>
              <a:noFill/>
            </c:spPr>
            <c:extLst>
              <c:ext xmlns:c16="http://schemas.microsoft.com/office/drawing/2014/chart" uri="{C3380CC4-5D6E-409C-BE32-E72D297353CC}">
                <c16:uniqueId val="{00000006-D77F-485F-AEE6-314C60FD8D2E}"/>
              </c:ext>
            </c:extLst>
          </c:dPt>
          <c:dLbls>
            <c:spPr>
              <a:noFill/>
              <a:ln w="25400">
                <a:noFill/>
              </a:ln>
            </c:spPr>
            <c:txPr>
              <a:bodyPr/>
              <a:lstStyle/>
              <a:p>
                <a:pPr>
                  <a:defRPr sz="1000" b="0" i="0" u="none" strike="noStrike" baseline="0">
                    <a:solidFill>
                      <a:schemeClr val="tx1"/>
                    </a:solidFill>
                    <a:latin typeface="Segoe UI" panose="020B0502040204020203" pitchFamily="34" charset="0"/>
                    <a:ea typeface="Segoe UI" panose="020B0502040204020203" pitchFamily="34" charset="0"/>
                    <a:cs typeface="Segoe UI" panose="020B0502040204020203" pitchFamily="34" charset="0"/>
                  </a:defRPr>
                </a:pPr>
                <a:endParaRPr lang="en-US"/>
              </a:p>
            </c:txPr>
            <c:showLegendKey val="0"/>
            <c:showVal val="1"/>
            <c:showCatName val="1"/>
            <c:showSerName val="0"/>
            <c:showPercent val="1"/>
            <c:showBubbleSize val="0"/>
            <c:separator>
</c:separator>
            <c:showLeaderLines val="1"/>
            <c:extLst>
              <c:ext xmlns:c15="http://schemas.microsoft.com/office/drawing/2012/chart" uri="{CE6537A1-D6FC-4f65-9D91-7224C49458BB}"/>
            </c:extLst>
          </c:dLbls>
          <c:cat>
            <c:strRef>
              <c:f>summary!$D$40:$D$43</c:f>
              <c:strCache>
                <c:ptCount val="4"/>
                <c:pt idx="0">
                  <c:v>Extremely Familiar</c:v>
                </c:pt>
                <c:pt idx="1">
                  <c:v>Familiar</c:v>
                </c:pt>
                <c:pt idx="2">
                  <c:v>Not At All Familiar</c:v>
                </c:pt>
                <c:pt idx="3">
                  <c:v>No Answer</c:v>
                </c:pt>
              </c:strCache>
            </c:strRef>
          </c:cat>
          <c:val>
            <c:numRef>
              <c:f>summary!$C$40:$C$43</c:f>
              <c:numCache>
                <c:formatCode>General</c:formatCode>
                <c:ptCount val="4"/>
                <c:pt idx="0">
                  <c:v>16</c:v>
                </c:pt>
                <c:pt idx="1">
                  <c:v>160</c:v>
                </c:pt>
                <c:pt idx="2">
                  <c:v>69</c:v>
                </c:pt>
                <c:pt idx="3">
                  <c:v>5</c:v>
                </c:pt>
              </c:numCache>
            </c:numRef>
          </c:val>
          <c:extLst>
            <c:ext xmlns:c16="http://schemas.microsoft.com/office/drawing/2014/chart" uri="{C3380CC4-5D6E-409C-BE32-E72D297353CC}">
              <c16:uniqueId val="{00000007-D77F-485F-AEE6-314C60FD8D2E}"/>
            </c:ext>
          </c:extLst>
        </c:ser>
        <c:dLbls>
          <c:showLegendKey val="0"/>
          <c:showVal val="0"/>
          <c:showCatName val="0"/>
          <c:showSerName val="0"/>
          <c:showPercent val="0"/>
          <c:showBubbleSize val="0"/>
          <c:showLeaderLines val="1"/>
        </c:dLbls>
        <c:firstSliceAng val="0"/>
      </c:pieChart>
      <c:spPr>
        <a:noFill/>
        <a:ln w="25400">
          <a:noFill/>
        </a:ln>
      </c:spPr>
    </c:plotArea>
    <c:plotVisOnly val="1"/>
    <c:dispBlanksAs val="gap"/>
    <c:showDLblsOverMax val="0"/>
  </c:chart>
  <c:txPr>
    <a:bodyPr/>
    <a:lstStyle/>
    <a:p>
      <a:pPr>
        <a:defRPr sz="1000" b="0" i="0" u="none" strike="noStrike" baseline="0">
          <a:solidFill>
            <a:srgbClr val="000000"/>
          </a:solidFill>
          <a:latin typeface="Calibri"/>
          <a:ea typeface="Calibri"/>
          <a:cs typeface="Calibri"/>
        </a:defRPr>
      </a:pPr>
      <a:endParaRPr lang="en-US"/>
    </a:p>
  </c:txPr>
  <c:externalData r:id="rId1">
    <c:autoUpdate val="0"/>
  </c:externalData>
</c:chartSpace>
</file>

<file path=ppt/charts/chart3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spPr>
            <a:solidFill>
              <a:srgbClr val="BE143C"/>
            </a:solidFill>
          </c:spPr>
          <c:invertIfNegative val="0"/>
          <c:dPt>
            <c:idx val="0"/>
            <c:invertIfNegative val="0"/>
            <c:bubble3D val="0"/>
            <c:spPr>
              <a:solidFill>
                <a:srgbClr val="8D827A"/>
              </a:solidFill>
            </c:spPr>
            <c:extLst>
              <c:ext xmlns:c16="http://schemas.microsoft.com/office/drawing/2014/chart" uri="{C3380CC4-5D6E-409C-BE32-E72D297353CC}">
                <c16:uniqueId val="{00000001-0F2F-4194-9FAE-9F914B293E1A}"/>
              </c:ext>
            </c:extLst>
          </c:dPt>
          <c:dPt>
            <c:idx val="1"/>
            <c:invertIfNegative val="0"/>
            <c:bubble3D val="0"/>
            <c:spPr>
              <a:solidFill>
                <a:srgbClr val="8D827A"/>
              </a:solidFill>
            </c:spPr>
            <c:extLst>
              <c:ext xmlns:c16="http://schemas.microsoft.com/office/drawing/2014/chart" uri="{C3380CC4-5D6E-409C-BE32-E72D297353CC}">
                <c16:uniqueId val="{00000003-0F2F-4194-9FAE-9F914B293E1A}"/>
              </c:ext>
            </c:extLst>
          </c:dPt>
          <c:dPt>
            <c:idx val="2"/>
            <c:invertIfNegative val="0"/>
            <c:bubble3D val="0"/>
            <c:spPr>
              <a:solidFill>
                <a:srgbClr val="00B3E3"/>
              </a:solidFill>
            </c:spPr>
            <c:extLst>
              <c:ext xmlns:c16="http://schemas.microsoft.com/office/drawing/2014/chart" uri="{C3380CC4-5D6E-409C-BE32-E72D297353CC}">
                <c16:uniqueId val="{00000005-0F2F-4194-9FAE-9F914B293E1A}"/>
              </c:ext>
            </c:extLst>
          </c:dPt>
          <c:dPt>
            <c:idx val="3"/>
            <c:invertIfNegative val="0"/>
            <c:bubble3D val="0"/>
            <c:spPr>
              <a:solidFill>
                <a:srgbClr val="C3D600"/>
              </a:solidFill>
            </c:spPr>
            <c:extLst>
              <c:ext xmlns:c16="http://schemas.microsoft.com/office/drawing/2014/chart" uri="{C3380CC4-5D6E-409C-BE32-E72D297353CC}">
                <c16:uniqueId val="{00000007-0F2F-4194-9FAE-9F914B293E1A}"/>
              </c:ext>
            </c:extLst>
          </c:dPt>
          <c:dPt>
            <c:idx val="4"/>
            <c:invertIfNegative val="0"/>
            <c:bubble3D val="0"/>
            <c:spPr>
              <a:solidFill>
                <a:srgbClr val="B9CD00"/>
              </a:solidFill>
            </c:spPr>
            <c:extLst>
              <c:ext xmlns:c16="http://schemas.microsoft.com/office/drawing/2014/chart" uri="{C3380CC4-5D6E-409C-BE32-E72D297353CC}">
                <c16:uniqueId val="{00000009-0F2F-4194-9FAE-9F914B293E1A}"/>
              </c:ext>
            </c:extLst>
          </c:dPt>
          <c:dPt>
            <c:idx val="5"/>
            <c:invertIfNegative val="0"/>
            <c:bubble3D val="0"/>
            <c:spPr>
              <a:solidFill>
                <a:srgbClr val="ECAA00"/>
              </a:solidFill>
            </c:spPr>
            <c:extLst>
              <c:ext xmlns:c16="http://schemas.microsoft.com/office/drawing/2014/chart" uri="{C3380CC4-5D6E-409C-BE32-E72D297353CC}">
                <c16:uniqueId val="{0000000B-0F2F-4194-9FAE-9F914B293E1A}"/>
              </c:ext>
            </c:extLst>
          </c:dPt>
          <c:dLbls>
            <c:spPr>
              <a:noFill/>
              <a:ln w="25400">
                <a:noFill/>
              </a:ln>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summary!$L$61:$Q$61</c:f>
              <c:strCache>
                <c:ptCount val="6"/>
                <c:pt idx="0">
                  <c:v>Strongly Disagree</c:v>
                </c:pt>
                <c:pt idx="1">
                  <c:v>Disagree</c:v>
                </c:pt>
                <c:pt idx="2">
                  <c:v>Neither</c:v>
                </c:pt>
                <c:pt idx="3">
                  <c:v>Agree</c:v>
                </c:pt>
                <c:pt idx="4">
                  <c:v>Strongly Agree</c:v>
                </c:pt>
                <c:pt idx="5">
                  <c:v>No Answer</c:v>
                </c:pt>
              </c:strCache>
            </c:strRef>
          </c:cat>
          <c:val>
            <c:numRef>
              <c:f>summary!$L$81:$Q$81</c:f>
              <c:numCache>
                <c:formatCode>0%</c:formatCode>
                <c:ptCount val="6"/>
                <c:pt idx="0">
                  <c:v>8.7999999999999995E-2</c:v>
                </c:pt>
                <c:pt idx="1">
                  <c:v>0.152</c:v>
                </c:pt>
                <c:pt idx="2">
                  <c:v>0.34799999999999998</c:v>
                </c:pt>
                <c:pt idx="3">
                  <c:v>0.16800000000000001</c:v>
                </c:pt>
                <c:pt idx="4">
                  <c:v>0.04</c:v>
                </c:pt>
                <c:pt idx="5">
                  <c:v>0.20399999999999999</c:v>
                </c:pt>
              </c:numCache>
            </c:numRef>
          </c:val>
          <c:extLst>
            <c:ext xmlns:c16="http://schemas.microsoft.com/office/drawing/2014/chart" uri="{C3380CC4-5D6E-409C-BE32-E72D297353CC}">
              <c16:uniqueId val="{0000000C-0F2F-4194-9FAE-9F914B293E1A}"/>
            </c:ext>
          </c:extLst>
        </c:ser>
        <c:dLbls>
          <c:showLegendKey val="0"/>
          <c:showVal val="0"/>
          <c:showCatName val="0"/>
          <c:showSerName val="0"/>
          <c:showPercent val="0"/>
          <c:showBubbleSize val="0"/>
        </c:dLbls>
        <c:gapWidth val="150"/>
        <c:axId val="504121800"/>
        <c:axId val="1"/>
      </c:barChart>
      <c:catAx>
        <c:axId val="504121800"/>
        <c:scaling>
          <c:orientation val="minMax"/>
        </c:scaling>
        <c:delete val="0"/>
        <c:axPos val="b"/>
        <c:numFmt formatCode="General" sourceLinked="1"/>
        <c:majorTickMark val="out"/>
        <c:minorTickMark val="none"/>
        <c:tickLblPos val="nextTo"/>
        <c:txPr>
          <a:bodyPr rot="0" vert="horz"/>
          <a:lstStyle/>
          <a:p>
            <a:pPr>
              <a:defRPr/>
            </a:pPr>
            <a:endParaRPr lang="en-US"/>
          </a:p>
        </c:txPr>
        <c:crossAx val="1"/>
        <c:crosses val="autoZero"/>
        <c:auto val="1"/>
        <c:lblAlgn val="ctr"/>
        <c:lblOffset val="100"/>
        <c:noMultiLvlLbl val="0"/>
      </c:catAx>
      <c:valAx>
        <c:axId val="1"/>
        <c:scaling>
          <c:orientation val="minMax"/>
        </c:scaling>
        <c:delete val="1"/>
        <c:axPos val="l"/>
        <c:numFmt formatCode="0%" sourceLinked="1"/>
        <c:majorTickMark val="out"/>
        <c:minorTickMark val="none"/>
        <c:tickLblPos val="nextTo"/>
        <c:crossAx val="504121800"/>
        <c:crosses val="autoZero"/>
        <c:crossBetween val="between"/>
      </c:valAx>
    </c:plotArea>
    <c:plotVisOnly val="1"/>
    <c:dispBlanksAs val="gap"/>
    <c:showDLblsOverMax val="0"/>
  </c:chart>
  <c:txPr>
    <a:bodyPr/>
    <a:lstStyle/>
    <a:p>
      <a:pPr>
        <a:defRPr sz="1000" b="0" i="0" u="none" strike="noStrike" baseline="0">
          <a:solidFill>
            <a:srgbClr val="000000"/>
          </a:solidFill>
          <a:latin typeface="Segoe UI"/>
          <a:ea typeface="Segoe UI"/>
          <a:cs typeface="Segoe UI"/>
        </a:defRPr>
      </a:pPr>
      <a:endParaRPr lang="en-US"/>
    </a:p>
  </c:txPr>
  <c:externalData r:id="rId1">
    <c:autoUpdate val="0"/>
  </c:externalData>
</c:chartSpace>
</file>

<file path=ppt/charts/chart3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spPr>
            <a:solidFill>
              <a:srgbClr val="BE143C"/>
            </a:solidFill>
          </c:spPr>
          <c:invertIfNegative val="0"/>
          <c:dPt>
            <c:idx val="0"/>
            <c:invertIfNegative val="0"/>
            <c:bubble3D val="0"/>
            <c:spPr>
              <a:solidFill>
                <a:srgbClr val="8D827A"/>
              </a:solidFill>
            </c:spPr>
            <c:extLst>
              <c:ext xmlns:c16="http://schemas.microsoft.com/office/drawing/2014/chart" uri="{C3380CC4-5D6E-409C-BE32-E72D297353CC}">
                <c16:uniqueId val="{00000001-92CA-4F03-96E5-757857AF2174}"/>
              </c:ext>
            </c:extLst>
          </c:dPt>
          <c:dPt>
            <c:idx val="1"/>
            <c:invertIfNegative val="0"/>
            <c:bubble3D val="0"/>
            <c:spPr>
              <a:solidFill>
                <a:srgbClr val="8D827A"/>
              </a:solidFill>
            </c:spPr>
            <c:extLst>
              <c:ext xmlns:c16="http://schemas.microsoft.com/office/drawing/2014/chart" uri="{C3380CC4-5D6E-409C-BE32-E72D297353CC}">
                <c16:uniqueId val="{00000003-92CA-4F03-96E5-757857AF2174}"/>
              </c:ext>
            </c:extLst>
          </c:dPt>
          <c:dPt>
            <c:idx val="2"/>
            <c:invertIfNegative val="0"/>
            <c:bubble3D val="0"/>
            <c:spPr>
              <a:solidFill>
                <a:srgbClr val="00B3E3"/>
              </a:solidFill>
            </c:spPr>
            <c:extLst>
              <c:ext xmlns:c16="http://schemas.microsoft.com/office/drawing/2014/chart" uri="{C3380CC4-5D6E-409C-BE32-E72D297353CC}">
                <c16:uniqueId val="{00000005-92CA-4F03-96E5-757857AF2174}"/>
              </c:ext>
            </c:extLst>
          </c:dPt>
          <c:dPt>
            <c:idx val="3"/>
            <c:invertIfNegative val="0"/>
            <c:bubble3D val="0"/>
            <c:spPr>
              <a:solidFill>
                <a:srgbClr val="C3D600"/>
              </a:solidFill>
            </c:spPr>
            <c:extLst>
              <c:ext xmlns:c16="http://schemas.microsoft.com/office/drawing/2014/chart" uri="{C3380CC4-5D6E-409C-BE32-E72D297353CC}">
                <c16:uniqueId val="{00000007-92CA-4F03-96E5-757857AF2174}"/>
              </c:ext>
            </c:extLst>
          </c:dPt>
          <c:dPt>
            <c:idx val="4"/>
            <c:invertIfNegative val="0"/>
            <c:bubble3D val="0"/>
            <c:spPr>
              <a:solidFill>
                <a:srgbClr val="B9CD00"/>
              </a:solidFill>
            </c:spPr>
            <c:extLst>
              <c:ext xmlns:c16="http://schemas.microsoft.com/office/drawing/2014/chart" uri="{C3380CC4-5D6E-409C-BE32-E72D297353CC}">
                <c16:uniqueId val="{00000009-92CA-4F03-96E5-757857AF2174}"/>
              </c:ext>
            </c:extLst>
          </c:dPt>
          <c:dPt>
            <c:idx val="5"/>
            <c:invertIfNegative val="0"/>
            <c:bubble3D val="0"/>
            <c:spPr>
              <a:solidFill>
                <a:srgbClr val="ECAA00"/>
              </a:solidFill>
            </c:spPr>
            <c:extLst>
              <c:ext xmlns:c16="http://schemas.microsoft.com/office/drawing/2014/chart" uri="{C3380CC4-5D6E-409C-BE32-E72D297353CC}">
                <c16:uniqueId val="{0000000B-92CA-4F03-96E5-757857AF2174}"/>
              </c:ext>
            </c:extLst>
          </c:dPt>
          <c:dLbls>
            <c:spPr>
              <a:noFill/>
              <a:ln w="25400">
                <a:noFill/>
              </a:ln>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summary!$L$61:$Q$61</c:f>
              <c:strCache>
                <c:ptCount val="6"/>
                <c:pt idx="0">
                  <c:v>Strongly Disagree</c:v>
                </c:pt>
                <c:pt idx="1">
                  <c:v>Disagree</c:v>
                </c:pt>
                <c:pt idx="2">
                  <c:v>Neither</c:v>
                </c:pt>
                <c:pt idx="3">
                  <c:v>Agree</c:v>
                </c:pt>
                <c:pt idx="4">
                  <c:v>Strongly Agree</c:v>
                </c:pt>
                <c:pt idx="5">
                  <c:v>No Answer</c:v>
                </c:pt>
              </c:strCache>
            </c:strRef>
          </c:cat>
          <c:val>
            <c:numRef>
              <c:f>summary!$L$83:$Q$83</c:f>
              <c:numCache>
                <c:formatCode>0%</c:formatCode>
                <c:ptCount val="6"/>
                <c:pt idx="0">
                  <c:v>0.04</c:v>
                </c:pt>
                <c:pt idx="1">
                  <c:v>9.1999999999999998E-2</c:v>
                </c:pt>
                <c:pt idx="2">
                  <c:v>0.32400000000000001</c:v>
                </c:pt>
                <c:pt idx="3">
                  <c:v>0.26800000000000002</c:v>
                </c:pt>
                <c:pt idx="4">
                  <c:v>6.8000000000000005E-2</c:v>
                </c:pt>
                <c:pt idx="5">
                  <c:v>0.20799999999999999</c:v>
                </c:pt>
              </c:numCache>
            </c:numRef>
          </c:val>
          <c:extLst>
            <c:ext xmlns:c16="http://schemas.microsoft.com/office/drawing/2014/chart" uri="{C3380CC4-5D6E-409C-BE32-E72D297353CC}">
              <c16:uniqueId val="{0000000C-92CA-4F03-96E5-757857AF2174}"/>
            </c:ext>
          </c:extLst>
        </c:ser>
        <c:dLbls>
          <c:showLegendKey val="0"/>
          <c:showVal val="0"/>
          <c:showCatName val="0"/>
          <c:showSerName val="0"/>
          <c:showPercent val="0"/>
          <c:showBubbleSize val="0"/>
        </c:dLbls>
        <c:gapWidth val="150"/>
        <c:axId val="504124752"/>
        <c:axId val="1"/>
      </c:barChart>
      <c:catAx>
        <c:axId val="504124752"/>
        <c:scaling>
          <c:orientation val="minMax"/>
        </c:scaling>
        <c:delete val="0"/>
        <c:axPos val="b"/>
        <c:numFmt formatCode="General" sourceLinked="1"/>
        <c:majorTickMark val="out"/>
        <c:minorTickMark val="none"/>
        <c:tickLblPos val="nextTo"/>
        <c:txPr>
          <a:bodyPr rot="0" vert="horz"/>
          <a:lstStyle/>
          <a:p>
            <a:pPr>
              <a:defRPr/>
            </a:pPr>
            <a:endParaRPr lang="en-US"/>
          </a:p>
        </c:txPr>
        <c:crossAx val="1"/>
        <c:crosses val="autoZero"/>
        <c:auto val="1"/>
        <c:lblAlgn val="ctr"/>
        <c:lblOffset val="100"/>
        <c:noMultiLvlLbl val="0"/>
      </c:catAx>
      <c:valAx>
        <c:axId val="1"/>
        <c:scaling>
          <c:orientation val="minMax"/>
        </c:scaling>
        <c:delete val="1"/>
        <c:axPos val="l"/>
        <c:numFmt formatCode="0%" sourceLinked="1"/>
        <c:majorTickMark val="out"/>
        <c:minorTickMark val="none"/>
        <c:tickLblPos val="nextTo"/>
        <c:crossAx val="504124752"/>
        <c:crosses val="autoZero"/>
        <c:crossBetween val="between"/>
      </c:valAx>
    </c:plotArea>
    <c:plotVisOnly val="1"/>
    <c:dispBlanksAs val="gap"/>
    <c:showDLblsOverMax val="0"/>
  </c:chart>
  <c:txPr>
    <a:bodyPr/>
    <a:lstStyle/>
    <a:p>
      <a:pPr>
        <a:defRPr sz="1000" b="0" i="0" u="none" strike="noStrike" baseline="0">
          <a:solidFill>
            <a:srgbClr val="000000"/>
          </a:solidFill>
          <a:latin typeface="Segoe UI"/>
          <a:ea typeface="Segoe UI"/>
          <a:cs typeface="Segoe UI"/>
        </a:defRPr>
      </a:pPr>
      <a:endParaRPr lang="en-US"/>
    </a:p>
  </c:txPr>
  <c:externalData r:id="rId1">
    <c:autoUpdate val="0"/>
  </c:externalData>
</c:chartSpace>
</file>

<file path=ppt/charts/chart3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spPr>
            <a:solidFill>
              <a:srgbClr val="BE143C"/>
            </a:solidFill>
          </c:spPr>
          <c:invertIfNegative val="0"/>
          <c:dPt>
            <c:idx val="0"/>
            <c:invertIfNegative val="0"/>
            <c:bubble3D val="0"/>
            <c:spPr>
              <a:solidFill>
                <a:srgbClr val="8D827A"/>
              </a:solidFill>
            </c:spPr>
            <c:extLst>
              <c:ext xmlns:c16="http://schemas.microsoft.com/office/drawing/2014/chart" uri="{C3380CC4-5D6E-409C-BE32-E72D297353CC}">
                <c16:uniqueId val="{00000001-39F8-4A76-AEE0-60D4C1DBE9D0}"/>
              </c:ext>
            </c:extLst>
          </c:dPt>
          <c:dPt>
            <c:idx val="1"/>
            <c:invertIfNegative val="0"/>
            <c:bubble3D val="0"/>
            <c:spPr>
              <a:solidFill>
                <a:srgbClr val="8D827A"/>
              </a:solidFill>
            </c:spPr>
            <c:extLst>
              <c:ext xmlns:c16="http://schemas.microsoft.com/office/drawing/2014/chart" uri="{C3380CC4-5D6E-409C-BE32-E72D297353CC}">
                <c16:uniqueId val="{00000003-39F8-4A76-AEE0-60D4C1DBE9D0}"/>
              </c:ext>
            </c:extLst>
          </c:dPt>
          <c:dPt>
            <c:idx val="2"/>
            <c:invertIfNegative val="0"/>
            <c:bubble3D val="0"/>
            <c:spPr>
              <a:solidFill>
                <a:srgbClr val="00B3E3"/>
              </a:solidFill>
            </c:spPr>
            <c:extLst>
              <c:ext xmlns:c16="http://schemas.microsoft.com/office/drawing/2014/chart" uri="{C3380CC4-5D6E-409C-BE32-E72D297353CC}">
                <c16:uniqueId val="{00000005-39F8-4A76-AEE0-60D4C1DBE9D0}"/>
              </c:ext>
            </c:extLst>
          </c:dPt>
          <c:dPt>
            <c:idx val="3"/>
            <c:invertIfNegative val="0"/>
            <c:bubble3D val="0"/>
            <c:spPr>
              <a:solidFill>
                <a:srgbClr val="C3D600"/>
              </a:solidFill>
            </c:spPr>
            <c:extLst>
              <c:ext xmlns:c16="http://schemas.microsoft.com/office/drawing/2014/chart" uri="{C3380CC4-5D6E-409C-BE32-E72D297353CC}">
                <c16:uniqueId val="{00000007-39F8-4A76-AEE0-60D4C1DBE9D0}"/>
              </c:ext>
            </c:extLst>
          </c:dPt>
          <c:dPt>
            <c:idx val="4"/>
            <c:invertIfNegative val="0"/>
            <c:bubble3D val="0"/>
            <c:spPr>
              <a:solidFill>
                <a:srgbClr val="B9CD00"/>
              </a:solidFill>
            </c:spPr>
            <c:extLst>
              <c:ext xmlns:c16="http://schemas.microsoft.com/office/drawing/2014/chart" uri="{C3380CC4-5D6E-409C-BE32-E72D297353CC}">
                <c16:uniqueId val="{00000009-39F8-4A76-AEE0-60D4C1DBE9D0}"/>
              </c:ext>
            </c:extLst>
          </c:dPt>
          <c:dPt>
            <c:idx val="5"/>
            <c:invertIfNegative val="0"/>
            <c:bubble3D val="0"/>
            <c:spPr>
              <a:solidFill>
                <a:srgbClr val="ECAA00"/>
              </a:solidFill>
            </c:spPr>
            <c:extLst>
              <c:ext xmlns:c16="http://schemas.microsoft.com/office/drawing/2014/chart" uri="{C3380CC4-5D6E-409C-BE32-E72D297353CC}">
                <c16:uniqueId val="{0000000B-39F8-4A76-AEE0-60D4C1DBE9D0}"/>
              </c:ext>
            </c:extLst>
          </c:dPt>
          <c:dLbls>
            <c:spPr>
              <a:noFill/>
              <a:ln w="25400">
                <a:noFill/>
              </a:ln>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summary!$L$61:$Q$61</c:f>
              <c:strCache>
                <c:ptCount val="6"/>
                <c:pt idx="0">
                  <c:v>Strongly Disagree</c:v>
                </c:pt>
                <c:pt idx="1">
                  <c:v>Disagree</c:v>
                </c:pt>
                <c:pt idx="2">
                  <c:v>Neither</c:v>
                </c:pt>
                <c:pt idx="3">
                  <c:v>Agree</c:v>
                </c:pt>
                <c:pt idx="4">
                  <c:v>Strongly Agree</c:v>
                </c:pt>
                <c:pt idx="5">
                  <c:v>No Answer</c:v>
                </c:pt>
              </c:strCache>
            </c:strRef>
          </c:cat>
          <c:val>
            <c:numRef>
              <c:f>summary!$L$89:$Q$89</c:f>
              <c:numCache>
                <c:formatCode>0%</c:formatCode>
                <c:ptCount val="6"/>
                <c:pt idx="0">
                  <c:v>9.6000000000000002E-2</c:v>
                </c:pt>
                <c:pt idx="1">
                  <c:v>0.13600000000000001</c:v>
                </c:pt>
                <c:pt idx="2">
                  <c:v>0.29599999999999999</c:v>
                </c:pt>
                <c:pt idx="3">
                  <c:v>0.224</c:v>
                </c:pt>
                <c:pt idx="4">
                  <c:v>4.3999999999999997E-2</c:v>
                </c:pt>
                <c:pt idx="5">
                  <c:v>0.20399999999999999</c:v>
                </c:pt>
              </c:numCache>
            </c:numRef>
          </c:val>
          <c:extLst>
            <c:ext xmlns:c16="http://schemas.microsoft.com/office/drawing/2014/chart" uri="{C3380CC4-5D6E-409C-BE32-E72D297353CC}">
              <c16:uniqueId val="{0000000C-39F8-4A76-AEE0-60D4C1DBE9D0}"/>
            </c:ext>
          </c:extLst>
        </c:ser>
        <c:dLbls>
          <c:showLegendKey val="0"/>
          <c:showVal val="0"/>
          <c:showCatName val="0"/>
          <c:showSerName val="0"/>
          <c:showPercent val="0"/>
          <c:showBubbleSize val="0"/>
        </c:dLbls>
        <c:gapWidth val="150"/>
        <c:axId val="504122456"/>
        <c:axId val="1"/>
      </c:barChart>
      <c:catAx>
        <c:axId val="504122456"/>
        <c:scaling>
          <c:orientation val="minMax"/>
        </c:scaling>
        <c:delete val="0"/>
        <c:axPos val="b"/>
        <c:numFmt formatCode="General" sourceLinked="1"/>
        <c:majorTickMark val="out"/>
        <c:minorTickMark val="none"/>
        <c:tickLblPos val="nextTo"/>
        <c:txPr>
          <a:bodyPr rot="0" vert="horz"/>
          <a:lstStyle/>
          <a:p>
            <a:pPr>
              <a:defRPr/>
            </a:pPr>
            <a:endParaRPr lang="en-US"/>
          </a:p>
        </c:txPr>
        <c:crossAx val="1"/>
        <c:crosses val="autoZero"/>
        <c:auto val="1"/>
        <c:lblAlgn val="ctr"/>
        <c:lblOffset val="100"/>
        <c:noMultiLvlLbl val="0"/>
      </c:catAx>
      <c:valAx>
        <c:axId val="1"/>
        <c:scaling>
          <c:orientation val="minMax"/>
        </c:scaling>
        <c:delete val="1"/>
        <c:axPos val="l"/>
        <c:numFmt formatCode="0%" sourceLinked="1"/>
        <c:majorTickMark val="out"/>
        <c:minorTickMark val="none"/>
        <c:tickLblPos val="nextTo"/>
        <c:crossAx val="504122456"/>
        <c:crosses val="autoZero"/>
        <c:crossBetween val="between"/>
      </c:valAx>
    </c:plotArea>
    <c:plotVisOnly val="1"/>
    <c:dispBlanksAs val="gap"/>
    <c:showDLblsOverMax val="0"/>
  </c:chart>
  <c:txPr>
    <a:bodyPr/>
    <a:lstStyle/>
    <a:p>
      <a:pPr>
        <a:defRPr sz="1000" b="0" i="0" u="none" strike="noStrike" baseline="0">
          <a:solidFill>
            <a:srgbClr val="000000"/>
          </a:solidFill>
          <a:latin typeface="Segoe UI"/>
          <a:ea typeface="Segoe UI"/>
          <a:cs typeface="Segoe UI"/>
        </a:defRPr>
      </a:pPr>
      <a:endParaRPr lang="en-US"/>
    </a:p>
  </c:txPr>
  <c:externalData r:id="rId1">
    <c:autoUpdate val="0"/>
  </c:externalData>
</c:chartSpace>
</file>

<file path=ppt/charts/chart3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spPr>
            <a:solidFill>
              <a:srgbClr val="BE143C"/>
            </a:solidFill>
          </c:spPr>
          <c:invertIfNegative val="0"/>
          <c:dPt>
            <c:idx val="0"/>
            <c:invertIfNegative val="0"/>
            <c:bubble3D val="0"/>
            <c:spPr>
              <a:solidFill>
                <a:srgbClr val="8D827A"/>
              </a:solidFill>
            </c:spPr>
            <c:extLst>
              <c:ext xmlns:c16="http://schemas.microsoft.com/office/drawing/2014/chart" uri="{C3380CC4-5D6E-409C-BE32-E72D297353CC}">
                <c16:uniqueId val="{00000001-BFFC-46C3-8729-C2BC9C181A46}"/>
              </c:ext>
            </c:extLst>
          </c:dPt>
          <c:dPt>
            <c:idx val="1"/>
            <c:invertIfNegative val="0"/>
            <c:bubble3D val="0"/>
            <c:spPr>
              <a:solidFill>
                <a:srgbClr val="8D827A"/>
              </a:solidFill>
            </c:spPr>
            <c:extLst>
              <c:ext xmlns:c16="http://schemas.microsoft.com/office/drawing/2014/chart" uri="{C3380CC4-5D6E-409C-BE32-E72D297353CC}">
                <c16:uniqueId val="{00000003-BFFC-46C3-8729-C2BC9C181A46}"/>
              </c:ext>
            </c:extLst>
          </c:dPt>
          <c:dPt>
            <c:idx val="2"/>
            <c:invertIfNegative val="0"/>
            <c:bubble3D val="0"/>
            <c:spPr>
              <a:solidFill>
                <a:srgbClr val="00B3E3"/>
              </a:solidFill>
            </c:spPr>
            <c:extLst>
              <c:ext xmlns:c16="http://schemas.microsoft.com/office/drawing/2014/chart" uri="{C3380CC4-5D6E-409C-BE32-E72D297353CC}">
                <c16:uniqueId val="{00000005-BFFC-46C3-8729-C2BC9C181A46}"/>
              </c:ext>
            </c:extLst>
          </c:dPt>
          <c:dPt>
            <c:idx val="3"/>
            <c:invertIfNegative val="0"/>
            <c:bubble3D val="0"/>
            <c:spPr>
              <a:solidFill>
                <a:srgbClr val="C3D600"/>
              </a:solidFill>
            </c:spPr>
            <c:extLst>
              <c:ext xmlns:c16="http://schemas.microsoft.com/office/drawing/2014/chart" uri="{C3380CC4-5D6E-409C-BE32-E72D297353CC}">
                <c16:uniqueId val="{00000007-BFFC-46C3-8729-C2BC9C181A46}"/>
              </c:ext>
            </c:extLst>
          </c:dPt>
          <c:dPt>
            <c:idx val="4"/>
            <c:invertIfNegative val="0"/>
            <c:bubble3D val="0"/>
            <c:spPr>
              <a:solidFill>
                <a:srgbClr val="B9CD00"/>
              </a:solidFill>
            </c:spPr>
            <c:extLst>
              <c:ext xmlns:c16="http://schemas.microsoft.com/office/drawing/2014/chart" uri="{C3380CC4-5D6E-409C-BE32-E72D297353CC}">
                <c16:uniqueId val="{00000009-BFFC-46C3-8729-C2BC9C181A46}"/>
              </c:ext>
            </c:extLst>
          </c:dPt>
          <c:dPt>
            <c:idx val="5"/>
            <c:invertIfNegative val="0"/>
            <c:bubble3D val="0"/>
            <c:spPr>
              <a:solidFill>
                <a:srgbClr val="ECAA00"/>
              </a:solidFill>
            </c:spPr>
            <c:extLst>
              <c:ext xmlns:c16="http://schemas.microsoft.com/office/drawing/2014/chart" uri="{C3380CC4-5D6E-409C-BE32-E72D297353CC}">
                <c16:uniqueId val="{0000000B-BFFC-46C3-8729-C2BC9C181A46}"/>
              </c:ext>
            </c:extLst>
          </c:dPt>
          <c:dLbls>
            <c:spPr>
              <a:noFill/>
              <a:ln w="25400">
                <a:noFill/>
              </a:ln>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summary!$L$61:$Q$61</c:f>
              <c:strCache>
                <c:ptCount val="6"/>
                <c:pt idx="0">
                  <c:v>Strongly Disagree</c:v>
                </c:pt>
                <c:pt idx="1">
                  <c:v>Disagree</c:v>
                </c:pt>
                <c:pt idx="2">
                  <c:v>Neither</c:v>
                </c:pt>
                <c:pt idx="3">
                  <c:v>Agree</c:v>
                </c:pt>
                <c:pt idx="4">
                  <c:v>Strongly Agree</c:v>
                </c:pt>
                <c:pt idx="5">
                  <c:v>No Answer</c:v>
                </c:pt>
              </c:strCache>
            </c:strRef>
          </c:cat>
          <c:val>
            <c:numRef>
              <c:f>summary!$L$85:$Q$85</c:f>
              <c:numCache>
                <c:formatCode>0%</c:formatCode>
                <c:ptCount val="6"/>
                <c:pt idx="0">
                  <c:v>4.3999999999999997E-2</c:v>
                </c:pt>
                <c:pt idx="1">
                  <c:v>3.2000000000000001E-2</c:v>
                </c:pt>
                <c:pt idx="2">
                  <c:v>0.32</c:v>
                </c:pt>
                <c:pt idx="3">
                  <c:v>0.26</c:v>
                </c:pt>
                <c:pt idx="4">
                  <c:v>0.128</c:v>
                </c:pt>
                <c:pt idx="5">
                  <c:v>0.216</c:v>
                </c:pt>
              </c:numCache>
            </c:numRef>
          </c:val>
          <c:extLst>
            <c:ext xmlns:c16="http://schemas.microsoft.com/office/drawing/2014/chart" uri="{C3380CC4-5D6E-409C-BE32-E72D297353CC}">
              <c16:uniqueId val="{0000000C-BFFC-46C3-8729-C2BC9C181A46}"/>
            </c:ext>
          </c:extLst>
        </c:ser>
        <c:dLbls>
          <c:showLegendKey val="0"/>
          <c:showVal val="0"/>
          <c:showCatName val="0"/>
          <c:showSerName val="0"/>
          <c:showPercent val="0"/>
          <c:showBubbleSize val="0"/>
        </c:dLbls>
        <c:gapWidth val="150"/>
        <c:axId val="504583032"/>
        <c:axId val="1"/>
      </c:barChart>
      <c:catAx>
        <c:axId val="504583032"/>
        <c:scaling>
          <c:orientation val="minMax"/>
        </c:scaling>
        <c:delete val="0"/>
        <c:axPos val="b"/>
        <c:numFmt formatCode="General" sourceLinked="1"/>
        <c:majorTickMark val="out"/>
        <c:minorTickMark val="none"/>
        <c:tickLblPos val="nextTo"/>
        <c:txPr>
          <a:bodyPr rot="0" vert="horz"/>
          <a:lstStyle/>
          <a:p>
            <a:pPr>
              <a:defRPr/>
            </a:pPr>
            <a:endParaRPr lang="en-US"/>
          </a:p>
        </c:txPr>
        <c:crossAx val="1"/>
        <c:crosses val="autoZero"/>
        <c:auto val="1"/>
        <c:lblAlgn val="ctr"/>
        <c:lblOffset val="100"/>
        <c:noMultiLvlLbl val="0"/>
      </c:catAx>
      <c:valAx>
        <c:axId val="1"/>
        <c:scaling>
          <c:orientation val="minMax"/>
        </c:scaling>
        <c:delete val="1"/>
        <c:axPos val="l"/>
        <c:numFmt formatCode="0%" sourceLinked="1"/>
        <c:majorTickMark val="out"/>
        <c:minorTickMark val="none"/>
        <c:tickLblPos val="nextTo"/>
        <c:crossAx val="504583032"/>
        <c:crosses val="autoZero"/>
        <c:crossBetween val="between"/>
      </c:valAx>
    </c:plotArea>
    <c:plotVisOnly val="1"/>
    <c:dispBlanksAs val="gap"/>
    <c:showDLblsOverMax val="0"/>
  </c:chart>
  <c:txPr>
    <a:bodyPr/>
    <a:lstStyle/>
    <a:p>
      <a:pPr>
        <a:defRPr sz="1000" b="0" i="0" u="none" strike="noStrike" baseline="0">
          <a:solidFill>
            <a:srgbClr val="000000"/>
          </a:solidFill>
          <a:latin typeface="Segoe UI"/>
          <a:ea typeface="Segoe UI"/>
          <a:cs typeface="Segoe UI"/>
        </a:defRPr>
      </a:pPr>
      <a:endParaRPr lang="en-US"/>
    </a:p>
  </c:txPr>
  <c:externalData r:id="rId1">
    <c:autoUpdate val="0"/>
  </c:externalData>
</c:chartSpace>
</file>

<file path=ppt/charts/chart3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spPr>
            <a:solidFill>
              <a:srgbClr val="BE143C"/>
            </a:solidFill>
          </c:spPr>
          <c:invertIfNegative val="0"/>
          <c:dPt>
            <c:idx val="0"/>
            <c:invertIfNegative val="0"/>
            <c:bubble3D val="0"/>
            <c:spPr>
              <a:solidFill>
                <a:srgbClr val="8D827A"/>
              </a:solidFill>
            </c:spPr>
            <c:extLst>
              <c:ext xmlns:c16="http://schemas.microsoft.com/office/drawing/2014/chart" uri="{C3380CC4-5D6E-409C-BE32-E72D297353CC}">
                <c16:uniqueId val="{00000001-41B1-4B66-916C-C386169ECEAE}"/>
              </c:ext>
            </c:extLst>
          </c:dPt>
          <c:dPt>
            <c:idx val="1"/>
            <c:invertIfNegative val="0"/>
            <c:bubble3D val="0"/>
            <c:spPr>
              <a:solidFill>
                <a:srgbClr val="8D827A"/>
              </a:solidFill>
            </c:spPr>
            <c:extLst>
              <c:ext xmlns:c16="http://schemas.microsoft.com/office/drawing/2014/chart" uri="{C3380CC4-5D6E-409C-BE32-E72D297353CC}">
                <c16:uniqueId val="{00000003-41B1-4B66-916C-C386169ECEAE}"/>
              </c:ext>
            </c:extLst>
          </c:dPt>
          <c:dPt>
            <c:idx val="2"/>
            <c:invertIfNegative val="0"/>
            <c:bubble3D val="0"/>
            <c:spPr>
              <a:solidFill>
                <a:srgbClr val="00B3E3"/>
              </a:solidFill>
            </c:spPr>
            <c:extLst>
              <c:ext xmlns:c16="http://schemas.microsoft.com/office/drawing/2014/chart" uri="{C3380CC4-5D6E-409C-BE32-E72D297353CC}">
                <c16:uniqueId val="{00000005-41B1-4B66-916C-C386169ECEAE}"/>
              </c:ext>
            </c:extLst>
          </c:dPt>
          <c:dPt>
            <c:idx val="3"/>
            <c:invertIfNegative val="0"/>
            <c:bubble3D val="0"/>
            <c:spPr>
              <a:solidFill>
                <a:srgbClr val="C3D600"/>
              </a:solidFill>
            </c:spPr>
            <c:extLst>
              <c:ext xmlns:c16="http://schemas.microsoft.com/office/drawing/2014/chart" uri="{C3380CC4-5D6E-409C-BE32-E72D297353CC}">
                <c16:uniqueId val="{00000007-41B1-4B66-916C-C386169ECEAE}"/>
              </c:ext>
            </c:extLst>
          </c:dPt>
          <c:dPt>
            <c:idx val="4"/>
            <c:invertIfNegative val="0"/>
            <c:bubble3D val="0"/>
            <c:spPr>
              <a:solidFill>
                <a:srgbClr val="B9CD00"/>
              </a:solidFill>
            </c:spPr>
            <c:extLst>
              <c:ext xmlns:c16="http://schemas.microsoft.com/office/drawing/2014/chart" uri="{C3380CC4-5D6E-409C-BE32-E72D297353CC}">
                <c16:uniqueId val="{00000009-41B1-4B66-916C-C386169ECEAE}"/>
              </c:ext>
            </c:extLst>
          </c:dPt>
          <c:dPt>
            <c:idx val="5"/>
            <c:invertIfNegative val="0"/>
            <c:bubble3D val="0"/>
            <c:spPr>
              <a:solidFill>
                <a:srgbClr val="ECAA00"/>
              </a:solidFill>
            </c:spPr>
            <c:extLst>
              <c:ext xmlns:c16="http://schemas.microsoft.com/office/drawing/2014/chart" uri="{C3380CC4-5D6E-409C-BE32-E72D297353CC}">
                <c16:uniqueId val="{0000000B-41B1-4B66-916C-C386169ECEAE}"/>
              </c:ext>
            </c:extLst>
          </c:dPt>
          <c:dLbls>
            <c:spPr>
              <a:noFill/>
              <a:ln w="25400">
                <a:noFill/>
              </a:ln>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summary!$L$61:$Q$61</c:f>
              <c:strCache>
                <c:ptCount val="6"/>
                <c:pt idx="0">
                  <c:v>Strongly Disagree</c:v>
                </c:pt>
                <c:pt idx="1">
                  <c:v>Disagree</c:v>
                </c:pt>
                <c:pt idx="2">
                  <c:v>Neither</c:v>
                </c:pt>
                <c:pt idx="3">
                  <c:v>Agree</c:v>
                </c:pt>
                <c:pt idx="4">
                  <c:v>Strongly Agree</c:v>
                </c:pt>
                <c:pt idx="5">
                  <c:v>No Answer</c:v>
                </c:pt>
              </c:strCache>
            </c:strRef>
          </c:cat>
          <c:val>
            <c:numRef>
              <c:f>summary!$L$87:$Q$87</c:f>
              <c:numCache>
                <c:formatCode>0%</c:formatCode>
                <c:ptCount val="6"/>
                <c:pt idx="0">
                  <c:v>0.11600000000000001</c:v>
                </c:pt>
                <c:pt idx="1">
                  <c:v>0.19600000000000001</c:v>
                </c:pt>
                <c:pt idx="2">
                  <c:v>0.35199999999999998</c:v>
                </c:pt>
                <c:pt idx="3">
                  <c:v>9.1999999999999998E-2</c:v>
                </c:pt>
                <c:pt idx="4">
                  <c:v>3.5999999999999997E-2</c:v>
                </c:pt>
                <c:pt idx="5">
                  <c:v>0.20799999999999999</c:v>
                </c:pt>
              </c:numCache>
            </c:numRef>
          </c:val>
          <c:extLst>
            <c:ext xmlns:c16="http://schemas.microsoft.com/office/drawing/2014/chart" uri="{C3380CC4-5D6E-409C-BE32-E72D297353CC}">
              <c16:uniqueId val="{0000000C-41B1-4B66-916C-C386169ECEAE}"/>
            </c:ext>
          </c:extLst>
        </c:ser>
        <c:dLbls>
          <c:showLegendKey val="0"/>
          <c:showVal val="0"/>
          <c:showCatName val="0"/>
          <c:showSerName val="0"/>
          <c:showPercent val="0"/>
          <c:showBubbleSize val="0"/>
        </c:dLbls>
        <c:gapWidth val="150"/>
        <c:axId val="504589264"/>
        <c:axId val="1"/>
      </c:barChart>
      <c:catAx>
        <c:axId val="504589264"/>
        <c:scaling>
          <c:orientation val="minMax"/>
        </c:scaling>
        <c:delete val="0"/>
        <c:axPos val="b"/>
        <c:numFmt formatCode="General" sourceLinked="1"/>
        <c:majorTickMark val="out"/>
        <c:minorTickMark val="none"/>
        <c:tickLblPos val="nextTo"/>
        <c:txPr>
          <a:bodyPr rot="0" vert="horz"/>
          <a:lstStyle/>
          <a:p>
            <a:pPr>
              <a:defRPr/>
            </a:pPr>
            <a:endParaRPr lang="en-US"/>
          </a:p>
        </c:txPr>
        <c:crossAx val="1"/>
        <c:crosses val="autoZero"/>
        <c:auto val="1"/>
        <c:lblAlgn val="ctr"/>
        <c:lblOffset val="100"/>
        <c:noMultiLvlLbl val="0"/>
      </c:catAx>
      <c:valAx>
        <c:axId val="1"/>
        <c:scaling>
          <c:orientation val="minMax"/>
        </c:scaling>
        <c:delete val="1"/>
        <c:axPos val="l"/>
        <c:numFmt formatCode="0%" sourceLinked="1"/>
        <c:majorTickMark val="out"/>
        <c:minorTickMark val="none"/>
        <c:tickLblPos val="nextTo"/>
        <c:crossAx val="504589264"/>
        <c:crosses val="autoZero"/>
        <c:crossBetween val="between"/>
      </c:valAx>
    </c:plotArea>
    <c:plotVisOnly val="1"/>
    <c:dispBlanksAs val="gap"/>
    <c:showDLblsOverMax val="0"/>
  </c:chart>
  <c:txPr>
    <a:bodyPr/>
    <a:lstStyle/>
    <a:p>
      <a:pPr>
        <a:defRPr sz="1000" b="0" i="0" u="none" strike="noStrike" baseline="0">
          <a:solidFill>
            <a:srgbClr val="000000"/>
          </a:solidFill>
          <a:latin typeface="Segoe UI"/>
          <a:ea typeface="Segoe UI"/>
          <a:cs typeface="Segoe UI"/>
        </a:defRPr>
      </a:pPr>
      <a:endParaRPr lang="en-US"/>
    </a:p>
  </c:txPr>
  <c:externalData r:id="rId1">
    <c:autoUpdate val="0"/>
  </c:externalData>
</c:chartSpace>
</file>

<file path=ppt/charts/chart3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summary!$F$38</c:f>
              <c:strCache>
                <c:ptCount val="1"/>
                <c:pt idx="0">
                  <c:v>Likely, Somewhat, or Very Likely</c:v>
                </c:pt>
              </c:strCache>
            </c:strRef>
          </c:tx>
          <c:spPr>
            <a:solidFill>
              <a:srgbClr val="BE143C"/>
            </a:solidFill>
          </c:spPr>
          <c:invertIfNegative val="0"/>
          <c:dLbls>
            <c:spPr>
              <a:noFill/>
              <a:ln>
                <a:noFill/>
              </a:ln>
              <a:effectLst/>
            </c:spPr>
            <c:txPr>
              <a:bodyPr/>
              <a:lstStyle/>
              <a:p>
                <a:pPr>
                  <a:defRPr b="0">
                    <a:latin typeface="Segoe UI" panose="020B0502040204020203" pitchFamily="34" charset="0"/>
                    <a:ea typeface="Segoe UI" panose="020B0502040204020203" pitchFamily="34" charset="0"/>
                    <a:cs typeface="Segoe UI" panose="020B0502040204020203"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summary!$B$39:$B$44</c:f>
              <c:strCache>
                <c:ptCount val="6"/>
                <c:pt idx="0">
                  <c:v>Multi-week group programs</c:v>
                </c:pt>
                <c:pt idx="1">
                  <c:v>Single session workshops</c:v>
                </c:pt>
                <c:pt idx="2">
                  <c:v>Self-directed programs</c:v>
                </c:pt>
                <c:pt idx="3">
                  <c:v>Online Program</c:v>
                </c:pt>
                <c:pt idx="4">
                  <c:v>Group events in the community</c:v>
                </c:pt>
                <c:pt idx="5">
                  <c:v>Health Fair</c:v>
                </c:pt>
              </c:strCache>
            </c:strRef>
          </c:cat>
          <c:val>
            <c:numRef>
              <c:f>summary!$G$39:$G$44</c:f>
              <c:numCache>
                <c:formatCode>0%</c:formatCode>
                <c:ptCount val="6"/>
                <c:pt idx="0">
                  <c:v>0.39600000000000002</c:v>
                </c:pt>
                <c:pt idx="1">
                  <c:v>0.49199999999999999</c:v>
                </c:pt>
                <c:pt idx="2">
                  <c:v>0.38800000000000001</c:v>
                </c:pt>
                <c:pt idx="3">
                  <c:v>0.34399999999999997</c:v>
                </c:pt>
                <c:pt idx="4">
                  <c:v>0.376</c:v>
                </c:pt>
                <c:pt idx="5">
                  <c:v>0.52</c:v>
                </c:pt>
              </c:numCache>
            </c:numRef>
          </c:val>
          <c:extLst>
            <c:ext xmlns:c16="http://schemas.microsoft.com/office/drawing/2014/chart" uri="{C3380CC4-5D6E-409C-BE32-E72D297353CC}">
              <c16:uniqueId val="{00000000-C79B-4609-8225-9BC306912BD5}"/>
            </c:ext>
          </c:extLst>
        </c:ser>
        <c:ser>
          <c:idx val="1"/>
          <c:order val="1"/>
          <c:tx>
            <c:strRef>
              <c:f>summary!$J$38</c:f>
              <c:strCache>
                <c:ptCount val="1"/>
                <c:pt idx="0">
                  <c:v>Not Very or Not At All Likely</c:v>
                </c:pt>
              </c:strCache>
            </c:strRef>
          </c:tx>
          <c:spPr>
            <a:solidFill>
              <a:srgbClr val="8D827A"/>
            </a:solidFill>
          </c:spPr>
          <c:invertIfNegative val="0"/>
          <c:dLbls>
            <c:spPr>
              <a:noFill/>
              <a:ln>
                <a:noFill/>
              </a:ln>
              <a:effectLst/>
            </c:spPr>
            <c:txPr>
              <a:bodyPr/>
              <a:lstStyle/>
              <a:p>
                <a:pPr>
                  <a:defRPr b="0">
                    <a:latin typeface="Segoe UI" panose="020B0502040204020203" pitchFamily="34" charset="0"/>
                    <a:ea typeface="Segoe UI" panose="020B0502040204020203" pitchFamily="34" charset="0"/>
                    <a:cs typeface="Segoe UI" panose="020B0502040204020203"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summary!$B$39:$B$44</c:f>
              <c:strCache>
                <c:ptCount val="6"/>
                <c:pt idx="0">
                  <c:v>Multi-week group programs</c:v>
                </c:pt>
                <c:pt idx="1">
                  <c:v>Single session workshops</c:v>
                </c:pt>
                <c:pt idx="2">
                  <c:v>Self-directed programs</c:v>
                </c:pt>
                <c:pt idx="3">
                  <c:v>Online Program</c:v>
                </c:pt>
                <c:pt idx="4">
                  <c:v>Group events in the community</c:v>
                </c:pt>
                <c:pt idx="5">
                  <c:v>Health Fair</c:v>
                </c:pt>
              </c:strCache>
            </c:strRef>
          </c:cat>
          <c:val>
            <c:numRef>
              <c:f>summary!$K$39:$K$44</c:f>
              <c:numCache>
                <c:formatCode>0%</c:formatCode>
                <c:ptCount val="6"/>
                <c:pt idx="0">
                  <c:v>0.192</c:v>
                </c:pt>
                <c:pt idx="1">
                  <c:v>0.08</c:v>
                </c:pt>
                <c:pt idx="2">
                  <c:v>0.14000000000000001</c:v>
                </c:pt>
                <c:pt idx="3">
                  <c:v>0.21199999999999999</c:v>
                </c:pt>
                <c:pt idx="4">
                  <c:v>0.22800000000000001</c:v>
                </c:pt>
                <c:pt idx="5">
                  <c:v>9.1999999999999998E-2</c:v>
                </c:pt>
              </c:numCache>
            </c:numRef>
          </c:val>
          <c:extLst>
            <c:ext xmlns:c16="http://schemas.microsoft.com/office/drawing/2014/chart" uri="{C3380CC4-5D6E-409C-BE32-E72D297353CC}">
              <c16:uniqueId val="{00000001-C79B-4609-8225-9BC306912BD5}"/>
            </c:ext>
          </c:extLst>
        </c:ser>
        <c:dLbls>
          <c:showLegendKey val="0"/>
          <c:showVal val="0"/>
          <c:showCatName val="0"/>
          <c:showSerName val="0"/>
          <c:showPercent val="0"/>
          <c:showBubbleSize val="0"/>
        </c:dLbls>
        <c:gapWidth val="150"/>
        <c:axId val="102077568"/>
        <c:axId val="102079104"/>
      </c:barChart>
      <c:catAx>
        <c:axId val="102077568"/>
        <c:scaling>
          <c:orientation val="minMax"/>
        </c:scaling>
        <c:delete val="0"/>
        <c:axPos val="b"/>
        <c:numFmt formatCode="General" sourceLinked="0"/>
        <c:majorTickMark val="out"/>
        <c:minorTickMark val="none"/>
        <c:tickLblPos val="nextTo"/>
        <c:txPr>
          <a:bodyPr/>
          <a:lstStyle/>
          <a:p>
            <a:pPr>
              <a:defRPr>
                <a:latin typeface="Segoe UI" panose="020B0502040204020203" pitchFamily="34" charset="0"/>
                <a:ea typeface="Segoe UI" panose="020B0502040204020203" pitchFamily="34" charset="0"/>
                <a:cs typeface="Segoe UI" panose="020B0502040204020203" pitchFamily="34" charset="0"/>
              </a:defRPr>
            </a:pPr>
            <a:endParaRPr lang="en-US"/>
          </a:p>
        </c:txPr>
        <c:crossAx val="102079104"/>
        <c:crosses val="autoZero"/>
        <c:auto val="1"/>
        <c:lblAlgn val="ctr"/>
        <c:lblOffset val="100"/>
        <c:noMultiLvlLbl val="0"/>
      </c:catAx>
      <c:valAx>
        <c:axId val="102079104"/>
        <c:scaling>
          <c:orientation val="minMax"/>
        </c:scaling>
        <c:delete val="1"/>
        <c:axPos val="l"/>
        <c:numFmt formatCode="0%" sourceLinked="1"/>
        <c:majorTickMark val="out"/>
        <c:minorTickMark val="none"/>
        <c:tickLblPos val="nextTo"/>
        <c:crossAx val="102077568"/>
        <c:crosses val="autoZero"/>
        <c:crossBetween val="between"/>
      </c:valAx>
    </c:plotArea>
    <c:legend>
      <c:legendPos val="b"/>
      <c:overlay val="0"/>
      <c:txPr>
        <a:bodyPr/>
        <a:lstStyle/>
        <a:p>
          <a:pPr>
            <a:defRPr>
              <a:latin typeface="Arial" pitchFamily="34" charset="0"/>
              <a:cs typeface="Arial" pitchFamily="34" charset="0"/>
            </a:defRPr>
          </a:pPr>
          <a:endParaRPr lang="en-US"/>
        </a:p>
      </c:txPr>
    </c:legend>
    <c:plotVisOnly val="1"/>
    <c:dispBlanksAs val="gap"/>
    <c:showDLblsOverMax val="0"/>
  </c:chart>
  <c:externalData r:id="rId1">
    <c:autoUpdate val="0"/>
  </c:externalData>
</c:chartSpace>
</file>

<file path=ppt/charts/chart3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bar"/>
        <c:grouping val="clustered"/>
        <c:varyColors val="0"/>
        <c:ser>
          <c:idx val="0"/>
          <c:order val="0"/>
          <c:spPr>
            <a:solidFill>
              <a:srgbClr val="BE143C"/>
            </a:solidFill>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summary!$B$63:$B$94</c:f>
              <c:strCache>
                <c:ptCount val="20"/>
                <c:pt idx="0">
                  <c:v>Cancer detection/prevention</c:v>
                </c:pt>
                <c:pt idx="1">
                  <c:v>Nutritious cooking tips</c:v>
                </c:pt>
                <c:pt idx="2">
                  <c:v>Adult immunizations</c:v>
                </c:pt>
                <c:pt idx="3">
                  <c:v>Healthy cooking classes</c:v>
                </c:pt>
                <c:pt idx="4">
                  <c:v>Preventive health guidelines</c:v>
                </c:pt>
                <c:pt idx="5">
                  <c:v>Learning the best questions to ask your doctor</c:v>
                </c:pt>
                <c:pt idx="6">
                  <c:v>Recipes with fruits &amp; vegetables</c:v>
                </c:pt>
                <c:pt idx="7">
                  <c:v>Hearing screening</c:v>
                </c:pt>
                <c:pt idx="8">
                  <c:v>Women's health</c:v>
                </c:pt>
                <c:pt idx="9">
                  <c:v>Back pain/safety</c:v>
                </c:pt>
                <c:pt idx="10">
                  <c:v>Tips for increasing physical activity</c:v>
                </c:pt>
                <c:pt idx="11">
                  <c:v>Learn more about strength training</c:v>
                </c:pt>
                <c:pt idx="12">
                  <c:v>Cold/flu prevention</c:v>
                </c:pt>
                <c:pt idx="13">
                  <c:v>Health screenings</c:v>
                </c:pt>
                <c:pt idx="14">
                  <c:v>Fitness classes</c:v>
                </c:pt>
                <c:pt idx="15">
                  <c:v>Ergonomics</c:v>
                </c:pt>
                <c:pt idx="16">
                  <c:v>Onsite fitness center</c:v>
                </c:pt>
                <c:pt idx="17">
                  <c:v>Stretch breaks at work</c:v>
                </c:pt>
                <c:pt idx="18">
                  <c:v>Flu vaccines</c:v>
                </c:pt>
                <c:pt idx="19">
                  <c:v>Fresh fruits and vegetables onsite</c:v>
                </c:pt>
              </c:strCache>
              <c:extLst/>
            </c:strRef>
          </c:cat>
          <c:val>
            <c:numRef>
              <c:f>summary!$C$63:$C$94</c:f>
              <c:numCache>
                <c:formatCode>0%</c:formatCode>
                <c:ptCount val="20"/>
                <c:pt idx="0">
                  <c:v>0.44800000000000001</c:v>
                </c:pt>
                <c:pt idx="1">
                  <c:v>0.45200000000000001</c:v>
                </c:pt>
                <c:pt idx="2">
                  <c:v>0.45600000000000002</c:v>
                </c:pt>
                <c:pt idx="3">
                  <c:v>0.46</c:v>
                </c:pt>
                <c:pt idx="4">
                  <c:v>0.46</c:v>
                </c:pt>
                <c:pt idx="5">
                  <c:v>0.48399999999999999</c:v>
                </c:pt>
                <c:pt idx="6">
                  <c:v>0.48399999999999999</c:v>
                </c:pt>
                <c:pt idx="7">
                  <c:v>0.48799999999999999</c:v>
                </c:pt>
                <c:pt idx="8">
                  <c:v>0.49199999999999999</c:v>
                </c:pt>
                <c:pt idx="9">
                  <c:v>0.5</c:v>
                </c:pt>
                <c:pt idx="10">
                  <c:v>0.5</c:v>
                </c:pt>
                <c:pt idx="11">
                  <c:v>0.50800000000000001</c:v>
                </c:pt>
                <c:pt idx="12">
                  <c:v>0.51600000000000001</c:v>
                </c:pt>
                <c:pt idx="13">
                  <c:v>0.52</c:v>
                </c:pt>
                <c:pt idx="14">
                  <c:v>0.52800000000000002</c:v>
                </c:pt>
                <c:pt idx="15">
                  <c:v>0.56799999999999995</c:v>
                </c:pt>
                <c:pt idx="16">
                  <c:v>0.56799999999999995</c:v>
                </c:pt>
                <c:pt idx="17">
                  <c:v>0.58799999999999997</c:v>
                </c:pt>
                <c:pt idx="18">
                  <c:v>0.60799999999999998</c:v>
                </c:pt>
                <c:pt idx="19">
                  <c:v>0.61199999999999999</c:v>
                </c:pt>
              </c:numCache>
              <c:extLst/>
            </c:numRef>
          </c:val>
          <c:extLst>
            <c:ext xmlns:c16="http://schemas.microsoft.com/office/drawing/2014/chart" uri="{C3380CC4-5D6E-409C-BE32-E72D297353CC}">
              <c16:uniqueId val="{00000000-0DFA-455A-B304-1125CC92EF7B}"/>
            </c:ext>
          </c:extLst>
        </c:ser>
        <c:dLbls>
          <c:showLegendKey val="0"/>
          <c:showVal val="0"/>
          <c:showCatName val="0"/>
          <c:showSerName val="0"/>
          <c:showPercent val="0"/>
          <c:showBubbleSize val="0"/>
        </c:dLbls>
        <c:gapWidth val="50"/>
        <c:axId val="102099584"/>
        <c:axId val="103690624"/>
      </c:barChart>
      <c:catAx>
        <c:axId val="102099584"/>
        <c:scaling>
          <c:orientation val="minMax"/>
        </c:scaling>
        <c:delete val="0"/>
        <c:axPos val="l"/>
        <c:numFmt formatCode="General" sourceLinked="1"/>
        <c:majorTickMark val="out"/>
        <c:minorTickMark val="none"/>
        <c:tickLblPos val="nextTo"/>
        <c:txPr>
          <a:bodyPr rot="0" vert="horz"/>
          <a:lstStyle/>
          <a:p>
            <a:pPr>
              <a:defRPr/>
            </a:pPr>
            <a:endParaRPr lang="en-US"/>
          </a:p>
        </c:txPr>
        <c:crossAx val="103690624"/>
        <c:crosses val="autoZero"/>
        <c:auto val="1"/>
        <c:lblAlgn val="ctr"/>
        <c:lblOffset val="100"/>
        <c:noMultiLvlLbl val="0"/>
      </c:catAx>
      <c:valAx>
        <c:axId val="103690624"/>
        <c:scaling>
          <c:orientation val="minMax"/>
        </c:scaling>
        <c:delete val="1"/>
        <c:axPos val="b"/>
        <c:numFmt formatCode="0%" sourceLinked="1"/>
        <c:majorTickMark val="out"/>
        <c:minorTickMark val="none"/>
        <c:tickLblPos val="nextTo"/>
        <c:crossAx val="102099584"/>
        <c:crosses val="autoZero"/>
        <c:crossBetween val="between"/>
      </c:valAx>
    </c:plotArea>
    <c:plotVisOnly val="1"/>
    <c:dispBlanksAs val="gap"/>
    <c:showDLblsOverMax val="0"/>
  </c:chart>
  <c:txPr>
    <a:bodyPr/>
    <a:lstStyle/>
    <a:p>
      <a:pPr>
        <a:defRPr sz="1000" b="0" i="0" u="none" strike="noStrike" baseline="0">
          <a:solidFill>
            <a:srgbClr val="000000"/>
          </a:solidFill>
          <a:latin typeface="Segoe UI" panose="020B0502040204020203" pitchFamily="34" charset="0"/>
          <a:ea typeface="Segoe UI" panose="020B0502040204020203" pitchFamily="34" charset="0"/>
          <a:cs typeface="Segoe UI" panose="020B0502040204020203" pitchFamily="34" charset="0"/>
        </a:defRPr>
      </a:pPr>
      <a:endParaRPr lang="en-US"/>
    </a:p>
  </c:txPr>
  <c:externalData r:id="rId1">
    <c:autoUpdate val="0"/>
  </c:externalData>
</c:chartSpace>
</file>

<file path=ppt/charts/chart3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bar"/>
        <c:grouping val="clustered"/>
        <c:varyColors val="0"/>
        <c:ser>
          <c:idx val="0"/>
          <c:order val="0"/>
          <c:spPr>
            <a:solidFill>
              <a:srgbClr val="BE143C"/>
            </a:solidFill>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summary!$B$95:$B$102</c:f>
              <c:strCache>
                <c:ptCount val="8"/>
                <c:pt idx="0">
                  <c:v>Preparing for my children's college expenses</c:v>
                </c:pt>
                <c:pt idx="1">
                  <c:v>Using more affordable prescription drugs</c:v>
                </c:pt>
                <c:pt idx="2">
                  <c:v>Managing medical expenses</c:v>
                </c:pt>
                <c:pt idx="3">
                  <c:v>Managing my finances/budgeting</c:v>
                </c:pt>
                <c:pt idx="4">
                  <c:v>Saving money with your health-related visits</c:v>
                </c:pt>
                <c:pt idx="5">
                  <c:v>How to invest</c:v>
                </c:pt>
                <c:pt idx="6">
                  <c:v>Preparing for retirement</c:v>
                </c:pt>
                <c:pt idx="7">
                  <c:v>Managing/understanding my benefits</c:v>
                </c:pt>
              </c:strCache>
            </c:strRef>
          </c:cat>
          <c:val>
            <c:numRef>
              <c:f>summary!$C$95:$C$102</c:f>
              <c:numCache>
                <c:formatCode>0%</c:formatCode>
                <c:ptCount val="8"/>
                <c:pt idx="0">
                  <c:v>0.30399999999999999</c:v>
                </c:pt>
                <c:pt idx="1">
                  <c:v>0.32400000000000001</c:v>
                </c:pt>
                <c:pt idx="2">
                  <c:v>0.34</c:v>
                </c:pt>
                <c:pt idx="3">
                  <c:v>0.40400000000000003</c:v>
                </c:pt>
                <c:pt idx="4">
                  <c:v>0.42799999999999999</c:v>
                </c:pt>
                <c:pt idx="5">
                  <c:v>0.47199999999999998</c:v>
                </c:pt>
                <c:pt idx="6">
                  <c:v>0.55600000000000005</c:v>
                </c:pt>
                <c:pt idx="7">
                  <c:v>0.57599999999999996</c:v>
                </c:pt>
              </c:numCache>
            </c:numRef>
          </c:val>
          <c:extLst>
            <c:ext xmlns:c16="http://schemas.microsoft.com/office/drawing/2014/chart" uri="{C3380CC4-5D6E-409C-BE32-E72D297353CC}">
              <c16:uniqueId val="{00000000-51AB-46BF-A610-AE9032E71E93}"/>
            </c:ext>
          </c:extLst>
        </c:ser>
        <c:dLbls>
          <c:showLegendKey val="0"/>
          <c:showVal val="0"/>
          <c:showCatName val="0"/>
          <c:showSerName val="0"/>
          <c:showPercent val="0"/>
          <c:showBubbleSize val="0"/>
        </c:dLbls>
        <c:gapWidth val="50"/>
        <c:axId val="102099584"/>
        <c:axId val="103690624"/>
      </c:barChart>
      <c:catAx>
        <c:axId val="102099584"/>
        <c:scaling>
          <c:orientation val="minMax"/>
        </c:scaling>
        <c:delete val="0"/>
        <c:axPos val="l"/>
        <c:numFmt formatCode="General" sourceLinked="1"/>
        <c:majorTickMark val="out"/>
        <c:minorTickMark val="none"/>
        <c:tickLblPos val="nextTo"/>
        <c:txPr>
          <a:bodyPr rot="0" vert="horz"/>
          <a:lstStyle/>
          <a:p>
            <a:pPr>
              <a:defRPr/>
            </a:pPr>
            <a:endParaRPr lang="en-US"/>
          </a:p>
        </c:txPr>
        <c:crossAx val="103690624"/>
        <c:crosses val="autoZero"/>
        <c:auto val="1"/>
        <c:lblAlgn val="ctr"/>
        <c:lblOffset val="100"/>
        <c:noMultiLvlLbl val="0"/>
      </c:catAx>
      <c:valAx>
        <c:axId val="103690624"/>
        <c:scaling>
          <c:orientation val="minMax"/>
        </c:scaling>
        <c:delete val="1"/>
        <c:axPos val="b"/>
        <c:numFmt formatCode="0%" sourceLinked="1"/>
        <c:majorTickMark val="out"/>
        <c:minorTickMark val="none"/>
        <c:tickLblPos val="nextTo"/>
        <c:crossAx val="102099584"/>
        <c:crosses val="autoZero"/>
        <c:crossBetween val="between"/>
      </c:valAx>
    </c:plotArea>
    <c:plotVisOnly val="1"/>
    <c:dispBlanksAs val="gap"/>
    <c:showDLblsOverMax val="0"/>
  </c:chart>
  <c:txPr>
    <a:bodyPr/>
    <a:lstStyle/>
    <a:p>
      <a:pPr>
        <a:defRPr sz="1000" b="0" i="0" u="none" strike="noStrike" baseline="0">
          <a:solidFill>
            <a:srgbClr val="000000"/>
          </a:solidFill>
          <a:latin typeface="Segoe UI" panose="020B0502040204020203" pitchFamily="34" charset="0"/>
          <a:ea typeface="Segoe UI" panose="020B0502040204020203" pitchFamily="34" charset="0"/>
          <a:cs typeface="Segoe UI" panose="020B0502040204020203" pitchFamily="34" charset="0"/>
        </a:defRPr>
      </a:pPr>
      <a:endParaRPr lang="en-US"/>
    </a:p>
  </c:txPr>
  <c:externalData r:id="rId1">
    <c:autoUpdate val="0"/>
  </c:externalData>
</c:chartSpace>
</file>

<file path=ppt/charts/chart3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bar"/>
        <c:grouping val="clustered"/>
        <c:varyColors val="0"/>
        <c:ser>
          <c:idx val="0"/>
          <c:order val="0"/>
          <c:spPr>
            <a:solidFill>
              <a:srgbClr val="BE143C"/>
            </a:solidFill>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summary!$B$103:$B$109</c:f>
              <c:strCache>
                <c:ptCount val="7"/>
                <c:pt idx="0">
                  <c:v>Support groups</c:v>
                </c:pt>
                <c:pt idx="1">
                  <c:v>Success coaching</c:v>
                </c:pt>
                <c:pt idx="2">
                  <c:v>Team building activities/competitions</c:v>
                </c:pt>
                <c:pt idx="3">
                  <c:v>Setting healthy boundaries</c:v>
                </c:pt>
                <c:pt idx="4">
                  <c:v>Resilience training</c:v>
                </c:pt>
                <c:pt idx="5">
                  <c:v>Community engagement</c:v>
                </c:pt>
                <c:pt idx="6">
                  <c:v>Employee clubs/interest groups</c:v>
                </c:pt>
              </c:strCache>
            </c:strRef>
          </c:cat>
          <c:val>
            <c:numRef>
              <c:f>summary!$C$103:$C$109</c:f>
              <c:numCache>
                <c:formatCode>0%</c:formatCode>
                <c:ptCount val="7"/>
                <c:pt idx="0">
                  <c:v>0.32800000000000001</c:v>
                </c:pt>
                <c:pt idx="1">
                  <c:v>0.34399999999999997</c:v>
                </c:pt>
                <c:pt idx="2">
                  <c:v>0.376</c:v>
                </c:pt>
                <c:pt idx="3">
                  <c:v>0.4</c:v>
                </c:pt>
                <c:pt idx="4">
                  <c:v>0.42799999999999999</c:v>
                </c:pt>
                <c:pt idx="5">
                  <c:v>0.432</c:v>
                </c:pt>
                <c:pt idx="6">
                  <c:v>0.5</c:v>
                </c:pt>
              </c:numCache>
            </c:numRef>
          </c:val>
          <c:extLst>
            <c:ext xmlns:c16="http://schemas.microsoft.com/office/drawing/2014/chart" uri="{C3380CC4-5D6E-409C-BE32-E72D297353CC}">
              <c16:uniqueId val="{00000000-771D-425D-AD3D-D2629AD483C9}"/>
            </c:ext>
          </c:extLst>
        </c:ser>
        <c:dLbls>
          <c:showLegendKey val="0"/>
          <c:showVal val="0"/>
          <c:showCatName val="0"/>
          <c:showSerName val="0"/>
          <c:showPercent val="0"/>
          <c:showBubbleSize val="0"/>
        </c:dLbls>
        <c:gapWidth val="50"/>
        <c:axId val="102099584"/>
        <c:axId val="103690624"/>
      </c:barChart>
      <c:catAx>
        <c:axId val="102099584"/>
        <c:scaling>
          <c:orientation val="minMax"/>
        </c:scaling>
        <c:delete val="0"/>
        <c:axPos val="l"/>
        <c:numFmt formatCode="General" sourceLinked="1"/>
        <c:majorTickMark val="out"/>
        <c:minorTickMark val="none"/>
        <c:tickLblPos val="nextTo"/>
        <c:txPr>
          <a:bodyPr rot="0" vert="horz"/>
          <a:lstStyle/>
          <a:p>
            <a:pPr>
              <a:defRPr/>
            </a:pPr>
            <a:endParaRPr lang="en-US"/>
          </a:p>
        </c:txPr>
        <c:crossAx val="103690624"/>
        <c:crosses val="autoZero"/>
        <c:auto val="1"/>
        <c:lblAlgn val="ctr"/>
        <c:lblOffset val="100"/>
        <c:noMultiLvlLbl val="0"/>
      </c:catAx>
      <c:valAx>
        <c:axId val="103690624"/>
        <c:scaling>
          <c:orientation val="minMax"/>
        </c:scaling>
        <c:delete val="1"/>
        <c:axPos val="b"/>
        <c:numFmt formatCode="0%" sourceLinked="1"/>
        <c:majorTickMark val="out"/>
        <c:minorTickMark val="none"/>
        <c:tickLblPos val="nextTo"/>
        <c:crossAx val="102099584"/>
        <c:crosses val="autoZero"/>
        <c:crossBetween val="between"/>
      </c:valAx>
    </c:plotArea>
    <c:plotVisOnly val="1"/>
    <c:dispBlanksAs val="gap"/>
    <c:showDLblsOverMax val="0"/>
  </c:chart>
  <c:txPr>
    <a:bodyPr/>
    <a:lstStyle/>
    <a:p>
      <a:pPr>
        <a:defRPr sz="1000" b="0" i="0" u="none" strike="noStrike" baseline="0">
          <a:solidFill>
            <a:srgbClr val="000000"/>
          </a:solidFill>
          <a:latin typeface="Segoe UI" panose="020B0502040204020203" pitchFamily="34" charset="0"/>
          <a:ea typeface="Segoe UI" panose="020B0502040204020203" pitchFamily="34" charset="0"/>
          <a:cs typeface="Segoe UI" panose="020B0502040204020203" pitchFamily="34" charset="0"/>
        </a:defRPr>
      </a:pPr>
      <a:endParaRPr lang="en-US"/>
    </a:p>
  </c:txPr>
  <c:externalData r:id="rId1">
    <c:autoUpdate val="0"/>
  </c:externalData>
</c:chartSpace>
</file>

<file path=ppt/charts/chart3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bar"/>
        <c:grouping val="clustered"/>
        <c:varyColors val="0"/>
        <c:ser>
          <c:idx val="0"/>
          <c:order val="0"/>
          <c:spPr>
            <a:solidFill>
              <a:srgbClr val="BE143C"/>
            </a:solidFill>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summary!$B$110:$B$120</c:f>
              <c:strCache>
                <c:ptCount val="11"/>
                <c:pt idx="0">
                  <c:v>Alcohol/drug abuse</c:v>
                </c:pt>
                <c:pt idx="1">
                  <c:v>Eating disorders</c:v>
                </c:pt>
                <c:pt idx="2">
                  <c:v>Taking better care of your children</c:v>
                </c:pt>
                <c:pt idx="3">
                  <c:v>Taking better care of others (dependent/elder care)</c:v>
                </c:pt>
                <c:pt idx="4">
                  <c:v>Support for anxiety and/or depression</c:v>
                </c:pt>
                <c:pt idx="5">
                  <c:v>Employee Assistance Program (EAP)</c:v>
                </c:pt>
                <c:pt idx="6">
                  <c:v>Sleep disorders/information on better sleep</c:v>
                </c:pt>
                <c:pt idx="7">
                  <c:v>Taking better care of yourself</c:v>
                </c:pt>
                <c:pt idx="8">
                  <c:v>Coping with/managing your stress</c:v>
                </c:pt>
                <c:pt idx="9">
                  <c:v>Yoga</c:v>
                </c:pt>
                <c:pt idx="10">
                  <c:v>Massage therapy</c:v>
                </c:pt>
              </c:strCache>
            </c:strRef>
          </c:cat>
          <c:val>
            <c:numRef>
              <c:f>summary!$C$110:$C$120</c:f>
              <c:numCache>
                <c:formatCode>0%</c:formatCode>
                <c:ptCount val="11"/>
                <c:pt idx="0">
                  <c:v>8.7999999999999995E-2</c:v>
                </c:pt>
                <c:pt idx="1">
                  <c:v>0.12</c:v>
                </c:pt>
                <c:pt idx="2">
                  <c:v>0.22800000000000001</c:v>
                </c:pt>
                <c:pt idx="3">
                  <c:v>0.25600000000000001</c:v>
                </c:pt>
                <c:pt idx="4">
                  <c:v>0.33200000000000002</c:v>
                </c:pt>
                <c:pt idx="5">
                  <c:v>0.33600000000000002</c:v>
                </c:pt>
                <c:pt idx="6">
                  <c:v>0.372</c:v>
                </c:pt>
                <c:pt idx="7">
                  <c:v>0.42399999999999999</c:v>
                </c:pt>
                <c:pt idx="8">
                  <c:v>0.46400000000000002</c:v>
                </c:pt>
                <c:pt idx="9">
                  <c:v>0.54</c:v>
                </c:pt>
                <c:pt idx="10">
                  <c:v>0.60399999999999998</c:v>
                </c:pt>
              </c:numCache>
            </c:numRef>
          </c:val>
          <c:extLst>
            <c:ext xmlns:c16="http://schemas.microsoft.com/office/drawing/2014/chart" uri="{C3380CC4-5D6E-409C-BE32-E72D297353CC}">
              <c16:uniqueId val="{00000000-F422-4958-9053-B10EEEA1207D}"/>
            </c:ext>
          </c:extLst>
        </c:ser>
        <c:dLbls>
          <c:showLegendKey val="0"/>
          <c:showVal val="0"/>
          <c:showCatName val="0"/>
          <c:showSerName val="0"/>
          <c:showPercent val="0"/>
          <c:showBubbleSize val="0"/>
        </c:dLbls>
        <c:gapWidth val="50"/>
        <c:axId val="102099584"/>
        <c:axId val="103690624"/>
      </c:barChart>
      <c:catAx>
        <c:axId val="102099584"/>
        <c:scaling>
          <c:orientation val="minMax"/>
        </c:scaling>
        <c:delete val="0"/>
        <c:axPos val="l"/>
        <c:numFmt formatCode="General" sourceLinked="1"/>
        <c:majorTickMark val="out"/>
        <c:minorTickMark val="none"/>
        <c:tickLblPos val="nextTo"/>
        <c:txPr>
          <a:bodyPr rot="0" vert="horz"/>
          <a:lstStyle/>
          <a:p>
            <a:pPr>
              <a:defRPr/>
            </a:pPr>
            <a:endParaRPr lang="en-US"/>
          </a:p>
        </c:txPr>
        <c:crossAx val="103690624"/>
        <c:crosses val="autoZero"/>
        <c:auto val="1"/>
        <c:lblAlgn val="ctr"/>
        <c:lblOffset val="100"/>
        <c:noMultiLvlLbl val="0"/>
      </c:catAx>
      <c:valAx>
        <c:axId val="103690624"/>
        <c:scaling>
          <c:orientation val="minMax"/>
        </c:scaling>
        <c:delete val="1"/>
        <c:axPos val="b"/>
        <c:numFmt formatCode="0%" sourceLinked="1"/>
        <c:majorTickMark val="out"/>
        <c:minorTickMark val="none"/>
        <c:tickLblPos val="nextTo"/>
        <c:crossAx val="102099584"/>
        <c:crosses val="autoZero"/>
        <c:crossBetween val="between"/>
      </c:valAx>
    </c:plotArea>
    <c:plotVisOnly val="1"/>
    <c:dispBlanksAs val="gap"/>
    <c:showDLblsOverMax val="0"/>
  </c:chart>
  <c:txPr>
    <a:bodyPr/>
    <a:lstStyle/>
    <a:p>
      <a:pPr>
        <a:defRPr sz="1000" b="0" i="0" u="none" strike="noStrike" baseline="0">
          <a:solidFill>
            <a:srgbClr val="000000"/>
          </a:solidFill>
          <a:latin typeface="Segoe UI" panose="020B0502040204020203" pitchFamily="34" charset="0"/>
          <a:ea typeface="Segoe UI" panose="020B0502040204020203" pitchFamily="34" charset="0"/>
          <a:cs typeface="Segoe UI" panose="020B0502040204020203" pitchFamily="34" charset="0"/>
        </a:defRPr>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pieChart>
        <c:varyColors val="1"/>
        <c:ser>
          <c:idx val="0"/>
          <c:order val="0"/>
          <c:spPr>
            <a:solidFill>
              <a:srgbClr val="BE143C"/>
            </a:solidFill>
          </c:spPr>
          <c:dPt>
            <c:idx val="0"/>
            <c:bubble3D val="0"/>
            <c:extLst>
              <c:ext xmlns:c16="http://schemas.microsoft.com/office/drawing/2014/chart" uri="{C3380CC4-5D6E-409C-BE32-E72D297353CC}">
                <c16:uniqueId val="{00000000-0217-4397-8275-3EA42339291D}"/>
              </c:ext>
            </c:extLst>
          </c:dPt>
          <c:dPt>
            <c:idx val="1"/>
            <c:bubble3D val="0"/>
            <c:spPr>
              <a:solidFill>
                <a:srgbClr val="8D827A"/>
              </a:solidFill>
            </c:spPr>
            <c:extLst>
              <c:ext xmlns:c16="http://schemas.microsoft.com/office/drawing/2014/chart" uri="{C3380CC4-5D6E-409C-BE32-E72D297353CC}">
                <c16:uniqueId val="{00000002-0217-4397-8275-3EA42339291D}"/>
              </c:ext>
            </c:extLst>
          </c:dPt>
          <c:dPt>
            <c:idx val="2"/>
            <c:bubble3D val="0"/>
            <c:spPr>
              <a:solidFill>
                <a:srgbClr val="00B3E3"/>
              </a:solidFill>
            </c:spPr>
            <c:extLst>
              <c:ext xmlns:c16="http://schemas.microsoft.com/office/drawing/2014/chart" uri="{C3380CC4-5D6E-409C-BE32-E72D297353CC}">
                <c16:uniqueId val="{00000004-0217-4397-8275-3EA42339291D}"/>
              </c:ext>
            </c:extLst>
          </c:dPt>
          <c:dPt>
            <c:idx val="3"/>
            <c:bubble3D val="0"/>
            <c:spPr>
              <a:noFill/>
            </c:spPr>
            <c:extLst>
              <c:ext xmlns:c16="http://schemas.microsoft.com/office/drawing/2014/chart" uri="{C3380CC4-5D6E-409C-BE32-E72D297353CC}">
                <c16:uniqueId val="{00000006-0217-4397-8275-3EA42339291D}"/>
              </c:ext>
            </c:extLst>
          </c:dPt>
          <c:dLbls>
            <c:spPr>
              <a:noFill/>
              <a:ln w="25400">
                <a:noFill/>
              </a:ln>
            </c:spPr>
            <c:txPr>
              <a:bodyPr/>
              <a:lstStyle/>
              <a:p>
                <a:pPr>
                  <a:defRPr sz="1000" b="0" i="0" u="none" strike="noStrike" baseline="0">
                    <a:solidFill>
                      <a:schemeClr val="tx1"/>
                    </a:solidFill>
                    <a:latin typeface="Segoe UI" panose="020B0502040204020203" pitchFamily="34" charset="0"/>
                    <a:ea typeface="Segoe UI" panose="020B0502040204020203" pitchFamily="34" charset="0"/>
                    <a:cs typeface="Segoe UI" panose="020B0502040204020203" pitchFamily="34" charset="0"/>
                  </a:defRPr>
                </a:pPr>
                <a:endParaRPr lang="en-US"/>
              </a:p>
            </c:txPr>
            <c:showLegendKey val="0"/>
            <c:showVal val="1"/>
            <c:showCatName val="1"/>
            <c:showSerName val="0"/>
            <c:showPercent val="1"/>
            <c:showBubbleSize val="0"/>
            <c:separator>
</c:separator>
            <c:showLeaderLines val="1"/>
            <c:extLst>
              <c:ext xmlns:c15="http://schemas.microsoft.com/office/drawing/2012/chart" uri="{CE6537A1-D6FC-4f65-9D91-7224C49458BB}"/>
            </c:extLst>
          </c:dLbls>
          <c:cat>
            <c:strRef>
              <c:f>summary!$D$190:$D$193</c:f>
              <c:strCache>
                <c:ptCount val="4"/>
                <c:pt idx="0">
                  <c:v>Staff</c:v>
                </c:pt>
                <c:pt idx="1">
                  <c:v>Union</c:v>
                </c:pt>
                <c:pt idx="2">
                  <c:v>Faculty &amp; Professional Academic</c:v>
                </c:pt>
                <c:pt idx="3">
                  <c:v>No Answer</c:v>
                </c:pt>
              </c:strCache>
            </c:strRef>
          </c:cat>
          <c:val>
            <c:numRef>
              <c:f>summary!$C$190:$C$193</c:f>
              <c:numCache>
                <c:formatCode>General</c:formatCode>
                <c:ptCount val="4"/>
                <c:pt idx="0">
                  <c:v>168</c:v>
                </c:pt>
                <c:pt idx="1">
                  <c:v>13</c:v>
                </c:pt>
                <c:pt idx="2">
                  <c:v>65</c:v>
                </c:pt>
                <c:pt idx="3">
                  <c:v>4</c:v>
                </c:pt>
              </c:numCache>
            </c:numRef>
          </c:val>
          <c:extLst>
            <c:ext xmlns:c16="http://schemas.microsoft.com/office/drawing/2014/chart" uri="{C3380CC4-5D6E-409C-BE32-E72D297353CC}">
              <c16:uniqueId val="{00000007-0217-4397-8275-3EA42339291D}"/>
            </c:ext>
          </c:extLst>
        </c:ser>
        <c:dLbls>
          <c:showLegendKey val="0"/>
          <c:showVal val="0"/>
          <c:showCatName val="0"/>
          <c:showSerName val="0"/>
          <c:showPercent val="0"/>
          <c:showBubbleSize val="0"/>
          <c:showLeaderLines val="1"/>
        </c:dLbls>
        <c:firstSliceAng val="0"/>
      </c:pieChart>
      <c:spPr>
        <a:noFill/>
        <a:ln w="25400">
          <a:noFill/>
        </a:ln>
      </c:spPr>
    </c:plotArea>
    <c:plotVisOnly val="1"/>
    <c:dispBlanksAs val="gap"/>
    <c:showDLblsOverMax val="0"/>
  </c:chart>
  <c:txPr>
    <a:bodyPr/>
    <a:lstStyle/>
    <a:p>
      <a:pPr>
        <a:defRPr sz="1000" b="0" i="0" u="none" strike="noStrike" baseline="0">
          <a:solidFill>
            <a:srgbClr val="000000"/>
          </a:solidFill>
          <a:latin typeface="Calibri"/>
          <a:ea typeface="Calibri"/>
          <a:cs typeface="Calibri"/>
        </a:defRPr>
      </a:pPr>
      <a:endParaRPr lang="en-US"/>
    </a:p>
  </c:txPr>
  <c:externalData r:id="rId1">
    <c:autoUpdate val="0"/>
  </c:externalData>
</c:chartSpace>
</file>

<file path=ppt/charts/chart4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bar"/>
        <c:grouping val="clustered"/>
        <c:varyColors val="0"/>
        <c:ser>
          <c:idx val="0"/>
          <c:order val="0"/>
          <c:spPr>
            <a:solidFill>
              <a:srgbClr val="BE143C"/>
            </a:solidFill>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summary!$B$121:$B$128</c:f>
              <c:strCache>
                <c:ptCount val="8"/>
                <c:pt idx="0">
                  <c:v>Tobacco-free grounds</c:v>
                </c:pt>
                <c:pt idx="1">
                  <c:v>Time management</c:v>
                </c:pt>
                <c:pt idx="2">
                  <c:v>Volunteering opportunities</c:v>
                </c:pt>
                <c:pt idx="3">
                  <c:v>Work-life balance/integration</c:v>
                </c:pt>
                <c:pt idx="4">
                  <c:v>Community Supported Agriculture (CSA) programs</c:v>
                </c:pt>
                <c:pt idx="5">
                  <c:v>Walking meetings</c:v>
                </c:pt>
                <c:pt idx="6">
                  <c:v>Healthy vending or menu options at work</c:v>
                </c:pt>
                <c:pt idx="7">
                  <c:v>Workplace ergonomics</c:v>
                </c:pt>
              </c:strCache>
            </c:strRef>
          </c:cat>
          <c:val>
            <c:numRef>
              <c:f>summary!$C$121:$C$128</c:f>
              <c:numCache>
                <c:formatCode>0%</c:formatCode>
                <c:ptCount val="8"/>
                <c:pt idx="0">
                  <c:v>0.27200000000000002</c:v>
                </c:pt>
                <c:pt idx="1">
                  <c:v>0.32400000000000001</c:v>
                </c:pt>
                <c:pt idx="2">
                  <c:v>0.42</c:v>
                </c:pt>
                <c:pt idx="3">
                  <c:v>0.44</c:v>
                </c:pt>
                <c:pt idx="4">
                  <c:v>0.46800000000000003</c:v>
                </c:pt>
                <c:pt idx="5">
                  <c:v>0.51600000000000001</c:v>
                </c:pt>
                <c:pt idx="6">
                  <c:v>0.55200000000000005</c:v>
                </c:pt>
                <c:pt idx="7">
                  <c:v>0.57999999999999996</c:v>
                </c:pt>
              </c:numCache>
            </c:numRef>
          </c:val>
          <c:extLst>
            <c:ext xmlns:c16="http://schemas.microsoft.com/office/drawing/2014/chart" uri="{C3380CC4-5D6E-409C-BE32-E72D297353CC}">
              <c16:uniqueId val="{00000000-0435-42DF-9B13-6533DD764FC6}"/>
            </c:ext>
          </c:extLst>
        </c:ser>
        <c:dLbls>
          <c:showLegendKey val="0"/>
          <c:showVal val="0"/>
          <c:showCatName val="0"/>
          <c:showSerName val="0"/>
          <c:showPercent val="0"/>
          <c:showBubbleSize val="0"/>
        </c:dLbls>
        <c:gapWidth val="50"/>
        <c:axId val="102099584"/>
        <c:axId val="103690624"/>
      </c:barChart>
      <c:catAx>
        <c:axId val="102099584"/>
        <c:scaling>
          <c:orientation val="minMax"/>
        </c:scaling>
        <c:delete val="0"/>
        <c:axPos val="l"/>
        <c:numFmt formatCode="General" sourceLinked="1"/>
        <c:majorTickMark val="out"/>
        <c:minorTickMark val="none"/>
        <c:tickLblPos val="nextTo"/>
        <c:txPr>
          <a:bodyPr rot="0" vert="horz"/>
          <a:lstStyle/>
          <a:p>
            <a:pPr>
              <a:defRPr/>
            </a:pPr>
            <a:endParaRPr lang="en-US"/>
          </a:p>
        </c:txPr>
        <c:crossAx val="103690624"/>
        <c:crosses val="autoZero"/>
        <c:auto val="1"/>
        <c:lblAlgn val="ctr"/>
        <c:lblOffset val="100"/>
        <c:noMultiLvlLbl val="0"/>
      </c:catAx>
      <c:valAx>
        <c:axId val="103690624"/>
        <c:scaling>
          <c:orientation val="minMax"/>
        </c:scaling>
        <c:delete val="1"/>
        <c:axPos val="b"/>
        <c:numFmt formatCode="0%" sourceLinked="1"/>
        <c:majorTickMark val="out"/>
        <c:minorTickMark val="none"/>
        <c:tickLblPos val="nextTo"/>
        <c:crossAx val="102099584"/>
        <c:crosses val="autoZero"/>
        <c:crossBetween val="between"/>
      </c:valAx>
    </c:plotArea>
    <c:plotVisOnly val="1"/>
    <c:dispBlanksAs val="gap"/>
    <c:showDLblsOverMax val="0"/>
  </c:chart>
  <c:txPr>
    <a:bodyPr/>
    <a:lstStyle/>
    <a:p>
      <a:pPr>
        <a:defRPr sz="1000" b="0" i="0" u="none" strike="noStrike" baseline="0">
          <a:solidFill>
            <a:srgbClr val="000000"/>
          </a:solidFill>
          <a:latin typeface="Segoe UI" panose="020B0502040204020203" pitchFamily="34" charset="0"/>
          <a:ea typeface="Segoe UI" panose="020B0502040204020203" pitchFamily="34" charset="0"/>
          <a:cs typeface="Segoe UI" panose="020B0502040204020203" pitchFamily="34" charset="0"/>
        </a:defRPr>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pieChart>
        <c:varyColors val="1"/>
        <c:ser>
          <c:idx val="0"/>
          <c:order val="0"/>
          <c:spPr>
            <a:solidFill>
              <a:srgbClr val="BE143C"/>
            </a:solidFill>
          </c:spPr>
          <c:dPt>
            <c:idx val="0"/>
            <c:bubble3D val="0"/>
            <c:spPr>
              <a:solidFill>
                <a:srgbClr val="8D827A"/>
              </a:solidFill>
            </c:spPr>
            <c:extLst>
              <c:ext xmlns:c16="http://schemas.microsoft.com/office/drawing/2014/chart" uri="{C3380CC4-5D6E-409C-BE32-E72D297353CC}">
                <c16:uniqueId val="{00000001-8144-4360-9CC1-683C226834D1}"/>
              </c:ext>
            </c:extLst>
          </c:dPt>
          <c:dPt>
            <c:idx val="1"/>
            <c:bubble3D val="0"/>
            <c:extLst>
              <c:ext xmlns:c16="http://schemas.microsoft.com/office/drawing/2014/chart" uri="{C3380CC4-5D6E-409C-BE32-E72D297353CC}">
                <c16:uniqueId val="{00000002-8144-4360-9CC1-683C226834D1}"/>
              </c:ext>
            </c:extLst>
          </c:dPt>
          <c:dPt>
            <c:idx val="2"/>
            <c:bubble3D val="0"/>
            <c:spPr>
              <a:solidFill>
                <a:srgbClr val="00B3E3"/>
              </a:solidFill>
            </c:spPr>
            <c:extLst>
              <c:ext xmlns:c16="http://schemas.microsoft.com/office/drawing/2014/chart" uri="{C3380CC4-5D6E-409C-BE32-E72D297353CC}">
                <c16:uniqueId val="{00000004-8144-4360-9CC1-683C226834D1}"/>
              </c:ext>
            </c:extLst>
          </c:dPt>
          <c:dPt>
            <c:idx val="3"/>
            <c:bubble3D val="0"/>
            <c:spPr>
              <a:solidFill>
                <a:srgbClr val="ECAA00"/>
              </a:solidFill>
            </c:spPr>
            <c:extLst>
              <c:ext xmlns:c16="http://schemas.microsoft.com/office/drawing/2014/chart" uri="{C3380CC4-5D6E-409C-BE32-E72D297353CC}">
                <c16:uniqueId val="{00000006-8144-4360-9CC1-683C226834D1}"/>
              </c:ext>
            </c:extLst>
          </c:dPt>
          <c:dPt>
            <c:idx val="4"/>
            <c:bubble3D val="0"/>
            <c:spPr>
              <a:solidFill>
                <a:srgbClr val="C3D600"/>
              </a:solidFill>
            </c:spPr>
            <c:extLst>
              <c:ext xmlns:c16="http://schemas.microsoft.com/office/drawing/2014/chart" uri="{C3380CC4-5D6E-409C-BE32-E72D297353CC}">
                <c16:uniqueId val="{00000008-8144-4360-9CC1-683C226834D1}"/>
              </c:ext>
            </c:extLst>
          </c:dPt>
          <c:dPt>
            <c:idx val="5"/>
            <c:bubble3D val="0"/>
            <c:spPr>
              <a:noFill/>
            </c:spPr>
            <c:extLst>
              <c:ext xmlns:c16="http://schemas.microsoft.com/office/drawing/2014/chart" uri="{C3380CC4-5D6E-409C-BE32-E72D297353CC}">
                <c16:uniqueId val="{0000000A-8144-4360-9CC1-683C226834D1}"/>
              </c:ext>
            </c:extLst>
          </c:dPt>
          <c:dLbls>
            <c:spPr>
              <a:noFill/>
              <a:ln w="25400">
                <a:noFill/>
              </a:ln>
            </c:spPr>
            <c:showLegendKey val="0"/>
            <c:showVal val="1"/>
            <c:showCatName val="1"/>
            <c:showSerName val="0"/>
            <c:showPercent val="1"/>
            <c:showBubbleSize val="0"/>
            <c:separator>
</c:separator>
            <c:showLeaderLines val="1"/>
            <c:extLst>
              <c:ext xmlns:c15="http://schemas.microsoft.com/office/drawing/2012/chart" uri="{CE6537A1-D6FC-4f65-9D91-7224C49458BB}"/>
            </c:extLst>
          </c:dLbls>
          <c:cat>
            <c:strRef>
              <c:f>'[_Andrea Satisfaction Survey Template.xls]summary'!$D$55:$D$60</c:f>
              <c:strCache>
                <c:ptCount val="6"/>
                <c:pt idx="0">
                  <c:v>Extremely effective</c:v>
                </c:pt>
                <c:pt idx="1">
                  <c:v>Somewhat effective</c:v>
                </c:pt>
                <c:pt idx="2">
                  <c:v>Not effective at all</c:v>
                </c:pt>
                <c:pt idx="3">
                  <c:v>Only slightly effective</c:v>
                </c:pt>
                <c:pt idx="4">
                  <c:v>I have not participated in current programs</c:v>
                </c:pt>
                <c:pt idx="5">
                  <c:v>No answer</c:v>
                </c:pt>
              </c:strCache>
            </c:strRef>
          </c:cat>
          <c:val>
            <c:numRef>
              <c:f>'[_Andrea Satisfaction Survey Template.xls]summary'!$C$55:$C$60</c:f>
              <c:numCache>
                <c:formatCode>General</c:formatCode>
                <c:ptCount val="6"/>
                <c:pt idx="0">
                  <c:v>35</c:v>
                </c:pt>
                <c:pt idx="1">
                  <c:v>96</c:v>
                </c:pt>
                <c:pt idx="2">
                  <c:v>13</c:v>
                </c:pt>
                <c:pt idx="3">
                  <c:v>58</c:v>
                </c:pt>
                <c:pt idx="4">
                  <c:v>33</c:v>
                </c:pt>
                <c:pt idx="5">
                  <c:v>15</c:v>
                </c:pt>
              </c:numCache>
            </c:numRef>
          </c:val>
          <c:extLst>
            <c:ext xmlns:c16="http://schemas.microsoft.com/office/drawing/2014/chart" uri="{C3380CC4-5D6E-409C-BE32-E72D297353CC}">
              <c16:uniqueId val="{0000000B-8144-4360-9CC1-683C226834D1}"/>
            </c:ext>
          </c:extLst>
        </c:ser>
        <c:dLbls>
          <c:showLegendKey val="0"/>
          <c:showVal val="0"/>
          <c:showCatName val="0"/>
          <c:showSerName val="0"/>
          <c:showPercent val="0"/>
          <c:showBubbleSize val="0"/>
          <c:showLeaderLines val="1"/>
        </c:dLbls>
        <c:firstSliceAng val="0"/>
      </c:pieChart>
      <c:spPr>
        <a:noFill/>
        <a:ln w="25400">
          <a:noFill/>
        </a:ln>
      </c:spPr>
    </c:plotArea>
    <c:plotVisOnly val="1"/>
    <c:dispBlanksAs val="gap"/>
    <c:showDLblsOverMax val="0"/>
  </c:chart>
  <c:txPr>
    <a:bodyPr/>
    <a:lstStyle/>
    <a:p>
      <a:pPr>
        <a:defRPr sz="1000" b="0" i="0" u="none" strike="noStrike" baseline="0">
          <a:solidFill>
            <a:srgbClr val="000000"/>
          </a:solidFill>
          <a:latin typeface="Segoe UI"/>
          <a:ea typeface="Segoe UI"/>
          <a:cs typeface="Segoe UI"/>
        </a:defRPr>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pieChart>
        <c:varyColors val="1"/>
        <c:ser>
          <c:idx val="0"/>
          <c:order val="0"/>
          <c:spPr>
            <a:solidFill>
              <a:srgbClr val="BE143C"/>
            </a:solidFill>
          </c:spPr>
          <c:dPt>
            <c:idx val="0"/>
            <c:bubble3D val="0"/>
            <c:extLst>
              <c:ext xmlns:c16="http://schemas.microsoft.com/office/drawing/2014/chart" uri="{C3380CC4-5D6E-409C-BE32-E72D297353CC}">
                <c16:uniqueId val="{00000000-499B-4752-80BF-A227989FE7DE}"/>
              </c:ext>
            </c:extLst>
          </c:dPt>
          <c:dPt>
            <c:idx val="1"/>
            <c:bubble3D val="0"/>
            <c:spPr>
              <a:solidFill>
                <a:srgbClr val="8D827A"/>
              </a:solidFill>
            </c:spPr>
            <c:extLst>
              <c:ext xmlns:c16="http://schemas.microsoft.com/office/drawing/2014/chart" uri="{C3380CC4-5D6E-409C-BE32-E72D297353CC}">
                <c16:uniqueId val="{00000002-499B-4752-80BF-A227989FE7DE}"/>
              </c:ext>
            </c:extLst>
          </c:dPt>
          <c:dPt>
            <c:idx val="2"/>
            <c:bubble3D val="0"/>
            <c:spPr>
              <a:solidFill>
                <a:srgbClr val="00B3E3"/>
              </a:solidFill>
            </c:spPr>
            <c:extLst>
              <c:ext xmlns:c16="http://schemas.microsoft.com/office/drawing/2014/chart" uri="{C3380CC4-5D6E-409C-BE32-E72D297353CC}">
                <c16:uniqueId val="{00000004-499B-4752-80BF-A227989FE7DE}"/>
              </c:ext>
            </c:extLst>
          </c:dPt>
          <c:dPt>
            <c:idx val="3"/>
            <c:bubble3D val="0"/>
            <c:spPr>
              <a:solidFill>
                <a:srgbClr val="ECAA00"/>
              </a:solidFill>
            </c:spPr>
            <c:extLst>
              <c:ext xmlns:c16="http://schemas.microsoft.com/office/drawing/2014/chart" uri="{C3380CC4-5D6E-409C-BE32-E72D297353CC}">
                <c16:uniqueId val="{00000006-499B-4752-80BF-A227989FE7DE}"/>
              </c:ext>
            </c:extLst>
          </c:dPt>
          <c:dPt>
            <c:idx val="4"/>
            <c:bubble3D val="0"/>
            <c:spPr>
              <a:solidFill>
                <a:srgbClr val="C4D600"/>
              </a:solidFill>
            </c:spPr>
            <c:extLst>
              <c:ext xmlns:c16="http://schemas.microsoft.com/office/drawing/2014/chart" uri="{C3380CC4-5D6E-409C-BE32-E72D297353CC}">
                <c16:uniqueId val="{00000008-499B-4752-80BF-A227989FE7DE}"/>
              </c:ext>
            </c:extLst>
          </c:dPt>
          <c:dPt>
            <c:idx val="5"/>
            <c:bubble3D val="0"/>
            <c:spPr>
              <a:noFill/>
            </c:spPr>
            <c:extLst>
              <c:ext xmlns:c16="http://schemas.microsoft.com/office/drawing/2014/chart" uri="{C3380CC4-5D6E-409C-BE32-E72D297353CC}">
                <c16:uniqueId val="{0000000A-499B-4752-80BF-A227989FE7DE}"/>
              </c:ext>
            </c:extLst>
          </c:dPt>
          <c:dLbls>
            <c:dLbl>
              <c:idx val="4"/>
              <c:layout>
                <c:manualLayout>
                  <c:x val="2.175393359033246E-2"/>
                  <c:y val="0.15476190476190474"/>
                </c:manualLayout>
              </c:layout>
              <c:showLegendKey val="0"/>
              <c:showVal val="1"/>
              <c:showCatName val="1"/>
              <c:showSerName val="0"/>
              <c:showPercent val="1"/>
              <c:showBubbleSize val="0"/>
              <c:separator>
</c:separator>
              <c:extLst>
                <c:ext xmlns:c15="http://schemas.microsoft.com/office/drawing/2012/chart" uri="{CE6537A1-D6FC-4f65-9D91-7224C49458BB}"/>
                <c:ext xmlns:c16="http://schemas.microsoft.com/office/drawing/2014/chart" uri="{C3380CC4-5D6E-409C-BE32-E72D297353CC}">
                  <c16:uniqueId val="{00000008-499B-4752-80BF-A227989FE7DE}"/>
                </c:ext>
              </c:extLst>
            </c:dLbl>
            <c:spPr>
              <a:noFill/>
              <a:ln w="25400">
                <a:noFill/>
              </a:ln>
            </c:spPr>
            <c:txPr>
              <a:bodyPr/>
              <a:lstStyle/>
              <a:p>
                <a:pPr>
                  <a:defRPr sz="1000" b="0" i="0" u="none" strike="noStrike" baseline="0">
                    <a:solidFill>
                      <a:schemeClr val="tx1"/>
                    </a:solidFill>
                    <a:latin typeface="Segoe UI" panose="020B0502040204020203" pitchFamily="34" charset="0"/>
                    <a:ea typeface="Segoe UI" panose="020B0502040204020203" pitchFamily="34" charset="0"/>
                    <a:cs typeface="Segoe UI" panose="020B0502040204020203" pitchFamily="34" charset="0"/>
                  </a:defRPr>
                </a:pPr>
                <a:endParaRPr lang="en-US"/>
              </a:p>
            </c:txPr>
            <c:showLegendKey val="0"/>
            <c:showVal val="1"/>
            <c:showCatName val="1"/>
            <c:showSerName val="0"/>
            <c:showPercent val="1"/>
            <c:showBubbleSize val="0"/>
            <c:separator>
</c:separator>
            <c:showLeaderLines val="1"/>
            <c:extLst>
              <c:ext xmlns:c15="http://schemas.microsoft.com/office/drawing/2012/chart" uri="{CE6537A1-D6FC-4f65-9D91-7224C49458BB}"/>
            </c:extLst>
          </c:dLbls>
          <c:cat>
            <c:strRef>
              <c:f>summary!$D$208:$D$213</c:f>
              <c:strCache>
                <c:ptCount val="6"/>
                <c:pt idx="0">
                  <c:v>Not helpful at all</c:v>
                </c:pt>
                <c:pt idx="1">
                  <c:v>Only slightly helpful</c:v>
                </c:pt>
                <c:pt idx="2">
                  <c:v>Somewhat helpful</c:v>
                </c:pt>
                <c:pt idx="3">
                  <c:v>Extremely helpful</c:v>
                </c:pt>
                <c:pt idx="4">
                  <c:v>I did not seek to make any health-related behavior changes</c:v>
                </c:pt>
                <c:pt idx="5">
                  <c:v>No Answer</c:v>
                </c:pt>
              </c:strCache>
            </c:strRef>
          </c:cat>
          <c:val>
            <c:numRef>
              <c:f>summary!$C$208:$C$213</c:f>
              <c:numCache>
                <c:formatCode>General</c:formatCode>
                <c:ptCount val="6"/>
                <c:pt idx="0">
                  <c:v>32</c:v>
                </c:pt>
                <c:pt idx="1">
                  <c:v>45</c:v>
                </c:pt>
                <c:pt idx="2">
                  <c:v>72</c:v>
                </c:pt>
                <c:pt idx="3">
                  <c:v>40</c:v>
                </c:pt>
                <c:pt idx="4">
                  <c:v>45</c:v>
                </c:pt>
                <c:pt idx="5">
                  <c:v>16</c:v>
                </c:pt>
              </c:numCache>
            </c:numRef>
          </c:val>
          <c:extLst>
            <c:ext xmlns:c16="http://schemas.microsoft.com/office/drawing/2014/chart" uri="{C3380CC4-5D6E-409C-BE32-E72D297353CC}">
              <c16:uniqueId val="{0000000B-499B-4752-80BF-A227989FE7DE}"/>
            </c:ext>
          </c:extLst>
        </c:ser>
        <c:dLbls>
          <c:showLegendKey val="0"/>
          <c:showVal val="0"/>
          <c:showCatName val="0"/>
          <c:showSerName val="0"/>
          <c:showPercent val="0"/>
          <c:showBubbleSize val="0"/>
          <c:showLeaderLines val="1"/>
        </c:dLbls>
        <c:firstSliceAng val="0"/>
      </c:pieChart>
      <c:spPr>
        <a:noFill/>
        <a:ln w="25400">
          <a:noFill/>
        </a:ln>
      </c:spPr>
    </c:plotArea>
    <c:plotVisOnly val="1"/>
    <c:dispBlanksAs val="gap"/>
    <c:showDLblsOverMax val="0"/>
  </c:chart>
  <c:txPr>
    <a:bodyPr/>
    <a:lstStyle/>
    <a:p>
      <a:pPr>
        <a:defRPr sz="1000" b="0" i="0" u="none" strike="noStrike" baseline="0">
          <a:solidFill>
            <a:srgbClr val="000000"/>
          </a:solidFill>
          <a:latin typeface="Calibri"/>
          <a:ea typeface="Calibri"/>
          <a:cs typeface="Calibri"/>
        </a:defRPr>
      </a:pPr>
      <a:endParaRPr lang="en-US"/>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pieChart>
        <c:varyColors val="1"/>
        <c:ser>
          <c:idx val="0"/>
          <c:order val="0"/>
          <c:spPr>
            <a:solidFill>
              <a:srgbClr val="BE143C"/>
            </a:solidFill>
          </c:spPr>
          <c:dPt>
            <c:idx val="0"/>
            <c:bubble3D val="0"/>
            <c:spPr>
              <a:solidFill>
                <a:srgbClr val="00B3E3"/>
              </a:solidFill>
            </c:spPr>
            <c:extLst>
              <c:ext xmlns:c16="http://schemas.microsoft.com/office/drawing/2014/chart" uri="{C3380CC4-5D6E-409C-BE32-E72D297353CC}">
                <c16:uniqueId val="{00000001-CEEB-4160-BA7D-4083EB6D8FE1}"/>
              </c:ext>
            </c:extLst>
          </c:dPt>
          <c:dPt>
            <c:idx val="1"/>
            <c:bubble3D val="0"/>
            <c:spPr>
              <a:solidFill>
                <a:srgbClr val="8D827A"/>
              </a:solidFill>
            </c:spPr>
            <c:extLst>
              <c:ext xmlns:c16="http://schemas.microsoft.com/office/drawing/2014/chart" uri="{C3380CC4-5D6E-409C-BE32-E72D297353CC}">
                <c16:uniqueId val="{00000003-CEEB-4160-BA7D-4083EB6D8FE1}"/>
              </c:ext>
            </c:extLst>
          </c:dPt>
          <c:dPt>
            <c:idx val="2"/>
            <c:bubble3D val="0"/>
            <c:extLst>
              <c:ext xmlns:c16="http://schemas.microsoft.com/office/drawing/2014/chart" uri="{C3380CC4-5D6E-409C-BE32-E72D297353CC}">
                <c16:uniqueId val="{00000004-CEEB-4160-BA7D-4083EB6D8FE1}"/>
              </c:ext>
            </c:extLst>
          </c:dPt>
          <c:dPt>
            <c:idx val="3"/>
            <c:bubble3D val="0"/>
            <c:spPr>
              <a:solidFill>
                <a:srgbClr val="ECAA00"/>
              </a:solidFill>
            </c:spPr>
            <c:extLst>
              <c:ext xmlns:c16="http://schemas.microsoft.com/office/drawing/2014/chart" uri="{C3380CC4-5D6E-409C-BE32-E72D297353CC}">
                <c16:uniqueId val="{00000006-CEEB-4160-BA7D-4083EB6D8FE1}"/>
              </c:ext>
            </c:extLst>
          </c:dPt>
          <c:dPt>
            <c:idx val="4"/>
            <c:bubble3D val="0"/>
            <c:spPr>
              <a:solidFill>
                <a:srgbClr val="C3D600"/>
              </a:solidFill>
            </c:spPr>
            <c:extLst>
              <c:ext xmlns:c16="http://schemas.microsoft.com/office/drawing/2014/chart" uri="{C3380CC4-5D6E-409C-BE32-E72D297353CC}">
                <c16:uniqueId val="{00000008-CEEB-4160-BA7D-4083EB6D8FE1}"/>
              </c:ext>
            </c:extLst>
          </c:dPt>
          <c:dPt>
            <c:idx val="5"/>
            <c:bubble3D val="0"/>
            <c:spPr>
              <a:noFill/>
            </c:spPr>
            <c:extLst>
              <c:ext xmlns:c16="http://schemas.microsoft.com/office/drawing/2014/chart" uri="{C3380CC4-5D6E-409C-BE32-E72D297353CC}">
                <c16:uniqueId val="{0000000A-CEEB-4160-BA7D-4083EB6D8FE1}"/>
              </c:ext>
            </c:extLst>
          </c:dPt>
          <c:dLbls>
            <c:dLbl>
              <c:idx val="0"/>
              <c:layout>
                <c:manualLayout>
                  <c:x val="-0.18000673435557391"/>
                  <c:y val="0.21428696412948381"/>
                </c:manualLayout>
              </c:layout>
              <c:showLegendKey val="0"/>
              <c:showVal val="1"/>
              <c:showCatName val="1"/>
              <c:showSerName val="0"/>
              <c:showPercent val="1"/>
              <c:showBubbleSize val="0"/>
              <c:separator>
</c:separator>
              <c:extLst>
                <c:ext xmlns:c15="http://schemas.microsoft.com/office/drawing/2012/chart" uri="{CE6537A1-D6FC-4f65-9D91-7224C49458BB}"/>
                <c:ext xmlns:c16="http://schemas.microsoft.com/office/drawing/2014/chart" uri="{C3380CC4-5D6E-409C-BE32-E72D297353CC}">
                  <c16:uniqueId val="{00000001-CEEB-4160-BA7D-4083EB6D8FE1}"/>
                </c:ext>
              </c:extLst>
            </c:dLbl>
            <c:dLbl>
              <c:idx val="4"/>
              <c:layout>
                <c:manualLayout>
                  <c:x val="0.11410415803287748"/>
                  <c:y val="9.9206349206349201E-4"/>
                </c:manualLayout>
              </c:layout>
              <c:showLegendKey val="0"/>
              <c:showVal val="1"/>
              <c:showCatName val="1"/>
              <c:showSerName val="0"/>
              <c:showPercent val="1"/>
              <c:showBubbleSize val="0"/>
              <c:separator>
</c:separator>
              <c:extLst>
                <c:ext xmlns:c15="http://schemas.microsoft.com/office/drawing/2012/chart" uri="{CE6537A1-D6FC-4f65-9D91-7224C49458BB}"/>
                <c:ext xmlns:c16="http://schemas.microsoft.com/office/drawing/2014/chart" uri="{C3380CC4-5D6E-409C-BE32-E72D297353CC}">
                  <c16:uniqueId val="{00000008-CEEB-4160-BA7D-4083EB6D8FE1}"/>
                </c:ext>
              </c:extLst>
            </c:dLbl>
            <c:spPr>
              <a:noFill/>
              <a:ln w="25400">
                <a:noFill/>
              </a:ln>
            </c:spPr>
            <c:showLegendKey val="0"/>
            <c:showVal val="1"/>
            <c:showCatName val="1"/>
            <c:showSerName val="0"/>
            <c:showPercent val="1"/>
            <c:showBubbleSize val="0"/>
            <c:separator>
</c:separator>
            <c:showLeaderLines val="1"/>
            <c:extLst>
              <c:ext xmlns:c15="http://schemas.microsoft.com/office/drawing/2012/chart" uri="{CE6537A1-D6FC-4f65-9D91-7224C49458BB}"/>
            </c:extLst>
          </c:dLbls>
          <c:cat>
            <c:strRef>
              <c:f>summary!$D$70:$D$75</c:f>
              <c:strCache>
                <c:ptCount val="6"/>
                <c:pt idx="0">
                  <c:v>0</c:v>
                </c:pt>
                <c:pt idx="1">
                  <c:v>1</c:v>
                </c:pt>
                <c:pt idx="2">
                  <c:v>2-5</c:v>
                </c:pt>
                <c:pt idx="3">
                  <c:v>6-8</c:v>
                </c:pt>
                <c:pt idx="4">
                  <c:v>More than 8 events</c:v>
                </c:pt>
                <c:pt idx="5">
                  <c:v>No Answer</c:v>
                </c:pt>
              </c:strCache>
            </c:strRef>
          </c:cat>
          <c:val>
            <c:numRef>
              <c:f>summary!$C$70:$C$75</c:f>
              <c:numCache>
                <c:formatCode>General</c:formatCode>
                <c:ptCount val="6"/>
                <c:pt idx="0">
                  <c:v>61</c:v>
                </c:pt>
                <c:pt idx="1">
                  <c:v>53</c:v>
                </c:pt>
                <c:pt idx="2">
                  <c:v>110</c:v>
                </c:pt>
                <c:pt idx="3">
                  <c:v>12</c:v>
                </c:pt>
                <c:pt idx="4">
                  <c:v>4</c:v>
                </c:pt>
                <c:pt idx="5">
                  <c:v>10</c:v>
                </c:pt>
              </c:numCache>
            </c:numRef>
          </c:val>
          <c:extLst>
            <c:ext xmlns:c16="http://schemas.microsoft.com/office/drawing/2014/chart" uri="{C3380CC4-5D6E-409C-BE32-E72D297353CC}">
              <c16:uniqueId val="{0000000B-CEEB-4160-BA7D-4083EB6D8FE1}"/>
            </c:ext>
          </c:extLst>
        </c:ser>
        <c:dLbls>
          <c:showLegendKey val="0"/>
          <c:showVal val="0"/>
          <c:showCatName val="0"/>
          <c:showSerName val="0"/>
          <c:showPercent val="0"/>
          <c:showBubbleSize val="0"/>
          <c:showLeaderLines val="1"/>
        </c:dLbls>
        <c:firstSliceAng val="0"/>
      </c:pieChart>
      <c:spPr>
        <a:noFill/>
        <a:ln w="25400">
          <a:noFill/>
        </a:ln>
      </c:spPr>
    </c:plotArea>
    <c:plotVisOnly val="1"/>
    <c:dispBlanksAs val="gap"/>
    <c:showDLblsOverMax val="0"/>
  </c:chart>
  <c:txPr>
    <a:bodyPr/>
    <a:lstStyle/>
    <a:p>
      <a:pPr>
        <a:defRPr sz="1000" b="0" i="0" u="none" strike="noStrike" baseline="0">
          <a:solidFill>
            <a:srgbClr val="000000"/>
          </a:solidFill>
          <a:latin typeface="Segoe UI"/>
          <a:ea typeface="Segoe UI"/>
          <a:cs typeface="Segoe UI"/>
        </a:defRPr>
      </a:pPr>
      <a:endParaRPr lang="en-US"/>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pieChart>
        <c:varyColors val="1"/>
        <c:ser>
          <c:idx val="0"/>
          <c:order val="0"/>
          <c:spPr>
            <a:solidFill>
              <a:srgbClr val="BE143C"/>
            </a:solidFill>
          </c:spPr>
          <c:dPt>
            <c:idx val="0"/>
            <c:bubble3D val="0"/>
            <c:extLst>
              <c:ext xmlns:c16="http://schemas.microsoft.com/office/drawing/2014/chart" uri="{C3380CC4-5D6E-409C-BE32-E72D297353CC}">
                <c16:uniqueId val="{00000000-0C25-4A14-AA4F-5F24F34EC4B3}"/>
              </c:ext>
            </c:extLst>
          </c:dPt>
          <c:dPt>
            <c:idx val="1"/>
            <c:bubble3D val="0"/>
            <c:spPr>
              <a:solidFill>
                <a:srgbClr val="8D827A"/>
              </a:solidFill>
            </c:spPr>
            <c:extLst>
              <c:ext xmlns:c16="http://schemas.microsoft.com/office/drawing/2014/chart" uri="{C3380CC4-5D6E-409C-BE32-E72D297353CC}">
                <c16:uniqueId val="{00000002-0C25-4A14-AA4F-5F24F34EC4B3}"/>
              </c:ext>
            </c:extLst>
          </c:dPt>
          <c:dPt>
            <c:idx val="2"/>
            <c:bubble3D val="0"/>
            <c:spPr>
              <a:noFill/>
            </c:spPr>
            <c:extLst>
              <c:ext xmlns:c16="http://schemas.microsoft.com/office/drawing/2014/chart" uri="{C3380CC4-5D6E-409C-BE32-E72D297353CC}">
                <c16:uniqueId val="{00000004-0C25-4A14-AA4F-5F24F34EC4B3}"/>
              </c:ext>
            </c:extLst>
          </c:dPt>
          <c:dLbls>
            <c:spPr>
              <a:noFill/>
              <a:ln w="25400">
                <a:noFill/>
              </a:ln>
            </c:spPr>
            <c:txPr>
              <a:bodyPr/>
              <a:lstStyle/>
              <a:p>
                <a:pPr>
                  <a:defRPr sz="1000" b="0" i="0" u="none" strike="noStrike" baseline="0">
                    <a:solidFill>
                      <a:schemeClr val="tx1"/>
                    </a:solidFill>
                    <a:latin typeface="Segoe UI" panose="020B0502040204020203" pitchFamily="34" charset="0"/>
                    <a:ea typeface="Segoe UI" panose="020B0502040204020203" pitchFamily="34" charset="0"/>
                    <a:cs typeface="Segoe UI" panose="020B0502040204020203" pitchFamily="34" charset="0"/>
                  </a:defRPr>
                </a:pPr>
                <a:endParaRPr lang="en-US"/>
              </a:p>
            </c:txPr>
            <c:showLegendKey val="0"/>
            <c:showVal val="1"/>
            <c:showCatName val="1"/>
            <c:showSerName val="0"/>
            <c:showPercent val="1"/>
            <c:showBubbleSize val="0"/>
            <c:separator>
</c:separator>
            <c:showLeaderLines val="1"/>
            <c:extLst>
              <c:ext xmlns:c15="http://schemas.microsoft.com/office/drawing/2012/chart" uri="{CE6537A1-D6FC-4f65-9D91-7224C49458BB}"/>
            </c:extLst>
          </c:dLbls>
          <c:cat>
            <c:strRef>
              <c:f>summary!$D$173:$D$175</c:f>
              <c:strCache>
                <c:ptCount val="3"/>
                <c:pt idx="0">
                  <c:v>Yes</c:v>
                </c:pt>
                <c:pt idx="1">
                  <c:v>No</c:v>
                </c:pt>
                <c:pt idx="2">
                  <c:v>No Answer</c:v>
                </c:pt>
              </c:strCache>
            </c:strRef>
          </c:cat>
          <c:val>
            <c:numRef>
              <c:f>summary!$C$173:$C$175</c:f>
              <c:numCache>
                <c:formatCode>General</c:formatCode>
                <c:ptCount val="3"/>
                <c:pt idx="0">
                  <c:v>76</c:v>
                </c:pt>
                <c:pt idx="1">
                  <c:v>117</c:v>
                </c:pt>
                <c:pt idx="2">
                  <c:v>57</c:v>
                </c:pt>
              </c:numCache>
            </c:numRef>
          </c:val>
          <c:extLst>
            <c:ext xmlns:c16="http://schemas.microsoft.com/office/drawing/2014/chart" uri="{C3380CC4-5D6E-409C-BE32-E72D297353CC}">
              <c16:uniqueId val="{00000005-0C25-4A14-AA4F-5F24F34EC4B3}"/>
            </c:ext>
          </c:extLst>
        </c:ser>
        <c:dLbls>
          <c:showLegendKey val="0"/>
          <c:showVal val="0"/>
          <c:showCatName val="0"/>
          <c:showSerName val="0"/>
          <c:showPercent val="0"/>
          <c:showBubbleSize val="0"/>
          <c:showLeaderLines val="1"/>
        </c:dLbls>
        <c:firstSliceAng val="0"/>
      </c:pieChart>
      <c:spPr>
        <a:noFill/>
        <a:ln w="25400">
          <a:noFill/>
        </a:ln>
      </c:spPr>
    </c:plotArea>
    <c:plotVisOnly val="1"/>
    <c:dispBlanksAs val="gap"/>
    <c:showDLblsOverMax val="0"/>
  </c:chart>
  <c:txPr>
    <a:bodyPr/>
    <a:lstStyle/>
    <a:p>
      <a:pPr>
        <a:defRPr sz="1000" b="0" i="0" u="none" strike="noStrike" baseline="0">
          <a:solidFill>
            <a:srgbClr val="000000"/>
          </a:solidFill>
          <a:latin typeface="Calibri"/>
          <a:ea typeface="Calibri"/>
          <a:cs typeface="Calibri"/>
        </a:defRPr>
      </a:pPr>
      <a:endParaRPr lang="en-US"/>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bar"/>
        <c:grouping val="clustered"/>
        <c:varyColors val="0"/>
        <c:ser>
          <c:idx val="0"/>
          <c:order val="0"/>
          <c:spPr>
            <a:solidFill>
              <a:srgbClr val="BE143C"/>
            </a:solidFill>
          </c:spPr>
          <c:invertIfNegative val="0"/>
          <c:dLbls>
            <c:spPr>
              <a:noFill/>
              <a:ln w="25400">
                <a:noFill/>
              </a:ln>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summary!$D$89:$D$100</c:f>
              <c:strCache>
                <c:ptCount val="12"/>
                <c:pt idx="0">
                  <c:v>My family encouraged me to participate</c:v>
                </c:pt>
                <c:pt idx="1">
                  <c:v>Saw posters/fliers/table tents</c:v>
                </c:pt>
                <c:pt idx="2">
                  <c:v>Received encouragement from management and/or colleagues</c:v>
                </c:pt>
                <c:pt idx="3">
                  <c:v>Other</c:v>
                </c:pt>
                <c:pt idx="4">
                  <c:v>Participated as part of a team competition</c:v>
                </c:pt>
                <c:pt idx="5">
                  <c:v>Enjoy participating in worksite activities</c:v>
                </c:pt>
                <c:pt idx="6">
                  <c:v>My friends/coworkers were participating</c:v>
                </c:pt>
                <c:pt idx="7">
                  <c:v>N/A - I do not participate</c:v>
                </c:pt>
                <c:pt idx="8">
                  <c:v>Incentives provided</c:v>
                </c:pt>
                <c:pt idx="9">
                  <c:v>Recognized need for improvement in health</c:v>
                </c:pt>
                <c:pt idx="10">
                  <c:v>I wanted to make a healthy change</c:v>
                </c:pt>
                <c:pt idx="11">
                  <c:v>Interested in topic area</c:v>
                </c:pt>
              </c:strCache>
            </c:strRef>
          </c:cat>
          <c:val>
            <c:numRef>
              <c:f>summary!$C$89:$C$100</c:f>
              <c:numCache>
                <c:formatCode>General</c:formatCode>
                <c:ptCount val="12"/>
                <c:pt idx="0">
                  <c:v>6</c:v>
                </c:pt>
                <c:pt idx="1">
                  <c:v>7</c:v>
                </c:pt>
                <c:pt idx="2">
                  <c:v>13</c:v>
                </c:pt>
                <c:pt idx="3">
                  <c:v>15</c:v>
                </c:pt>
                <c:pt idx="4">
                  <c:v>27</c:v>
                </c:pt>
                <c:pt idx="5">
                  <c:v>47</c:v>
                </c:pt>
                <c:pt idx="6">
                  <c:v>48</c:v>
                </c:pt>
                <c:pt idx="7">
                  <c:v>64</c:v>
                </c:pt>
                <c:pt idx="8">
                  <c:v>65</c:v>
                </c:pt>
                <c:pt idx="9">
                  <c:v>92</c:v>
                </c:pt>
                <c:pt idx="10">
                  <c:v>96</c:v>
                </c:pt>
                <c:pt idx="11">
                  <c:v>101</c:v>
                </c:pt>
              </c:numCache>
            </c:numRef>
          </c:val>
          <c:extLst>
            <c:ext xmlns:c16="http://schemas.microsoft.com/office/drawing/2014/chart" uri="{C3380CC4-5D6E-409C-BE32-E72D297353CC}">
              <c16:uniqueId val="{00000000-D96C-4769-9454-D6735FEB7928}"/>
            </c:ext>
          </c:extLst>
        </c:ser>
        <c:dLbls>
          <c:showLegendKey val="0"/>
          <c:showVal val="0"/>
          <c:showCatName val="0"/>
          <c:showSerName val="0"/>
          <c:showPercent val="0"/>
          <c:showBubbleSize val="0"/>
        </c:dLbls>
        <c:gapWidth val="50"/>
        <c:axId val="727601408"/>
        <c:axId val="1"/>
      </c:barChart>
      <c:catAx>
        <c:axId val="727601408"/>
        <c:scaling>
          <c:orientation val="minMax"/>
        </c:scaling>
        <c:delete val="0"/>
        <c:axPos val="l"/>
        <c:numFmt formatCode="General" sourceLinked="1"/>
        <c:majorTickMark val="out"/>
        <c:minorTickMark val="none"/>
        <c:tickLblPos val="nextTo"/>
        <c:txPr>
          <a:bodyPr rot="0" vert="horz"/>
          <a:lstStyle/>
          <a:p>
            <a:pPr>
              <a:defRPr/>
            </a:pPr>
            <a:endParaRPr lang="en-US"/>
          </a:p>
        </c:txPr>
        <c:crossAx val="1"/>
        <c:crosses val="autoZero"/>
        <c:auto val="1"/>
        <c:lblAlgn val="ctr"/>
        <c:lblOffset val="100"/>
        <c:noMultiLvlLbl val="0"/>
      </c:catAx>
      <c:valAx>
        <c:axId val="1"/>
        <c:scaling>
          <c:orientation val="minMax"/>
        </c:scaling>
        <c:delete val="1"/>
        <c:axPos val="b"/>
        <c:numFmt formatCode="General" sourceLinked="1"/>
        <c:majorTickMark val="out"/>
        <c:minorTickMark val="none"/>
        <c:tickLblPos val="nextTo"/>
        <c:crossAx val="727601408"/>
        <c:crosses val="autoZero"/>
        <c:crossBetween val="between"/>
      </c:valAx>
    </c:plotArea>
    <c:plotVisOnly val="1"/>
    <c:dispBlanksAs val="gap"/>
    <c:showDLblsOverMax val="0"/>
  </c:chart>
  <c:txPr>
    <a:bodyPr/>
    <a:lstStyle/>
    <a:p>
      <a:pPr>
        <a:defRPr sz="1000" b="0" i="0" u="none" strike="noStrike" baseline="0">
          <a:solidFill>
            <a:srgbClr val="000000"/>
          </a:solidFill>
          <a:latin typeface="Segoe UI"/>
          <a:ea typeface="Segoe UI"/>
          <a:cs typeface="Segoe UI"/>
        </a:defRPr>
      </a:pPr>
      <a:endParaRPr lang="en-US"/>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52E3BDD6-78C7-F34E-AB03-F364D549F997}" type="datetimeFigureOut">
              <a:rPr lang="en-US" smtClean="0"/>
              <a:t>8/31/2022</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ED0CB069-E009-194D-9ED1-2E4489EB8D82}" type="slidenum">
              <a:rPr lang="en-US" smtClean="0"/>
              <a:t>‹#›</a:t>
            </a:fld>
            <a:endParaRPr lang="en-US"/>
          </a:p>
        </p:txBody>
      </p:sp>
    </p:spTree>
    <p:extLst>
      <p:ext uri="{BB962C8B-B14F-4D97-AF65-F5344CB8AC3E}">
        <p14:creationId xmlns:p14="http://schemas.microsoft.com/office/powerpoint/2010/main" val="152013182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2DA99462-502A-1B4C-A811-1B627F1B9411}" type="datetimeFigureOut">
              <a:rPr lang="en-US" smtClean="0"/>
              <a:t>8/31/2022</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2BAAE2B1-7CF2-914F-835C-BC277C9FC72D}" type="slidenum">
              <a:rPr lang="en-US" smtClean="0"/>
              <a:t>‹#›</a:t>
            </a:fld>
            <a:endParaRPr lang="en-US"/>
          </a:p>
        </p:txBody>
      </p:sp>
    </p:spTree>
    <p:extLst>
      <p:ext uri="{BB962C8B-B14F-4D97-AF65-F5344CB8AC3E}">
        <p14:creationId xmlns:p14="http://schemas.microsoft.com/office/powerpoint/2010/main" val="2260728721"/>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tags" Target="../tags/tag2.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3.xml"/></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Simple">
    <p:spTree>
      <p:nvGrpSpPr>
        <p:cNvPr id="1" name=""/>
        <p:cNvGrpSpPr/>
        <p:nvPr/>
      </p:nvGrpSpPr>
      <p:grpSpPr>
        <a:xfrm>
          <a:off x="0" y="0"/>
          <a:ext cx="0" cy="0"/>
          <a:chOff x="0" y="0"/>
          <a:chExt cx="0" cy="0"/>
        </a:xfrm>
      </p:grpSpPr>
      <p:grpSp>
        <p:nvGrpSpPr>
          <p:cNvPr id="13" name="Group 12"/>
          <p:cNvGrpSpPr/>
          <p:nvPr userDrawn="1"/>
        </p:nvGrpSpPr>
        <p:grpSpPr>
          <a:xfrm>
            <a:off x="562003" y="689845"/>
            <a:ext cx="8019288" cy="5486400"/>
            <a:chOff x="562003" y="689845"/>
            <a:chExt cx="8019288" cy="5486400"/>
          </a:xfrm>
        </p:grpSpPr>
        <p:sp>
          <p:nvSpPr>
            <p:cNvPr id="12" name="Rounded Rectangle 11"/>
            <p:cNvSpPr/>
            <p:nvPr userDrawn="1"/>
          </p:nvSpPr>
          <p:spPr>
            <a:xfrm>
              <a:off x="562003" y="689845"/>
              <a:ext cx="8019288" cy="5486400"/>
            </a:xfrm>
            <a:prstGeom prst="roundRect">
              <a:avLst>
                <a:gd name="adj" fmla="val 3404"/>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userDrawn="1"/>
          </p:nvSpPr>
          <p:spPr>
            <a:xfrm>
              <a:off x="778809" y="899910"/>
              <a:ext cx="7585676" cy="5066271"/>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2" name="Title 1"/>
          <p:cNvSpPr>
            <a:spLocks noGrp="1"/>
          </p:cNvSpPr>
          <p:nvPr>
            <p:ph type="ctrTitle" hasCustomPrompt="1"/>
          </p:nvPr>
        </p:nvSpPr>
        <p:spPr>
          <a:xfrm>
            <a:off x="1143000" y="1600200"/>
            <a:ext cx="6858000" cy="1760150"/>
          </a:xfrm>
        </p:spPr>
        <p:txBody>
          <a:bodyPr anchor="t" anchorCtr="0"/>
          <a:lstStyle>
            <a:lvl1pPr>
              <a:defRPr sz="5600">
                <a:latin typeface="+mj-lt"/>
              </a:defRPr>
            </a:lvl1pPr>
          </a:lstStyle>
          <a:p>
            <a:r>
              <a:rPr lang="en-US" dirty="0"/>
              <a:t>Click to Edit Master Title Style</a:t>
            </a:r>
          </a:p>
        </p:txBody>
      </p:sp>
      <p:sp>
        <p:nvSpPr>
          <p:cNvPr id="3" name="Subtitle 2"/>
          <p:cNvSpPr>
            <a:spLocks noGrp="1"/>
          </p:cNvSpPr>
          <p:nvPr>
            <p:ph type="subTitle" idx="1"/>
          </p:nvPr>
        </p:nvSpPr>
        <p:spPr>
          <a:xfrm>
            <a:off x="1051560" y="3360350"/>
            <a:ext cx="6949440" cy="1143000"/>
          </a:xfrm>
        </p:spPr>
        <p:txBody>
          <a:bodyPr lIns="91440"/>
          <a:lstStyle>
            <a:lvl1pPr marL="0" indent="0" algn="l">
              <a:lnSpc>
                <a:spcPct val="100000"/>
              </a:lnSpc>
              <a:buNone/>
              <a:defRPr sz="2400">
                <a:solidFill>
                  <a:schemeClr val="tx1"/>
                </a:solidFill>
                <a:latin typeface="+mn-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pic>
        <p:nvPicPr>
          <p:cNvPr id="8" name="Picture 7" descr="MVP RGB.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042202" y="4642079"/>
            <a:ext cx="1987196" cy="978458"/>
          </a:xfrm>
          <a:prstGeom prst="rect">
            <a:avLst/>
          </a:prstGeom>
        </p:spPr>
      </p:pic>
      <p:sp>
        <p:nvSpPr>
          <p:cNvPr id="5" name="Text Placeholder 4"/>
          <p:cNvSpPr>
            <a:spLocks noGrp="1"/>
          </p:cNvSpPr>
          <p:nvPr>
            <p:ph type="body" sz="quarter" idx="10"/>
          </p:nvPr>
        </p:nvSpPr>
        <p:spPr>
          <a:xfrm>
            <a:off x="1092750" y="5251622"/>
            <a:ext cx="4570764" cy="346376"/>
          </a:xfrm>
        </p:spPr>
        <p:txBody>
          <a:bodyPr anchor="b" anchorCtr="0"/>
          <a:lstStyle/>
          <a:p>
            <a:pPr lvl="0"/>
            <a:r>
              <a:rPr lang="en-US" dirty="0"/>
              <a:t>Click to edit Master text styles</a:t>
            </a:r>
          </a:p>
        </p:txBody>
      </p:sp>
      <p:sp>
        <p:nvSpPr>
          <p:cNvPr id="9" name="Footer Placeholder 3"/>
          <p:cNvSpPr txBox="1">
            <a:spLocks/>
          </p:cNvSpPr>
          <p:nvPr userDrawn="1"/>
        </p:nvSpPr>
        <p:spPr>
          <a:xfrm>
            <a:off x="915988" y="6510338"/>
            <a:ext cx="1828800" cy="347662"/>
          </a:xfrm>
          <a:prstGeom prst="rect">
            <a:avLst/>
          </a:prstGeom>
          <a:noFill/>
        </p:spPr>
        <p:txBody>
          <a:bodyPr lIns="0" tIns="0" rIns="0" bIns="0"/>
          <a:lstStyle>
            <a:defPPr>
              <a:defRPr lang="en-US"/>
            </a:defPPr>
            <a:lvl1pPr marL="0" algn="l" defTabSz="457200" rtl="0" eaLnBrk="1" latinLnBrk="0" hangingPunct="1">
              <a:defRPr sz="1400" kern="1200">
                <a:solidFill>
                  <a:schemeClr val="tx1"/>
                </a:solidFill>
                <a:latin typeface="Arial" charset="0"/>
                <a:ea typeface="ＭＳ Ｐゴシック" charset="0"/>
                <a:cs typeface="ＭＳ Ｐゴシック" charset="0"/>
              </a:defRPr>
            </a:lvl1pPr>
            <a:lvl2pPr marL="742950" indent="-285750" algn="l" defTabSz="457200" rtl="0" eaLnBrk="1" latinLnBrk="0" hangingPunct="1">
              <a:defRPr sz="1400" kern="1200">
                <a:solidFill>
                  <a:schemeClr val="tx1"/>
                </a:solidFill>
                <a:latin typeface="Arial" charset="0"/>
                <a:ea typeface="ＭＳ Ｐゴシック" charset="0"/>
                <a:cs typeface="+mn-cs"/>
              </a:defRPr>
            </a:lvl2pPr>
            <a:lvl3pPr marL="1143000" indent="-228600" algn="l" defTabSz="457200" rtl="0" eaLnBrk="1" latinLnBrk="0" hangingPunct="1">
              <a:defRPr sz="1400" kern="1200">
                <a:solidFill>
                  <a:schemeClr val="tx1"/>
                </a:solidFill>
                <a:latin typeface="Arial" charset="0"/>
                <a:ea typeface="ＭＳ Ｐゴシック" charset="0"/>
                <a:cs typeface="+mn-cs"/>
              </a:defRPr>
            </a:lvl3pPr>
            <a:lvl4pPr marL="1600200" indent="-228600" algn="l" defTabSz="457200" rtl="0" eaLnBrk="1" latinLnBrk="0" hangingPunct="1">
              <a:defRPr sz="1400" kern="1200">
                <a:solidFill>
                  <a:schemeClr val="tx1"/>
                </a:solidFill>
                <a:latin typeface="Arial" charset="0"/>
                <a:ea typeface="ＭＳ Ｐゴシック" charset="0"/>
                <a:cs typeface="+mn-cs"/>
              </a:defRPr>
            </a:lvl4pPr>
            <a:lvl5pPr marL="2057400" indent="-228600" algn="l" defTabSz="457200" rtl="0" eaLnBrk="1" latinLnBrk="0" hangingPunct="1">
              <a:defRPr sz="1400" kern="1200">
                <a:solidFill>
                  <a:schemeClr val="tx1"/>
                </a:solidFill>
                <a:latin typeface="Arial" charset="0"/>
                <a:ea typeface="ＭＳ Ｐゴシック" charset="0"/>
                <a:cs typeface="+mn-cs"/>
              </a:defRPr>
            </a:lvl5pPr>
            <a:lvl6pPr marL="2514600" indent="-228600" algn="l" defTabSz="457200" rtl="0" eaLnBrk="0" fontAlgn="base" latinLnBrk="0" hangingPunct="0">
              <a:spcBef>
                <a:spcPct val="50000"/>
              </a:spcBef>
              <a:spcAft>
                <a:spcPct val="0"/>
              </a:spcAft>
              <a:defRPr sz="1400" kern="1200">
                <a:solidFill>
                  <a:schemeClr val="tx1"/>
                </a:solidFill>
                <a:latin typeface="Arial" charset="0"/>
                <a:ea typeface="ＭＳ Ｐゴシック" charset="0"/>
                <a:cs typeface="+mn-cs"/>
              </a:defRPr>
            </a:lvl6pPr>
            <a:lvl7pPr marL="2971800" indent="-228600" algn="l" defTabSz="457200" rtl="0" eaLnBrk="0" fontAlgn="base" latinLnBrk="0" hangingPunct="0">
              <a:spcBef>
                <a:spcPct val="50000"/>
              </a:spcBef>
              <a:spcAft>
                <a:spcPct val="0"/>
              </a:spcAft>
              <a:defRPr sz="1400" kern="1200">
                <a:solidFill>
                  <a:schemeClr val="tx1"/>
                </a:solidFill>
                <a:latin typeface="Arial" charset="0"/>
                <a:ea typeface="ＭＳ Ｐゴシック" charset="0"/>
                <a:cs typeface="+mn-cs"/>
              </a:defRPr>
            </a:lvl7pPr>
            <a:lvl8pPr marL="3429000" indent="-228600" algn="l" defTabSz="457200" rtl="0" eaLnBrk="0" fontAlgn="base" latinLnBrk="0" hangingPunct="0">
              <a:spcBef>
                <a:spcPct val="50000"/>
              </a:spcBef>
              <a:spcAft>
                <a:spcPct val="0"/>
              </a:spcAft>
              <a:defRPr sz="1400" kern="1200">
                <a:solidFill>
                  <a:schemeClr val="tx1"/>
                </a:solidFill>
                <a:latin typeface="Arial" charset="0"/>
                <a:ea typeface="ＭＳ Ｐゴシック" charset="0"/>
                <a:cs typeface="+mn-cs"/>
              </a:defRPr>
            </a:lvl8pPr>
            <a:lvl9pPr marL="3886200" indent="-228600" algn="l" defTabSz="457200" rtl="0" eaLnBrk="0" fontAlgn="base" latinLnBrk="0" hangingPunct="0">
              <a:spcBef>
                <a:spcPct val="50000"/>
              </a:spcBef>
              <a:spcAft>
                <a:spcPct val="0"/>
              </a:spcAft>
              <a:defRPr sz="1400" kern="1200">
                <a:solidFill>
                  <a:schemeClr val="tx1"/>
                </a:solidFill>
                <a:latin typeface="Arial" charset="0"/>
                <a:ea typeface="ＭＳ Ｐゴシック" charset="0"/>
                <a:cs typeface="+mn-cs"/>
              </a:defRPr>
            </a:lvl9pPr>
          </a:lstStyle>
          <a:p>
            <a:r>
              <a:rPr lang="en-US" sz="800" dirty="0">
                <a:solidFill>
                  <a:schemeClr val="tx1"/>
                </a:solidFill>
                <a:latin typeface="Segoe UI"/>
              </a:rPr>
              <a:t>©2016 MVP Health Care, Inc.</a:t>
            </a:r>
            <a:endParaRPr lang="en-US" sz="1300" dirty="0">
              <a:solidFill>
                <a:schemeClr val="tx1"/>
              </a:solidFill>
              <a:latin typeface="Lucida Grande" charset="0"/>
            </a:endParaRPr>
          </a:p>
        </p:txBody>
      </p:sp>
    </p:spTree>
    <p:extLst>
      <p:ext uri="{BB962C8B-B14F-4D97-AF65-F5344CB8AC3E}">
        <p14:creationId xmlns:p14="http://schemas.microsoft.com/office/powerpoint/2010/main" val="41991395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Photo">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914399" y="4283676"/>
            <a:ext cx="5483655" cy="830182"/>
          </a:xfrm>
        </p:spPr>
        <p:txBody>
          <a:bodyPr anchor="t" anchorCtr="0"/>
          <a:lstStyle>
            <a:lvl1pPr>
              <a:lnSpc>
                <a:spcPct val="85000"/>
              </a:lnSpc>
              <a:defRPr sz="3200">
                <a:latin typeface="+mj-lt"/>
              </a:defRPr>
            </a:lvl1pPr>
          </a:lstStyle>
          <a:p>
            <a:r>
              <a:rPr lang="en-US" dirty="0"/>
              <a:t>Click to Edit Master Title Style</a:t>
            </a:r>
          </a:p>
        </p:txBody>
      </p:sp>
      <p:sp>
        <p:nvSpPr>
          <p:cNvPr id="3" name="Subtitle 2"/>
          <p:cNvSpPr>
            <a:spLocks noGrp="1"/>
          </p:cNvSpPr>
          <p:nvPr>
            <p:ph type="subTitle" idx="1"/>
          </p:nvPr>
        </p:nvSpPr>
        <p:spPr>
          <a:xfrm>
            <a:off x="841247" y="5230451"/>
            <a:ext cx="5556807" cy="378144"/>
          </a:xfrm>
        </p:spPr>
        <p:txBody>
          <a:bodyPr lIns="91440"/>
          <a:lstStyle>
            <a:lvl1pPr marL="0" indent="0" algn="l">
              <a:lnSpc>
                <a:spcPct val="90000"/>
              </a:lnSpc>
              <a:buNone/>
              <a:defRPr sz="1600">
                <a:solidFill>
                  <a:schemeClr val="tx1"/>
                </a:solidFill>
                <a:latin typeface="+mn-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pic>
        <p:nvPicPr>
          <p:cNvPr id="9" name="Picture 8" descr="MVP RGB.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576528" y="5319763"/>
            <a:ext cx="1825113" cy="898651"/>
          </a:xfrm>
          <a:prstGeom prst="rect">
            <a:avLst/>
          </a:prstGeom>
        </p:spPr>
      </p:pic>
      <p:sp>
        <p:nvSpPr>
          <p:cNvPr id="5" name="Picture Placeholder 4"/>
          <p:cNvSpPr>
            <a:spLocks noGrp="1"/>
          </p:cNvSpPr>
          <p:nvPr>
            <p:ph type="pic" sz="quarter" idx="13"/>
          </p:nvPr>
        </p:nvSpPr>
        <p:spPr>
          <a:xfrm>
            <a:off x="0" y="0"/>
            <a:ext cx="9144000" cy="4114800"/>
          </a:xfrm>
          <a:solidFill>
            <a:schemeClr val="accent2">
              <a:lumMod val="20000"/>
              <a:lumOff val="80000"/>
            </a:schemeClr>
          </a:solidFill>
        </p:spPr>
        <p:txBody>
          <a:bodyPr/>
          <a:lstStyle/>
          <a:p>
            <a:endParaRPr lang="en-US"/>
          </a:p>
        </p:txBody>
      </p:sp>
      <p:sp>
        <p:nvSpPr>
          <p:cNvPr id="6" name="Text Placeholder 4"/>
          <p:cNvSpPr>
            <a:spLocks noGrp="1"/>
          </p:cNvSpPr>
          <p:nvPr>
            <p:ph type="body" sz="quarter" idx="10"/>
          </p:nvPr>
        </p:nvSpPr>
        <p:spPr>
          <a:xfrm>
            <a:off x="879934" y="5680785"/>
            <a:ext cx="5518120" cy="262925"/>
          </a:xfrm>
        </p:spPr>
        <p:txBody>
          <a:bodyPr anchor="t" anchorCtr="0"/>
          <a:lstStyle>
            <a:lvl1pPr>
              <a:defRPr sz="1200"/>
            </a:lvl1pPr>
          </a:lstStyle>
          <a:p>
            <a:pPr lvl="0"/>
            <a:r>
              <a:rPr lang="en-US" dirty="0"/>
              <a:t>Click to edit Master text styles</a:t>
            </a:r>
          </a:p>
        </p:txBody>
      </p:sp>
      <p:sp>
        <p:nvSpPr>
          <p:cNvPr id="7" name="Footer Placeholder 3"/>
          <p:cNvSpPr txBox="1">
            <a:spLocks/>
          </p:cNvSpPr>
          <p:nvPr userDrawn="1"/>
        </p:nvSpPr>
        <p:spPr>
          <a:xfrm>
            <a:off x="915988" y="6510338"/>
            <a:ext cx="1828800" cy="347662"/>
          </a:xfrm>
          <a:prstGeom prst="rect">
            <a:avLst/>
          </a:prstGeom>
          <a:noFill/>
        </p:spPr>
        <p:txBody>
          <a:bodyPr lIns="0" tIns="0" rIns="0" bIns="0"/>
          <a:lstStyle>
            <a:defPPr>
              <a:defRPr lang="en-US"/>
            </a:defPPr>
            <a:lvl1pPr marL="0" algn="l" defTabSz="457200" rtl="0" eaLnBrk="1" latinLnBrk="0" hangingPunct="1">
              <a:defRPr sz="1400" kern="1200">
                <a:solidFill>
                  <a:schemeClr val="tx1"/>
                </a:solidFill>
                <a:latin typeface="Arial" charset="0"/>
                <a:ea typeface="ＭＳ Ｐゴシック" charset="0"/>
                <a:cs typeface="ＭＳ Ｐゴシック" charset="0"/>
              </a:defRPr>
            </a:lvl1pPr>
            <a:lvl2pPr marL="742950" indent="-285750" algn="l" defTabSz="457200" rtl="0" eaLnBrk="1" latinLnBrk="0" hangingPunct="1">
              <a:defRPr sz="1400" kern="1200">
                <a:solidFill>
                  <a:schemeClr val="tx1"/>
                </a:solidFill>
                <a:latin typeface="Arial" charset="0"/>
                <a:ea typeface="ＭＳ Ｐゴシック" charset="0"/>
                <a:cs typeface="+mn-cs"/>
              </a:defRPr>
            </a:lvl2pPr>
            <a:lvl3pPr marL="1143000" indent="-228600" algn="l" defTabSz="457200" rtl="0" eaLnBrk="1" latinLnBrk="0" hangingPunct="1">
              <a:defRPr sz="1400" kern="1200">
                <a:solidFill>
                  <a:schemeClr val="tx1"/>
                </a:solidFill>
                <a:latin typeface="Arial" charset="0"/>
                <a:ea typeface="ＭＳ Ｐゴシック" charset="0"/>
                <a:cs typeface="+mn-cs"/>
              </a:defRPr>
            </a:lvl3pPr>
            <a:lvl4pPr marL="1600200" indent="-228600" algn="l" defTabSz="457200" rtl="0" eaLnBrk="1" latinLnBrk="0" hangingPunct="1">
              <a:defRPr sz="1400" kern="1200">
                <a:solidFill>
                  <a:schemeClr val="tx1"/>
                </a:solidFill>
                <a:latin typeface="Arial" charset="0"/>
                <a:ea typeface="ＭＳ Ｐゴシック" charset="0"/>
                <a:cs typeface="+mn-cs"/>
              </a:defRPr>
            </a:lvl4pPr>
            <a:lvl5pPr marL="2057400" indent="-228600" algn="l" defTabSz="457200" rtl="0" eaLnBrk="1" latinLnBrk="0" hangingPunct="1">
              <a:defRPr sz="1400" kern="1200">
                <a:solidFill>
                  <a:schemeClr val="tx1"/>
                </a:solidFill>
                <a:latin typeface="Arial" charset="0"/>
                <a:ea typeface="ＭＳ Ｐゴシック" charset="0"/>
                <a:cs typeface="+mn-cs"/>
              </a:defRPr>
            </a:lvl5pPr>
            <a:lvl6pPr marL="2514600" indent="-228600" algn="l" defTabSz="457200" rtl="0" eaLnBrk="0" fontAlgn="base" latinLnBrk="0" hangingPunct="0">
              <a:spcBef>
                <a:spcPct val="50000"/>
              </a:spcBef>
              <a:spcAft>
                <a:spcPct val="0"/>
              </a:spcAft>
              <a:defRPr sz="1400" kern="1200">
                <a:solidFill>
                  <a:schemeClr val="tx1"/>
                </a:solidFill>
                <a:latin typeface="Arial" charset="0"/>
                <a:ea typeface="ＭＳ Ｐゴシック" charset="0"/>
                <a:cs typeface="+mn-cs"/>
              </a:defRPr>
            </a:lvl6pPr>
            <a:lvl7pPr marL="2971800" indent="-228600" algn="l" defTabSz="457200" rtl="0" eaLnBrk="0" fontAlgn="base" latinLnBrk="0" hangingPunct="0">
              <a:spcBef>
                <a:spcPct val="50000"/>
              </a:spcBef>
              <a:spcAft>
                <a:spcPct val="0"/>
              </a:spcAft>
              <a:defRPr sz="1400" kern="1200">
                <a:solidFill>
                  <a:schemeClr val="tx1"/>
                </a:solidFill>
                <a:latin typeface="Arial" charset="0"/>
                <a:ea typeface="ＭＳ Ｐゴシック" charset="0"/>
                <a:cs typeface="+mn-cs"/>
              </a:defRPr>
            </a:lvl7pPr>
            <a:lvl8pPr marL="3429000" indent="-228600" algn="l" defTabSz="457200" rtl="0" eaLnBrk="0" fontAlgn="base" latinLnBrk="0" hangingPunct="0">
              <a:spcBef>
                <a:spcPct val="50000"/>
              </a:spcBef>
              <a:spcAft>
                <a:spcPct val="0"/>
              </a:spcAft>
              <a:defRPr sz="1400" kern="1200">
                <a:solidFill>
                  <a:schemeClr val="tx1"/>
                </a:solidFill>
                <a:latin typeface="Arial" charset="0"/>
                <a:ea typeface="ＭＳ Ｐゴシック" charset="0"/>
                <a:cs typeface="+mn-cs"/>
              </a:defRPr>
            </a:lvl8pPr>
            <a:lvl9pPr marL="3886200" indent="-228600" algn="l" defTabSz="457200" rtl="0" eaLnBrk="0" fontAlgn="base" latinLnBrk="0" hangingPunct="0">
              <a:spcBef>
                <a:spcPct val="50000"/>
              </a:spcBef>
              <a:spcAft>
                <a:spcPct val="0"/>
              </a:spcAft>
              <a:defRPr sz="1400" kern="1200">
                <a:solidFill>
                  <a:schemeClr val="tx1"/>
                </a:solidFill>
                <a:latin typeface="Arial" charset="0"/>
                <a:ea typeface="ＭＳ Ｐゴシック" charset="0"/>
                <a:cs typeface="+mn-cs"/>
              </a:defRPr>
            </a:lvl9pPr>
          </a:lstStyle>
          <a:p>
            <a:r>
              <a:rPr lang="en-US" sz="800" dirty="0">
                <a:solidFill>
                  <a:schemeClr val="tx1"/>
                </a:solidFill>
                <a:latin typeface="Segoe UI"/>
              </a:rPr>
              <a:t>©2020 MVP Health Care, Inc.</a:t>
            </a:r>
            <a:endParaRPr lang="en-US" sz="1300" dirty="0">
              <a:solidFill>
                <a:schemeClr val="tx1"/>
              </a:solidFill>
              <a:latin typeface="Lucida Grande" charset="0"/>
            </a:endParaRPr>
          </a:p>
        </p:txBody>
      </p:sp>
    </p:spTree>
    <p:custDataLst>
      <p:tags r:id="rId1"/>
    </p:custDataLst>
    <p:extLst>
      <p:ext uri="{BB962C8B-B14F-4D97-AF65-F5344CB8AC3E}">
        <p14:creationId xmlns:p14="http://schemas.microsoft.com/office/powerpoint/2010/main" val="14415491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915987" y="624015"/>
            <a:ext cx="7316787" cy="685800"/>
          </a:xfrm>
        </p:spPr>
        <p:txBody>
          <a:bodyPr/>
          <a:lstStyle/>
          <a:p>
            <a:r>
              <a:rPr lang="en-US" dirty="0"/>
              <a:t>Click to Edit Master Title Style</a:t>
            </a:r>
          </a:p>
        </p:txBody>
      </p:sp>
      <p:sp>
        <p:nvSpPr>
          <p:cNvPr id="3" name="Content Placeholder 2"/>
          <p:cNvSpPr>
            <a:spLocks noGrp="1"/>
          </p:cNvSpPr>
          <p:nvPr>
            <p:ph idx="1"/>
          </p:nvPr>
        </p:nvSpPr>
        <p:spPr>
          <a:xfrm>
            <a:off x="868680" y="1600200"/>
            <a:ext cx="7364094"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p>
            <a:fld id="{BC3E0A6C-60AE-6241-853C-C56EF7F0B06D}" type="slidenum">
              <a:rPr lang="en-US" smtClean="0"/>
              <a:t>‹#›</a:t>
            </a:fld>
            <a:endParaRPr lang="en-US"/>
          </a:p>
        </p:txBody>
      </p:sp>
    </p:spTree>
    <p:custDataLst>
      <p:tags r:id="rId1"/>
    </p:custDataLst>
    <p:extLst>
      <p:ext uri="{BB962C8B-B14F-4D97-AF65-F5344CB8AC3E}">
        <p14:creationId xmlns:p14="http://schemas.microsoft.com/office/powerpoint/2010/main" val="34352028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Sub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915987" y="624015"/>
            <a:ext cx="7316787" cy="685800"/>
          </a:xfrm>
        </p:spPr>
        <p:txBody>
          <a:bodyPr/>
          <a:lstStyle/>
          <a:p>
            <a:r>
              <a:rPr lang="en-US" dirty="0"/>
              <a:t>Click to Edit Master Title Style</a:t>
            </a:r>
          </a:p>
        </p:txBody>
      </p:sp>
      <p:sp>
        <p:nvSpPr>
          <p:cNvPr id="3" name="Content Placeholder 2"/>
          <p:cNvSpPr>
            <a:spLocks noGrp="1"/>
          </p:cNvSpPr>
          <p:nvPr>
            <p:ph idx="1"/>
          </p:nvPr>
        </p:nvSpPr>
        <p:spPr>
          <a:xfrm>
            <a:off x="868680" y="1942757"/>
            <a:ext cx="7364094" cy="422944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p>
            <a:fld id="{BC3E0A6C-60AE-6241-853C-C56EF7F0B06D}" type="slidenum">
              <a:rPr lang="en-US" smtClean="0"/>
              <a:t>‹#›</a:t>
            </a:fld>
            <a:endParaRPr lang="en-US"/>
          </a:p>
        </p:txBody>
      </p:sp>
      <p:sp>
        <p:nvSpPr>
          <p:cNvPr id="5" name="Text Placeholder 4"/>
          <p:cNvSpPr>
            <a:spLocks noGrp="1"/>
          </p:cNvSpPr>
          <p:nvPr>
            <p:ph type="body" sz="quarter" idx="13"/>
          </p:nvPr>
        </p:nvSpPr>
        <p:spPr>
          <a:xfrm>
            <a:off x="868680" y="1371600"/>
            <a:ext cx="7364094" cy="454454"/>
          </a:xfrm>
        </p:spPr>
        <p:txBody>
          <a:bodyPr/>
          <a:lstStyle>
            <a:lvl1pPr>
              <a:lnSpc>
                <a:spcPct val="90000"/>
              </a:lnSpc>
              <a:defRPr b="1"/>
            </a:lvl1pPr>
          </a:lstStyle>
          <a:p>
            <a:pPr lvl="0"/>
            <a:r>
              <a:rPr lang="en-US" dirty="0"/>
              <a:t>Click to edit Master text styles</a:t>
            </a:r>
          </a:p>
        </p:txBody>
      </p:sp>
    </p:spTree>
    <p:custDataLst>
      <p:tags r:id="rId1"/>
    </p:custDataLst>
    <p:extLst>
      <p:ext uri="{BB962C8B-B14F-4D97-AF65-F5344CB8AC3E}">
        <p14:creationId xmlns:p14="http://schemas.microsoft.com/office/powerpoint/2010/main" val="1334658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ntent-2column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915987" y="624015"/>
            <a:ext cx="7316787" cy="685800"/>
          </a:xfrm>
        </p:spPr>
        <p:txBody>
          <a:bodyPr/>
          <a:lstStyle/>
          <a:p>
            <a:r>
              <a:rPr lang="en-US" dirty="0"/>
              <a:t>Click to Edit Master Title Style</a:t>
            </a:r>
          </a:p>
        </p:txBody>
      </p:sp>
      <p:sp>
        <p:nvSpPr>
          <p:cNvPr id="3" name="Content Placeholder 2"/>
          <p:cNvSpPr>
            <a:spLocks noGrp="1"/>
          </p:cNvSpPr>
          <p:nvPr>
            <p:ph idx="1"/>
          </p:nvPr>
        </p:nvSpPr>
        <p:spPr>
          <a:xfrm>
            <a:off x="868680" y="1600200"/>
            <a:ext cx="7364094" cy="4572000"/>
          </a:xfrm>
        </p:spPr>
        <p:txBody>
          <a:bodyPr numCol="2" spcCol="45720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12"/>
          </p:nvPr>
        </p:nvSpPr>
        <p:spPr/>
        <p:txBody>
          <a:bodyPr/>
          <a:lstStyle/>
          <a:p>
            <a:fld id="{BC3E0A6C-60AE-6241-853C-C56EF7F0B06D}" type="slidenum">
              <a:rPr lang="en-US" smtClean="0"/>
              <a:t>‹#›</a:t>
            </a:fld>
            <a:endParaRPr lang="en-US"/>
          </a:p>
        </p:txBody>
      </p:sp>
    </p:spTree>
    <p:extLst>
      <p:ext uri="{BB962C8B-B14F-4D97-AF65-F5344CB8AC3E}">
        <p14:creationId xmlns:p14="http://schemas.microsoft.com/office/powerpoint/2010/main" val="42913581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Breaker 1">
    <p:spTree>
      <p:nvGrpSpPr>
        <p:cNvPr id="1" name=""/>
        <p:cNvGrpSpPr/>
        <p:nvPr/>
      </p:nvGrpSpPr>
      <p:grpSpPr>
        <a:xfrm>
          <a:off x="0" y="0"/>
          <a:ext cx="0" cy="0"/>
          <a:chOff x="0" y="0"/>
          <a:chExt cx="0" cy="0"/>
        </a:xfrm>
      </p:grpSpPr>
      <p:sp>
        <p:nvSpPr>
          <p:cNvPr id="8" name="Text Placeholder 7"/>
          <p:cNvSpPr>
            <a:spLocks noGrp="1"/>
          </p:cNvSpPr>
          <p:nvPr>
            <p:ph type="body" sz="quarter" idx="13" hasCustomPrompt="1"/>
          </p:nvPr>
        </p:nvSpPr>
        <p:spPr>
          <a:xfrm>
            <a:off x="562004" y="689847"/>
            <a:ext cx="8019288" cy="4342100"/>
          </a:xfrm>
          <a:prstGeom prst="roundRect">
            <a:avLst>
              <a:gd name="adj" fmla="val 4674"/>
            </a:avLst>
          </a:prstGeom>
          <a:solidFill>
            <a:schemeClr val="tx2"/>
          </a:solidFill>
        </p:spPr>
        <p:txBody>
          <a:bodyPr lIns="274320" tIns="365760" rIns="365760" bIns="365760" anchor="ctr" anchorCtr="0"/>
          <a:lstStyle>
            <a:lvl1pPr marL="0" indent="0">
              <a:lnSpc>
                <a:spcPct val="90000"/>
              </a:lnSpc>
              <a:buClrTx/>
              <a:buFontTx/>
              <a:buNone/>
              <a:defRPr sz="4000">
                <a:solidFill>
                  <a:srgbClr val="FFFFFF"/>
                </a:solidFill>
              </a:defRPr>
            </a:lvl1pPr>
            <a:lvl2pPr marL="1588" indent="0">
              <a:buClrTx/>
              <a:buFontTx/>
              <a:buNone/>
              <a:defRPr sz="2400">
                <a:solidFill>
                  <a:srgbClr val="FFFFFF"/>
                </a:solidFill>
              </a:defRPr>
            </a:lvl2pPr>
            <a:lvl3pPr marL="111125" indent="0">
              <a:buClrTx/>
              <a:buFont typeface="Lucida Grande"/>
              <a:buChar char=" "/>
              <a:defRPr sz="2400">
                <a:solidFill>
                  <a:srgbClr val="FFFFFF"/>
                </a:solidFill>
              </a:defRPr>
            </a:lvl3pPr>
            <a:lvl4pPr marL="111125" indent="0">
              <a:buClrTx/>
              <a:buFont typeface="Lucida Grande"/>
              <a:buChar char=" "/>
              <a:defRPr sz="2400">
                <a:solidFill>
                  <a:srgbClr val="FFFFFF"/>
                </a:solidFill>
              </a:defRPr>
            </a:lvl4pPr>
            <a:lvl5pPr marL="111125" indent="0">
              <a:buClrTx/>
              <a:buFont typeface="Lucida Grande"/>
              <a:buChar char=" "/>
              <a:defRPr sz="2400">
                <a:solidFill>
                  <a:srgbClr val="FFFFFF"/>
                </a:solidFill>
              </a:defRPr>
            </a:lvl5pPr>
          </a:lstStyle>
          <a:p>
            <a:pPr lvl="0"/>
            <a:r>
              <a:rPr lang="en-US" dirty="0"/>
              <a:t>Click to Edit Master Text Styles</a:t>
            </a:r>
          </a:p>
          <a:p>
            <a:pPr lvl="1"/>
            <a:r>
              <a:rPr lang="en-US" dirty="0"/>
              <a:t>Second level</a:t>
            </a:r>
          </a:p>
        </p:txBody>
      </p:sp>
      <p:sp>
        <p:nvSpPr>
          <p:cNvPr id="6" name="Slide Number Placeholder 5"/>
          <p:cNvSpPr>
            <a:spLocks noGrp="1"/>
          </p:cNvSpPr>
          <p:nvPr>
            <p:ph type="sldNum" sz="quarter" idx="12"/>
          </p:nvPr>
        </p:nvSpPr>
        <p:spPr/>
        <p:txBody>
          <a:bodyPr/>
          <a:lstStyle/>
          <a:p>
            <a:fld id="{BC3E0A6C-60AE-6241-853C-C56EF7F0B06D}" type="slidenum">
              <a:rPr lang="en-US" smtClean="0"/>
              <a:t>‹#›</a:t>
            </a:fld>
            <a:endParaRPr lang="en-US"/>
          </a:p>
        </p:txBody>
      </p:sp>
      <p:pic>
        <p:nvPicPr>
          <p:cNvPr id="7" name="Picture 6" descr="MVP RGB.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576528" y="5319763"/>
            <a:ext cx="1825113" cy="898651"/>
          </a:xfrm>
          <a:prstGeom prst="rect">
            <a:avLst/>
          </a:prstGeom>
        </p:spPr>
      </p:pic>
    </p:spTree>
    <p:extLst>
      <p:ext uri="{BB962C8B-B14F-4D97-AF65-F5344CB8AC3E}">
        <p14:creationId xmlns:p14="http://schemas.microsoft.com/office/powerpoint/2010/main" val="7799381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reaker 2">
    <p:spTree>
      <p:nvGrpSpPr>
        <p:cNvPr id="1" name=""/>
        <p:cNvGrpSpPr/>
        <p:nvPr/>
      </p:nvGrpSpPr>
      <p:grpSpPr>
        <a:xfrm>
          <a:off x="0" y="0"/>
          <a:ext cx="0" cy="0"/>
          <a:chOff x="0" y="0"/>
          <a:chExt cx="0" cy="0"/>
        </a:xfrm>
      </p:grpSpPr>
      <p:sp>
        <p:nvSpPr>
          <p:cNvPr id="8" name="Text Placeholder 7"/>
          <p:cNvSpPr>
            <a:spLocks noGrp="1"/>
          </p:cNvSpPr>
          <p:nvPr>
            <p:ph type="body" sz="quarter" idx="13" hasCustomPrompt="1"/>
          </p:nvPr>
        </p:nvSpPr>
        <p:spPr>
          <a:xfrm>
            <a:off x="915988" y="685800"/>
            <a:ext cx="7311320" cy="5486400"/>
          </a:xfrm>
          <a:prstGeom prst="rect">
            <a:avLst/>
          </a:prstGeom>
          <a:noFill/>
        </p:spPr>
        <p:txBody>
          <a:bodyPr lIns="0" tIns="365760" rIns="0" bIns="365760" anchor="ctr" anchorCtr="0"/>
          <a:lstStyle>
            <a:lvl1pPr marL="0" indent="0">
              <a:lnSpc>
                <a:spcPct val="90000"/>
              </a:lnSpc>
              <a:buClrTx/>
              <a:buFontTx/>
              <a:buNone/>
              <a:defRPr sz="5600">
                <a:solidFill>
                  <a:schemeClr val="tx2"/>
                </a:solidFill>
              </a:defRPr>
            </a:lvl1pPr>
            <a:lvl2pPr marL="1588" indent="0">
              <a:lnSpc>
                <a:spcPct val="90000"/>
              </a:lnSpc>
              <a:buClrTx/>
              <a:buFontTx/>
              <a:buNone/>
              <a:defRPr sz="2400">
                <a:solidFill>
                  <a:schemeClr val="tx1"/>
                </a:solidFill>
              </a:defRPr>
            </a:lvl2pPr>
            <a:lvl3pPr marL="111125" indent="0">
              <a:buClrTx/>
              <a:buFont typeface="Lucida Grande"/>
              <a:buChar char=" "/>
              <a:defRPr sz="2400">
                <a:solidFill>
                  <a:schemeClr val="tx1"/>
                </a:solidFill>
              </a:defRPr>
            </a:lvl3pPr>
            <a:lvl4pPr marL="111125" indent="0">
              <a:buClrTx/>
              <a:buFont typeface="Lucida Grande"/>
              <a:buChar char=" "/>
              <a:defRPr sz="2400">
                <a:solidFill>
                  <a:schemeClr val="tx1"/>
                </a:solidFill>
              </a:defRPr>
            </a:lvl4pPr>
            <a:lvl5pPr marL="111125" indent="0">
              <a:buClrTx/>
              <a:buFont typeface="Lucida Grande"/>
              <a:buChar char=" "/>
              <a:defRPr sz="2400">
                <a:solidFill>
                  <a:schemeClr val="tx1"/>
                </a:solidFill>
              </a:defRPr>
            </a:lvl5pPr>
          </a:lstStyle>
          <a:p>
            <a:pPr lvl="0"/>
            <a:r>
              <a:rPr lang="en-US" dirty="0"/>
              <a:t>Click to Edit Master Text Styles</a:t>
            </a:r>
          </a:p>
          <a:p>
            <a:pPr lvl="1"/>
            <a:r>
              <a:rPr lang="en-US" dirty="0"/>
              <a:t>Second level</a:t>
            </a:r>
          </a:p>
        </p:txBody>
      </p:sp>
      <p:sp>
        <p:nvSpPr>
          <p:cNvPr id="6" name="Slide Number Placeholder 5"/>
          <p:cNvSpPr>
            <a:spLocks noGrp="1"/>
          </p:cNvSpPr>
          <p:nvPr>
            <p:ph type="sldNum" sz="quarter" idx="12"/>
          </p:nvPr>
        </p:nvSpPr>
        <p:spPr/>
        <p:txBody>
          <a:bodyPr/>
          <a:lstStyle/>
          <a:p>
            <a:fld id="{BC3E0A6C-60AE-6241-853C-C56EF7F0B06D}" type="slidenum">
              <a:rPr lang="en-US" smtClean="0"/>
              <a:t>‹#›</a:t>
            </a:fld>
            <a:endParaRPr lang="en-US"/>
          </a:p>
        </p:txBody>
      </p:sp>
      <p:pic>
        <p:nvPicPr>
          <p:cNvPr id="7" name="Picture 6" descr="MVP RGB.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576528" y="5319763"/>
            <a:ext cx="1825113" cy="898651"/>
          </a:xfrm>
          <a:prstGeom prst="rect">
            <a:avLst/>
          </a:prstGeom>
        </p:spPr>
      </p:pic>
    </p:spTree>
    <p:extLst>
      <p:ext uri="{BB962C8B-B14F-4D97-AF65-F5344CB8AC3E}">
        <p14:creationId xmlns:p14="http://schemas.microsoft.com/office/powerpoint/2010/main" val="26539760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a:t>Click to Edit Master Title Style</a:t>
            </a:r>
          </a:p>
        </p:txBody>
      </p:sp>
      <p:sp>
        <p:nvSpPr>
          <p:cNvPr id="5" name="Slide Number Placeholder 4"/>
          <p:cNvSpPr>
            <a:spLocks noGrp="1"/>
          </p:cNvSpPr>
          <p:nvPr>
            <p:ph type="sldNum" sz="quarter" idx="12"/>
          </p:nvPr>
        </p:nvSpPr>
        <p:spPr/>
        <p:txBody>
          <a:bodyPr/>
          <a:lstStyle/>
          <a:p>
            <a:fld id="{BC3E0A6C-60AE-6241-853C-C56EF7F0B06D}" type="slidenum">
              <a:rPr lang="en-US" smtClean="0"/>
              <a:t>‹#›</a:t>
            </a:fld>
            <a:endParaRPr lang="en-US"/>
          </a:p>
        </p:txBody>
      </p:sp>
    </p:spTree>
    <p:extLst>
      <p:ext uri="{BB962C8B-B14F-4D97-AF65-F5344CB8AC3E}">
        <p14:creationId xmlns:p14="http://schemas.microsoft.com/office/powerpoint/2010/main" val="14301237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C3E0A6C-60AE-6241-853C-C56EF7F0B06D}" type="slidenum">
              <a:rPr lang="en-US" smtClean="0"/>
              <a:t>‹#›</a:t>
            </a:fld>
            <a:endParaRPr lang="en-US"/>
          </a:p>
        </p:txBody>
      </p:sp>
    </p:spTree>
    <p:extLst>
      <p:ext uri="{BB962C8B-B14F-4D97-AF65-F5344CB8AC3E}">
        <p14:creationId xmlns:p14="http://schemas.microsoft.com/office/powerpoint/2010/main" val="39594910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5988" y="621792"/>
            <a:ext cx="7316786" cy="685800"/>
          </a:xfrm>
          <a:prstGeom prst="rect">
            <a:avLst/>
          </a:prstGeom>
        </p:spPr>
        <p:txBody>
          <a:bodyPr vert="horz" lIns="0" tIns="0" rIns="0" bIns="0" rtlCol="0" anchor="b" anchorCtr="0">
            <a:noAutofit/>
          </a:bodyPr>
          <a:lstStyle/>
          <a:p>
            <a:r>
              <a:rPr lang="en-US" dirty="0"/>
              <a:t>Click to Edit Master Title Style</a:t>
            </a:r>
          </a:p>
        </p:txBody>
      </p:sp>
      <p:sp>
        <p:nvSpPr>
          <p:cNvPr id="3" name="Text Placeholder 2"/>
          <p:cNvSpPr>
            <a:spLocks noGrp="1"/>
          </p:cNvSpPr>
          <p:nvPr>
            <p:ph type="body" idx="1"/>
          </p:nvPr>
        </p:nvSpPr>
        <p:spPr>
          <a:xfrm>
            <a:off x="868680" y="1600199"/>
            <a:ext cx="7364094" cy="4572000"/>
          </a:xfrm>
          <a:prstGeom prst="rect">
            <a:avLst/>
          </a:prstGeom>
        </p:spPr>
        <p:txBody>
          <a:bodyPr vert="horz" lIns="0" tIns="0" rIns="0" bIns="0" rtlCol="0">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 level</a:t>
            </a:r>
          </a:p>
          <a:p>
            <a:pPr lvl="6"/>
            <a:r>
              <a:rPr lang="en-US" dirty="0"/>
              <a:t>Seventh level</a:t>
            </a:r>
          </a:p>
          <a:p>
            <a:pPr lvl="7"/>
            <a:r>
              <a:rPr lang="en-US" dirty="0"/>
              <a:t>Eighth level</a:t>
            </a:r>
          </a:p>
          <a:p>
            <a:pPr lvl="8"/>
            <a:r>
              <a:rPr lang="en-US" dirty="0"/>
              <a:t>Ninth level</a:t>
            </a:r>
          </a:p>
        </p:txBody>
      </p:sp>
      <p:sp>
        <p:nvSpPr>
          <p:cNvPr id="6" name="Slide Number Placeholder 5"/>
          <p:cNvSpPr>
            <a:spLocks noGrp="1"/>
          </p:cNvSpPr>
          <p:nvPr>
            <p:ph type="sldNum" sz="quarter" idx="4"/>
          </p:nvPr>
        </p:nvSpPr>
        <p:spPr>
          <a:xfrm>
            <a:off x="7780486" y="6510338"/>
            <a:ext cx="452289" cy="346837"/>
          </a:xfrm>
          <a:prstGeom prst="rect">
            <a:avLst/>
          </a:prstGeom>
        </p:spPr>
        <p:txBody>
          <a:bodyPr vert="horz" lIns="0" tIns="0" rIns="0" bIns="0" rtlCol="0" anchor="t" anchorCtr="0"/>
          <a:lstStyle>
            <a:lvl1pPr algn="r">
              <a:defRPr sz="800">
                <a:solidFill>
                  <a:schemeClr val="tx1"/>
                </a:solidFill>
                <a:latin typeface="Segoe UI"/>
              </a:defRPr>
            </a:lvl1pPr>
          </a:lstStyle>
          <a:p>
            <a:fld id="{BC3E0A6C-60AE-6241-853C-C56EF7F0B06D}" type="slidenum">
              <a:rPr lang="en-US" smtClean="0"/>
              <a:pPr/>
              <a:t>‹#›</a:t>
            </a:fld>
            <a:endParaRPr lang="en-US" dirty="0"/>
          </a:p>
        </p:txBody>
      </p:sp>
      <p:sp>
        <p:nvSpPr>
          <p:cNvPr id="4" name="MSIPCMContentMarking" descr="{&quot;HashCode&quot;:1161452064,&quot;Placement&quot;:&quot;Footer&quot;,&quot;Top&quot;:522.0343,&quot;Left&quot;:0.0,&quot;SlideWidth&quot;:720,&quot;SlideHeight&quot;:540}">
            <a:extLst>
              <a:ext uri="{FF2B5EF4-FFF2-40B4-BE49-F238E27FC236}">
                <a16:creationId xmlns:a16="http://schemas.microsoft.com/office/drawing/2014/main" id="{F58CF963-D285-4CF0-BFD8-CBD1A5663AE1}"/>
              </a:ext>
            </a:extLst>
          </p:cNvPr>
          <p:cNvSpPr txBox="1"/>
          <p:nvPr userDrawn="1"/>
        </p:nvSpPr>
        <p:spPr>
          <a:xfrm>
            <a:off x="0" y="6629836"/>
            <a:ext cx="1281205" cy="228163"/>
          </a:xfrm>
          <a:prstGeom prst="rect">
            <a:avLst/>
          </a:prstGeom>
        </p:spPr>
        <p:txBody>
          <a:bodyPr vert="horz" wrap="square" lIns="0" tIns="0" rIns="0" bIns="0" numCol="1" spcCol="0" rtlCol="0" anchor="ctr" anchorCtr="1">
            <a:noAutofit/>
          </a:bodyPr>
          <a:lstStyle/>
          <a:p>
            <a:pPr algn="l">
              <a:lnSpc>
                <a:spcPct val="100000"/>
              </a:lnSpc>
              <a:spcBef>
                <a:spcPts val="0"/>
              </a:spcBef>
              <a:spcAft>
                <a:spcPts val="0"/>
              </a:spcAft>
            </a:pPr>
            <a:r>
              <a:rPr lang="en-US" sz="800" b="1">
                <a:solidFill>
                  <a:srgbClr val="000000"/>
                </a:solidFill>
                <a:latin typeface="Calibri" panose="020F0502020204030204" pitchFamily="34" charset="0"/>
              </a:rPr>
              <a:t>Classified as Confidential</a:t>
            </a:r>
            <a:endParaRPr lang="en-US" sz="800" b="1" dirty="0">
              <a:solidFill>
                <a:srgbClr val="000000"/>
              </a:solidFill>
              <a:latin typeface="Calibri" panose="020F0502020204030204" pitchFamily="34" charset="0"/>
            </a:endParaRPr>
          </a:p>
        </p:txBody>
      </p:sp>
    </p:spTree>
    <p:extLst>
      <p:ext uri="{BB962C8B-B14F-4D97-AF65-F5344CB8AC3E}">
        <p14:creationId xmlns:p14="http://schemas.microsoft.com/office/powerpoint/2010/main" val="361187215"/>
      </p:ext>
    </p:extLst>
  </p:cSld>
  <p:clrMap bg1="lt1" tx1="dk1" bg2="lt2" tx2="dk2" accent1="accent1" accent2="accent2" accent3="accent3" accent4="accent4" accent5="accent5" accent6="accent6" hlink="hlink" folHlink="folHlink"/>
  <p:sldLayoutIdLst>
    <p:sldLayoutId id="2147483649" r:id="rId1"/>
    <p:sldLayoutId id="2147483658" r:id="rId2"/>
    <p:sldLayoutId id="2147483650" r:id="rId3"/>
    <p:sldLayoutId id="2147483660" r:id="rId4"/>
    <p:sldLayoutId id="2147483661" r:id="rId5"/>
    <p:sldLayoutId id="2147483657" r:id="rId6"/>
    <p:sldLayoutId id="2147483659" r:id="rId7"/>
    <p:sldLayoutId id="2147483654" r:id="rId8"/>
    <p:sldLayoutId id="2147483655" r:id="rId9"/>
  </p:sldLayoutIdLst>
  <p:hf hdr="0" dt="0"/>
  <p:txStyles>
    <p:titleStyle>
      <a:lvl1pPr algn="l" defTabSz="457200" rtl="0" eaLnBrk="1" latinLnBrk="0" hangingPunct="1">
        <a:lnSpc>
          <a:spcPct val="90000"/>
        </a:lnSpc>
        <a:spcBef>
          <a:spcPct val="0"/>
        </a:spcBef>
        <a:buNone/>
        <a:defRPr sz="2400" kern="1200">
          <a:solidFill>
            <a:schemeClr val="tx2"/>
          </a:solidFill>
          <a:latin typeface="Segoe UI"/>
          <a:ea typeface="+mj-ea"/>
          <a:cs typeface="+mj-cs"/>
        </a:defRPr>
      </a:lvl1pPr>
    </p:titleStyle>
    <p:bodyStyle>
      <a:lvl1pPr marL="53975" indent="-53975" algn="l" defTabSz="457200" rtl="0" eaLnBrk="1" latinLnBrk="0" hangingPunct="1">
        <a:lnSpc>
          <a:spcPct val="120000"/>
        </a:lnSpc>
        <a:spcBef>
          <a:spcPts val="900"/>
        </a:spcBef>
        <a:spcAft>
          <a:spcPts val="900"/>
        </a:spcAft>
        <a:buClrTx/>
        <a:buFont typeface="Lucida Grande"/>
        <a:buChar char=" "/>
        <a:tabLst/>
        <a:defRPr sz="1400" kern="1200">
          <a:solidFill>
            <a:schemeClr val="tx1"/>
          </a:solidFill>
          <a:latin typeface="Segoe UI"/>
          <a:ea typeface="+mn-ea"/>
          <a:cs typeface="+mn-cs"/>
        </a:defRPr>
      </a:lvl1pPr>
      <a:lvl2pPr marL="457200" indent="-171450" algn="l" defTabSz="457200" rtl="0" eaLnBrk="1" latinLnBrk="0" hangingPunct="1">
        <a:lnSpc>
          <a:spcPct val="120000"/>
        </a:lnSpc>
        <a:spcBef>
          <a:spcPts val="300"/>
        </a:spcBef>
        <a:spcAft>
          <a:spcPts val="900"/>
        </a:spcAft>
        <a:buClrTx/>
        <a:buFont typeface="Arial"/>
        <a:buChar char="•"/>
        <a:tabLst/>
        <a:defRPr sz="1400" kern="1200">
          <a:solidFill>
            <a:schemeClr val="tx1"/>
          </a:solidFill>
          <a:latin typeface="Segoe UI"/>
          <a:ea typeface="+mn-ea"/>
          <a:cs typeface="+mn-cs"/>
        </a:defRPr>
      </a:lvl2pPr>
      <a:lvl3pPr marL="801688" indent="-173038" algn="l" defTabSz="457200" rtl="0" eaLnBrk="1" latinLnBrk="0" hangingPunct="1">
        <a:lnSpc>
          <a:spcPct val="120000"/>
        </a:lnSpc>
        <a:spcBef>
          <a:spcPts val="0"/>
        </a:spcBef>
        <a:spcAft>
          <a:spcPts val="900"/>
        </a:spcAft>
        <a:buClr>
          <a:schemeClr val="tx1"/>
        </a:buClr>
        <a:buFont typeface="Lucida Grande"/>
        <a:buChar char="–"/>
        <a:tabLst/>
        <a:defRPr sz="1400" kern="1200">
          <a:solidFill>
            <a:schemeClr val="tx1"/>
          </a:solidFill>
          <a:latin typeface="Segoe UI"/>
          <a:ea typeface="+mn-ea"/>
          <a:cs typeface="+mn-cs"/>
        </a:defRPr>
      </a:lvl3pPr>
      <a:lvl4pPr marL="1198563" indent="-171450" algn="l" defTabSz="457200" rtl="0" eaLnBrk="1" latinLnBrk="0" hangingPunct="1">
        <a:lnSpc>
          <a:spcPct val="120000"/>
        </a:lnSpc>
        <a:spcBef>
          <a:spcPts val="0"/>
        </a:spcBef>
        <a:spcAft>
          <a:spcPts val="900"/>
        </a:spcAft>
        <a:buClr>
          <a:schemeClr val="tx1"/>
        </a:buClr>
        <a:buFont typeface="Arial"/>
        <a:buChar char="•"/>
        <a:defRPr sz="1400" kern="1200">
          <a:solidFill>
            <a:schemeClr val="tx1"/>
          </a:solidFill>
          <a:latin typeface="Segoe UI"/>
          <a:ea typeface="+mn-ea"/>
          <a:cs typeface="+mn-cs"/>
        </a:defRPr>
      </a:lvl4pPr>
      <a:lvl5pPr marL="1601788" indent="-173038" algn="l" defTabSz="457200" rtl="0" eaLnBrk="1" latinLnBrk="0" hangingPunct="1">
        <a:lnSpc>
          <a:spcPct val="120000"/>
        </a:lnSpc>
        <a:spcBef>
          <a:spcPts val="0"/>
        </a:spcBef>
        <a:spcAft>
          <a:spcPts val="900"/>
        </a:spcAft>
        <a:buClr>
          <a:schemeClr val="tx1"/>
        </a:buClr>
        <a:buFont typeface="Lucida Grande"/>
        <a:buChar char="–"/>
        <a:defRPr sz="1400" kern="1200">
          <a:solidFill>
            <a:schemeClr val="tx1"/>
          </a:solidFill>
          <a:latin typeface="Segoe UI"/>
          <a:ea typeface="+mn-ea"/>
          <a:cs typeface="+mn-cs"/>
        </a:defRPr>
      </a:lvl5pPr>
      <a:lvl6pPr marL="1601788" indent="-171450" algn="l" defTabSz="457200" rtl="0" eaLnBrk="1" latinLnBrk="0" hangingPunct="1">
        <a:lnSpc>
          <a:spcPct val="120000"/>
        </a:lnSpc>
        <a:spcBef>
          <a:spcPts val="0"/>
        </a:spcBef>
        <a:spcAft>
          <a:spcPts val="900"/>
        </a:spcAft>
        <a:buClr>
          <a:schemeClr val="tx1"/>
        </a:buClr>
        <a:buFont typeface="Lucida Grande"/>
        <a:buChar char="–"/>
        <a:defRPr sz="1400" kern="1200">
          <a:solidFill>
            <a:schemeClr val="tx1"/>
          </a:solidFill>
          <a:latin typeface="Segoe UI"/>
          <a:ea typeface="+mn-ea"/>
          <a:cs typeface="+mn-cs"/>
        </a:defRPr>
      </a:lvl6pPr>
      <a:lvl7pPr marL="1601788" indent="-171450" algn="l" defTabSz="457200" rtl="0" eaLnBrk="1" latinLnBrk="0" hangingPunct="1">
        <a:lnSpc>
          <a:spcPct val="120000"/>
        </a:lnSpc>
        <a:spcBef>
          <a:spcPts val="0"/>
        </a:spcBef>
        <a:spcAft>
          <a:spcPts val="900"/>
        </a:spcAft>
        <a:buClr>
          <a:schemeClr val="tx1"/>
        </a:buClr>
        <a:buFont typeface="Lucida Grande"/>
        <a:buChar char="–"/>
        <a:defRPr sz="1400" kern="1200" baseline="0">
          <a:solidFill>
            <a:schemeClr val="tx1"/>
          </a:solidFill>
          <a:latin typeface="Segoe UI"/>
          <a:ea typeface="+mn-ea"/>
          <a:cs typeface="+mn-cs"/>
        </a:defRPr>
      </a:lvl7pPr>
      <a:lvl8pPr marL="1601788" indent="-171450" algn="l" defTabSz="457200" rtl="0" eaLnBrk="1" latinLnBrk="0" hangingPunct="1">
        <a:lnSpc>
          <a:spcPct val="120000"/>
        </a:lnSpc>
        <a:spcBef>
          <a:spcPts val="0"/>
        </a:spcBef>
        <a:spcAft>
          <a:spcPts val="900"/>
        </a:spcAft>
        <a:buClr>
          <a:schemeClr val="tx1"/>
        </a:buClr>
        <a:buFont typeface="Lucida Grande"/>
        <a:buChar char="–"/>
        <a:defRPr sz="1400" kern="1200" baseline="0">
          <a:solidFill>
            <a:schemeClr val="tx1"/>
          </a:solidFill>
          <a:latin typeface="Segoe UI"/>
          <a:ea typeface="+mn-ea"/>
          <a:cs typeface="+mn-cs"/>
        </a:defRPr>
      </a:lvl8pPr>
      <a:lvl9pPr marL="1601788" indent="-171450" algn="l" defTabSz="457200" rtl="0" eaLnBrk="1" latinLnBrk="0" hangingPunct="1">
        <a:lnSpc>
          <a:spcPct val="120000"/>
        </a:lnSpc>
        <a:spcBef>
          <a:spcPts val="0"/>
        </a:spcBef>
        <a:spcAft>
          <a:spcPts val="900"/>
        </a:spcAft>
        <a:buClr>
          <a:schemeClr val="tx1"/>
        </a:buClr>
        <a:buFont typeface="Lucida Grande"/>
        <a:buChar char="–"/>
        <a:defRPr sz="1400" kern="1200" baseline="0">
          <a:solidFill>
            <a:schemeClr val="tx1"/>
          </a:solidFill>
          <a:latin typeface="Segoe UI"/>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10.xml.rels><?xml version="1.0" encoding="UTF-8" standalone="yes"?>
<Relationships xmlns="http://schemas.openxmlformats.org/package/2006/relationships"><Relationship Id="rId3" Type="http://schemas.openxmlformats.org/officeDocument/2006/relationships/chart" Target="../charts/chart15.xml"/><Relationship Id="rId2" Type="http://schemas.openxmlformats.org/officeDocument/2006/relationships/slideLayout" Target="../slideLayouts/slideLayout5.xml"/><Relationship Id="rId1" Type="http://schemas.openxmlformats.org/officeDocument/2006/relationships/tags" Target="../tags/tag14.xml"/><Relationship Id="rId4" Type="http://schemas.openxmlformats.org/officeDocument/2006/relationships/chart" Target="../charts/chart16.xml"/></Relationships>
</file>

<file path=ppt/slides/_rels/slide11.xml.rels><?xml version="1.0" encoding="UTF-8" standalone="yes"?>
<Relationships xmlns="http://schemas.openxmlformats.org/package/2006/relationships"><Relationship Id="rId3" Type="http://schemas.openxmlformats.org/officeDocument/2006/relationships/chart" Target="../charts/chart17.xml"/><Relationship Id="rId2" Type="http://schemas.openxmlformats.org/officeDocument/2006/relationships/slideLayout" Target="../slideLayouts/slideLayout5.xml"/><Relationship Id="rId1" Type="http://schemas.openxmlformats.org/officeDocument/2006/relationships/tags" Target="../tags/tag15.xml"/><Relationship Id="rId4" Type="http://schemas.openxmlformats.org/officeDocument/2006/relationships/chart" Target="../charts/chart18.xml"/></Relationships>
</file>

<file path=ppt/slides/_rels/slide12.xml.rels><?xml version="1.0" encoding="UTF-8" standalone="yes"?>
<Relationships xmlns="http://schemas.openxmlformats.org/package/2006/relationships"><Relationship Id="rId3" Type="http://schemas.openxmlformats.org/officeDocument/2006/relationships/chart" Target="../charts/chart19.xml"/><Relationship Id="rId2" Type="http://schemas.openxmlformats.org/officeDocument/2006/relationships/slideLayout" Target="../slideLayouts/slideLayout5.xml"/><Relationship Id="rId1" Type="http://schemas.openxmlformats.org/officeDocument/2006/relationships/tags" Target="../tags/tag16.xml"/><Relationship Id="rId4" Type="http://schemas.openxmlformats.org/officeDocument/2006/relationships/chart" Target="../charts/chart20.xml"/></Relationships>
</file>

<file path=ppt/slides/_rels/slide13.xml.rels><?xml version="1.0" encoding="UTF-8" standalone="yes"?>
<Relationships xmlns="http://schemas.openxmlformats.org/package/2006/relationships"><Relationship Id="rId3" Type="http://schemas.openxmlformats.org/officeDocument/2006/relationships/chart" Target="../charts/chart21.xml"/><Relationship Id="rId2" Type="http://schemas.openxmlformats.org/officeDocument/2006/relationships/slideLayout" Target="../slideLayouts/slideLayout5.xml"/><Relationship Id="rId1" Type="http://schemas.openxmlformats.org/officeDocument/2006/relationships/tags" Target="../tags/tag17.xml"/><Relationship Id="rId4" Type="http://schemas.openxmlformats.org/officeDocument/2006/relationships/chart" Target="../charts/chart22.xml"/></Relationships>
</file>

<file path=ppt/slides/_rels/slide14.xml.rels><?xml version="1.0" encoding="UTF-8" standalone="yes"?>
<Relationships xmlns="http://schemas.openxmlformats.org/package/2006/relationships"><Relationship Id="rId3" Type="http://schemas.openxmlformats.org/officeDocument/2006/relationships/chart" Target="../charts/chart23.xml"/><Relationship Id="rId2" Type="http://schemas.openxmlformats.org/officeDocument/2006/relationships/slideLayout" Target="../slideLayouts/slideLayout5.xml"/><Relationship Id="rId1" Type="http://schemas.openxmlformats.org/officeDocument/2006/relationships/tags" Target="../tags/tag18.xml"/><Relationship Id="rId4" Type="http://schemas.openxmlformats.org/officeDocument/2006/relationships/chart" Target="../charts/chart24.xml"/></Relationships>
</file>

<file path=ppt/slides/_rels/slide15.xml.rels><?xml version="1.0" encoding="UTF-8" standalone="yes"?>
<Relationships xmlns="http://schemas.openxmlformats.org/package/2006/relationships"><Relationship Id="rId3" Type="http://schemas.openxmlformats.org/officeDocument/2006/relationships/chart" Target="../charts/chart25.xml"/><Relationship Id="rId2" Type="http://schemas.openxmlformats.org/officeDocument/2006/relationships/slideLayout" Target="../slideLayouts/slideLayout5.xml"/><Relationship Id="rId1" Type="http://schemas.openxmlformats.org/officeDocument/2006/relationships/tags" Target="../tags/tag19.xml"/><Relationship Id="rId4" Type="http://schemas.openxmlformats.org/officeDocument/2006/relationships/chart" Target="../charts/chart26.xml"/></Relationships>
</file>

<file path=ppt/slides/_rels/slide16.xml.rels><?xml version="1.0" encoding="UTF-8" standalone="yes"?>
<Relationships xmlns="http://schemas.openxmlformats.org/package/2006/relationships"><Relationship Id="rId3" Type="http://schemas.openxmlformats.org/officeDocument/2006/relationships/chart" Target="../charts/chart27.xml"/><Relationship Id="rId2" Type="http://schemas.openxmlformats.org/officeDocument/2006/relationships/slideLayout" Target="../slideLayouts/slideLayout5.xml"/><Relationship Id="rId1" Type="http://schemas.openxmlformats.org/officeDocument/2006/relationships/tags" Target="../tags/tag20.xml"/><Relationship Id="rId4" Type="http://schemas.openxmlformats.org/officeDocument/2006/relationships/chart" Target="../charts/chart28.xml"/></Relationships>
</file>

<file path=ppt/slides/_rels/slide17.xml.rels><?xml version="1.0" encoding="UTF-8" standalone="yes"?>
<Relationships xmlns="http://schemas.openxmlformats.org/package/2006/relationships"><Relationship Id="rId3" Type="http://schemas.openxmlformats.org/officeDocument/2006/relationships/chart" Target="../charts/chart29.xml"/><Relationship Id="rId2" Type="http://schemas.openxmlformats.org/officeDocument/2006/relationships/slideLayout" Target="../slideLayouts/slideLayout5.xml"/><Relationship Id="rId1" Type="http://schemas.openxmlformats.org/officeDocument/2006/relationships/tags" Target="../tags/tag21.xml"/><Relationship Id="rId4" Type="http://schemas.openxmlformats.org/officeDocument/2006/relationships/chart" Target="../charts/chart30.xml"/></Relationships>
</file>

<file path=ppt/slides/_rels/slide18.xml.rels><?xml version="1.0" encoding="UTF-8" standalone="yes"?>
<Relationships xmlns="http://schemas.openxmlformats.org/package/2006/relationships"><Relationship Id="rId3" Type="http://schemas.openxmlformats.org/officeDocument/2006/relationships/chart" Target="../charts/chart31.xml"/><Relationship Id="rId2" Type="http://schemas.openxmlformats.org/officeDocument/2006/relationships/slideLayout" Target="../slideLayouts/slideLayout5.xml"/><Relationship Id="rId1" Type="http://schemas.openxmlformats.org/officeDocument/2006/relationships/tags" Target="../tags/tag22.xml"/><Relationship Id="rId4" Type="http://schemas.openxmlformats.org/officeDocument/2006/relationships/chart" Target="../charts/chart32.xml"/></Relationships>
</file>

<file path=ppt/slides/_rels/slide19.xml.rels><?xml version="1.0" encoding="UTF-8" standalone="yes"?>
<Relationships xmlns="http://schemas.openxmlformats.org/package/2006/relationships"><Relationship Id="rId3" Type="http://schemas.openxmlformats.org/officeDocument/2006/relationships/chart" Target="../charts/chart33.xml"/><Relationship Id="rId2" Type="http://schemas.openxmlformats.org/officeDocument/2006/relationships/slideLayout" Target="../slideLayouts/slideLayout5.xml"/><Relationship Id="rId1" Type="http://schemas.openxmlformats.org/officeDocument/2006/relationships/tags" Target="../tags/tag23.xml"/><Relationship Id="rId4" Type="http://schemas.openxmlformats.org/officeDocument/2006/relationships/chart" Target="../charts/chart34.xml"/></Relationships>
</file>

<file path=ppt/slides/_rels/slide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slideLayout" Target="../slideLayouts/slideLayout5.xml"/><Relationship Id="rId1" Type="http://schemas.openxmlformats.org/officeDocument/2006/relationships/tags" Target="../tags/tag6.xml"/><Relationship Id="rId4" Type="http://schemas.openxmlformats.org/officeDocument/2006/relationships/chart" Target="../charts/chart2.xml"/></Relationships>
</file>

<file path=ppt/slides/_rels/slide20.xml.rels><?xml version="1.0" encoding="UTF-8" standalone="yes"?>
<Relationships xmlns="http://schemas.openxmlformats.org/package/2006/relationships"><Relationship Id="rId3" Type="http://schemas.openxmlformats.org/officeDocument/2006/relationships/chart" Target="../charts/chart35.xml"/><Relationship Id="rId2" Type="http://schemas.openxmlformats.org/officeDocument/2006/relationships/slideLayout" Target="../slideLayouts/slideLayout5.xml"/><Relationship Id="rId1" Type="http://schemas.openxmlformats.org/officeDocument/2006/relationships/tags" Target="../tags/tag24.xml"/></Relationships>
</file>

<file path=ppt/slides/_rels/slide21.xml.rels><?xml version="1.0" encoding="UTF-8" standalone="yes"?>
<Relationships xmlns="http://schemas.openxmlformats.org/package/2006/relationships"><Relationship Id="rId3" Type="http://schemas.openxmlformats.org/officeDocument/2006/relationships/chart" Target="../charts/chart36.xml"/><Relationship Id="rId2" Type="http://schemas.openxmlformats.org/officeDocument/2006/relationships/slideLayout" Target="../slideLayouts/slideLayout5.xml"/><Relationship Id="rId1" Type="http://schemas.openxmlformats.org/officeDocument/2006/relationships/tags" Target="../tags/tag25.xml"/></Relationships>
</file>

<file path=ppt/slides/_rels/slide22.xml.rels><?xml version="1.0" encoding="UTF-8" standalone="yes"?>
<Relationships xmlns="http://schemas.openxmlformats.org/package/2006/relationships"><Relationship Id="rId3" Type="http://schemas.openxmlformats.org/officeDocument/2006/relationships/chart" Target="../charts/chart37.xml"/><Relationship Id="rId2" Type="http://schemas.openxmlformats.org/officeDocument/2006/relationships/slideLayout" Target="../slideLayouts/slideLayout5.xml"/><Relationship Id="rId1" Type="http://schemas.openxmlformats.org/officeDocument/2006/relationships/tags" Target="../tags/tag26.xml"/></Relationships>
</file>

<file path=ppt/slides/_rels/slide23.xml.rels><?xml version="1.0" encoding="UTF-8" standalone="yes"?>
<Relationships xmlns="http://schemas.openxmlformats.org/package/2006/relationships"><Relationship Id="rId3" Type="http://schemas.openxmlformats.org/officeDocument/2006/relationships/chart" Target="../charts/chart38.xml"/><Relationship Id="rId2" Type="http://schemas.openxmlformats.org/officeDocument/2006/relationships/slideLayout" Target="../slideLayouts/slideLayout5.xml"/><Relationship Id="rId1" Type="http://schemas.openxmlformats.org/officeDocument/2006/relationships/tags" Target="../tags/tag27.xml"/></Relationships>
</file>

<file path=ppt/slides/_rels/slide24.xml.rels><?xml version="1.0" encoding="UTF-8" standalone="yes"?>
<Relationships xmlns="http://schemas.openxmlformats.org/package/2006/relationships"><Relationship Id="rId3" Type="http://schemas.openxmlformats.org/officeDocument/2006/relationships/chart" Target="../charts/chart39.xml"/><Relationship Id="rId2" Type="http://schemas.openxmlformats.org/officeDocument/2006/relationships/slideLayout" Target="../slideLayouts/slideLayout5.xml"/><Relationship Id="rId1" Type="http://schemas.openxmlformats.org/officeDocument/2006/relationships/tags" Target="../tags/tag28.xml"/></Relationships>
</file>

<file path=ppt/slides/_rels/slide25.xml.rels><?xml version="1.0" encoding="UTF-8" standalone="yes"?>
<Relationships xmlns="http://schemas.openxmlformats.org/package/2006/relationships"><Relationship Id="rId3" Type="http://schemas.openxmlformats.org/officeDocument/2006/relationships/chart" Target="../charts/chart40.xml"/><Relationship Id="rId2" Type="http://schemas.openxmlformats.org/officeDocument/2006/relationships/slideLayout" Target="../slideLayouts/slideLayout5.xml"/><Relationship Id="rId1" Type="http://schemas.openxmlformats.org/officeDocument/2006/relationships/tags" Target="../tags/tag29.xml"/></Relationships>
</file>

<file path=ppt/slides/_rels/slide26.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30.xml"/></Relationships>
</file>

<file path=ppt/slides/_rels/slide27.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31.xml"/></Relationships>
</file>

<file path=ppt/slides/_rels/slide28.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32.xml"/></Relationships>
</file>

<file path=ppt/slides/_rels/slide29.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33.xml"/></Relationships>
</file>

<file path=ppt/slides/_rels/slide3.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slideLayout" Target="../slideLayouts/slideLayout5.xml"/><Relationship Id="rId1" Type="http://schemas.openxmlformats.org/officeDocument/2006/relationships/tags" Target="../tags/tag7.xml"/><Relationship Id="rId4" Type="http://schemas.openxmlformats.org/officeDocument/2006/relationships/chart" Target="../charts/chart4.xml"/></Relationships>
</file>

<file path=ppt/slides/_rels/slide30.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34.xml"/></Relationships>
</file>

<file path=ppt/slides/_rels/slide31.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35.xml"/></Relationships>
</file>

<file path=ppt/slides/_rels/slide32.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36.xml"/></Relationships>
</file>

<file path=ppt/slides/_rels/slide33.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37.xml"/></Relationships>
</file>

<file path=ppt/slides/_rels/slide34.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38.xml"/></Relationships>
</file>

<file path=ppt/slides/_rels/slide35.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39.xml"/></Relationships>
</file>

<file path=ppt/slides/_rels/slide36.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40.xml"/></Relationships>
</file>

<file path=ppt/slides/_rels/slide37.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41.xml"/></Relationships>
</file>

<file path=ppt/slides/_rels/slide38.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42.xml"/></Relationships>
</file>

<file path=ppt/slides/_rels/slide39.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43.xml"/></Relationships>
</file>

<file path=ppt/slides/_rels/slide4.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slideLayout" Target="../slideLayouts/slideLayout5.xml"/><Relationship Id="rId1" Type="http://schemas.openxmlformats.org/officeDocument/2006/relationships/tags" Target="../tags/tag8.xml"/><Relationship Id="rId4" Type="http://schemas.openxmlformats.org/officeDocument/2006/relationships/chart" Target="../charts/chart6.xml"/></Relationships>
</file>

<file path=ppt/slides/_rels/slide40.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44.xml"/></Relationships>
</file>

<file path=ppt/slides/_rels/slide5.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slideLayout" Target="../slideLayouts/slideLayout5.xml"/><Relationship Id="rId1" Type="http://schemas.openxmlformats.org/officeDocument/2006/relationships/tags" Target="../tags/tag9.xml"/><Relationship Id="rId4" Type="http://schemas.openxmlformats.org/officeDocument/2006/relationships/chart" Target="../charts/chart8.xml"/></Relationships>
</file>

<file path=ppt/slides/_rels/slide6.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slideLayout" Target="../slideLayouts/slideLayout5.xml"/><Relationship Id="rId1" Type="http://schemas.openxmlformats.org/officeDocument/2006/relationships/tags" Target="../tags/tag10.xml"/></Relationships>
</file>

<file path=ppt/slides/_rels/slide7.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slideLayout" Target="../slideLayouts/slideLayout5.xml"/><Relationship Id="rId1" Type="http://schemas.openxmlformats.org/officeDocument/2006/relationships/tags" Target="../tags/tag11.xml"/></Relationships>
</file>

<file path=ppt/slides/_rels/slide8.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slideLayout" Target="../slideLayouts/slideLayout5.xml"/><Relationship Id="rId1" Type="http://schemas.openxmlformats.org/officeDocument/2006/relationships/tags" Target="../tags/tag12.xml"/><Relationship Id="rId4" Type="http://schemas.openxmlformats.org/officeDocument/2006/relationships/chart" Target="../charts/chart12.xml"/></Relationships>
</file>

<file path=ppt/slides/_rels/slide9.xml.rels><?xml version="1.0" encoding="UTF-8" standalone="yes"?>
<Relationships xmlns="http://schemas.openxmlformats.org/package/2006/relationships"><Relationship Id="rId3" Type="http://schemas.openxmlformats.org/officeDocument/2006/relationships/chart" Target="../charts/chart13.xml"/><Relationship Id="rId2" Type="http://schemas.openxmlformats.org/officeDocument/2006/relationships/slideLayout" Target="../slideLayouts/slideLayout5.xml"/><Relationship Id="rId1" Type="http://schemas.openxmlformats.org/officeDocument/2006/relationships/tags" Target="../tags/tag13.xml"/><Relationship Id="rId4" Type="http://schemas.openxmlformats.org/officeDocument/2006/relationships/chart" Target="../charts/char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914399" y="4283676"/>
            <a:ext cx="6509443" cy="830182"/>
          </a:xfrm>
        </p:spPr>
        <p:txBody>
          <a:bodyPr/>
          <a:lstStyle/>
          <a:p>
            <a:r>
              <a:rPr lang="en-US" dirty="0"/>
              <a:t>Wellness Satisfaction Survey Results</a:t>
            </a:r>
            <a:br>
              <a:rPr lang="en-US" dirty="0"/>
            </a:br>
            <a:r>
              <a:rPr lang="en-US" dirty="0"/>
              <a:t>Skidmore</a:t>
            </a:r>
          </a:p>
        </p:txBody>
      </p:sp>
      <p:sp>
        <p:nvSpPr>
          <p:cNvPr id="8" name="Picture Placeholder 7"/>
          <p:cNvSpPr>
            <a:spLocks noGrp="1"/>
          </p:cNvSpPr>
          <p:nvPr>
            <p:ph type="pic" sz="quarter" idx="13"/>
          </p:nvPr>
        </p:nvSpPr>
        <p:spPr/>
      </p:sp>
      <p:pic>
        <p:nvPicPr>
          <p:cNvPr id="9" name="Picture 8" descr="MVP-Template2016_CoverIMG.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4114800"/>
          </a:xfrm>
          <a:prstGeom prst="rect">
            <a:avLst/>
          </a:prstGeom>
        </p:spPr>
      </p:pic>
      <p:sp>
        <p:nvSpPr>
          <p:cNvPr id="6" name="Rectangle 5">
            <a:extLst>
              <a:ext uri="{FF2B5EF4-FFF2-40B4-BE49-F238E27FC236}">
                <a16:creationId xmlns:a16="http://schemas.microsoft.com/office/drawing/2014/main" id="{4BD9777C-7CD6-4D05-98DC-C0523B46FC73}"/>
              </a:ext>
            </a:extLst>
          </p:cNvPr>
          <p:cNvSpPr/>
          <p:nvPr/>
        </p:nvSpPr>
        <p:spPr>
          <a:xfrm>
            <a:off x="914399" y="5593006"/>
            <a:ext cx="1644617" cy="369332"/>
          </a:xfrm>
          <a:prstGeom prst="rect">
            <a:avLst/>
          </a:prstGeom>
        </p:spPr>
        <p:txBody>
          <a:bodyPr wrap="none">
            <a:spAutoFit/>
          </a:bodyPr>
          <a:lstStyle/>
          <a:p>
            <a:r>
              <a:rPr lang="en-US" dirty="0"/>
              <a:t>February 2020</a:t>
            </a:r>
          </a:p>
        </p:txBody>
      </p:sp>
    </p:spTree>
    <p:custDataLst>
      <p:tags r:id="rId1"/>
    </p:custDataLst>
    <p:extLst>
      <p:ext uri="{BB962C8B-B14F-4D97-AF65-F5344CB8AC3E}">
        <p14:creationId xmlns:p14="http://schemas.microsoft.com/office/powerpoint/2010/main" val="10008661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68679" y="624015"/>
            <a:ext cx="7316787" cy="685800"/>
          </a:xfrm>
        </p:spPr>
        <p:txBody>
          <a:bodyPr/>
          <a:lstStyle/>
          <a:p>
            <a:r>
              <a:rPr lang="en-US" dirty="0"/>
              <a:t>Effects (Continued)</a:t>
            </a:r>
          </a:p>
        </p:txBody>
      </p:sp>
      <p:sp>
        <p:nvSpPr>
          <p:cNvPr id="5" name="Slide Number Placeholder 4"/>
          <p:cNvSpPr>
            <a:spLocks noGrp="1"/>
          </p:cNvSpPr>
          <p:nvPr>
            <p:ph type="sldNum" sz="quarter" idx="12"/>
          </p:nvPr>
        </p:nvSpPr>
        <p:spPr/>
        <p:txBody>
          <a:bodyPr/>
          <a:lstStyle/>
          <a:p>
            <a:fld id="{BC3E0A6C-60AE-6241-853C-C56EF7F0B06D}" type="slidenum">
              <a:rPr lang="en-US" smtClean="0"/>
              <a:t>10</a:t>
            </a:fld>
            <a:endParaRPr lang="en-US"/>
          </a:p>
        </p:txBody>
      </p:sp>
      <p:sp>
        <p:nvSpPr>
          <p:cNvPr id="15" name="Content Placeholder 2"/>
          <p:cNvSpPr>
            <a:spLocks noGrp="1"/>
          </p:cNvSpPr>
          <p:nvPr>
            <p:ph idx="1"/>
          </p:nvPr>
        </p:nvSpPr>
        <p:spPr>
          <a:xfrm>
            <a:off x="868679" y="1282655"/>
            <a:ext cx="7578203" cy="276773"/>
          </a:xfrm>
        </p:spPr>
        <p:txBody>
          <a:bodyPr numCol="1"/>
          <a:lstStyle/>
          <a:p>
            <a:pPr marL="0" indent="0">
              <a:buNone/>
            </a:pPr>
            <a:r>
              <a:rPr lang="en-US" dirty="0"/>
              <a:t>What effect has the current worksite well-being program had on each aspect of your life?</a:t>
            </a:r>
          </a:p>
        </p:txBody>
      </p:sp>
      <p:sp>
        <p:nvSpPr>
          <p:cNvPr id="16" name="Text Placeholder 1"/>
          <p:cNvSpPr txBox="1">
            <a:spLocks/>
          </p:cNvSpPr>
          <p:nvPr/>
        </p:nvSpPr>
        <p:spPr>
          <a:xfrm>
            <a:off x="915988" y="1600199"/>
            <a:ext cx="7316786" cy="552974"/>
          </a:xfrm>
          <a:prstGeom prst="roundRect">
            <a:avLst>
              <a:gd name="adj" fmla="val 12095"/>
            </a:avLst>
          </a:prstGeom>
          <a:solidFill>
            <a:srgbClr val="BE143C"/>
          </a:solidFill>
        </p:spPr>
        <p:txBody>
          <a:bodyPr anchor="ctr" anchorCtr="0"/>
          <a:lstStyle>
            <a:lvl1pPr marL="53975" indent="-53975" algn="l" defTabSz="457200" rtl="0" eaLnBrk="1" latinLnBrk="0" hangingPunct="1">
              <a:lnSpc>
                <a:spcPct val="120000"/>
              </a:lnSpc>
              <a:spcBef>
                <a:spcPts val="900"/>
              </a:spcBef>
              <a:spcAft>
                <a:spcPts val="900"/>
              </a:spcAft>
              <a:buClrTx/>
              <a:buFont typeface="Lucida Grande"/>
              <a:buChar char=" "/>
              <a:tabLst/>
              <a:defRPr sz="1400" kern="1200">
                <a:solidFill>
                  <a:schemeClr val="tx1"/>
                </a:solidFill>
                <a:latin typeface="Segoe UI"/>
                <a:ea typeface="+mn-ea"/>
                <a:cs typeface="+mn-cs"/>
              </a:defRPr>
            </a:lvl1pPr>
            <a:lvl2pPr marL="457200" indent="-171450" algn="l" defTabSz="457200" rtl="0" eaLnBrk="1" latinLnBrk="0" hangingPunct="1">
              <a:lnSpc>
                <a:spcPct val="120000"/>
              </a:lnSpc>
              <a:spcBef>
                <a:spcPts val="300"/>
              </a:spcBef>
              <a:spcAft>
                <a:spcPts val="900"/>
              </a:spcAft>
              <a:buClrTx/>
              <a:buFont typeface="Arial"/>
              <a:buChar char="•"/>
              <a:tabLst/>
              <a:defRPr sz="1400" kern="1200">
                <a:solidFill>
                  <a:schemeClr val="tx1"/>
                </a:solidFill>
                <a:latin typeface="Segoe UI"/>
                <a:ea typeface="+mn-ea"/>
                <a:cs typeface="+mn-cs"/>
              </a:defRPr>
            </a:lvl2pPr>
            <a:lvl3pPr marL="801688" indent="-173038" algn="l" defTabSz="457200" rtl="0" eaLnBrk="1" latinLnBrk="0" hangingPunct="1">
              <a:lnSpc>
                <a:spcPct val="120000"/>
              </a:lnSpc>
              <a:spcBef>
                <a:spcPts val="0"/>
              </a:spcBef>
              <a:spcAft>
                <a:spcPts val="900"/>
              </a:spcAft>
              <a:buClr>
                <a:schemeClr val="tx1"/>
              </a:buClr>
              <a:buFont typeface="Lucida Grande"/>
              <a:buChar char="–"/>
              <a:tabLst/>
              <a:defRPr sz="1400" kern="1200">
                <a:solidFill>
                  <a:schemeClr val="tx1"/>
                </a:solidFill>
                <a:latin typeface="Segoe UI"/>
                <a:ea typeface="+mn-ea"/>
                <a:cs typeface="+mn-cs"/>
              </a:defRPr>
            </a:lvl3pPr>
            <a:lvl4pPr marL="1198563" indent="-171450" algn="l" defTabSz="457200" rtl="0" eaLnBrk="1" latinLnBrk="0" hangingPunct="1">
              <a:lnSpc>
                <a:spcPct val="120000"/>
              </a:lnSpc>
              <a:spcBef>
                <a:spcPts val="0"/>
              </a:spcBef>
              <a:spcAft>
                <a:spcPts val="900"/>
              </a:spcAft>
              <a:buClr>
                <a:schemeClr val="tx1"/>
              </a:buClr>
              <a:buFont typeface="Arial"/>
              <a:buChar char="•"/>
              <a:defRPr sz="1400" kern="1200">
                <a:solidFill>
                  <a:schemeClr val="tx1"/>
                </a:solidFill>
                <a:latin typeface="Segoe UI"/>
                <a:ea typeface="+mn-ea"/>
                <a:cs typeface="+mn-cs"/>
              </a:defRPr>
            </a:lvl4pPr>
            <a:lvl5pPr marL="1601788" indent="-173038" algn="l" defTabSz="457200" rtl="0" eaLnBrk="1" latinLnBrk="0" hangingPunct="1">
              <a:lnSpc>
                <a:spcPct val="120000"/>
              </a:lnSpc>
              <a:spcBef>
                <a:spcPts val="0"/>
              </a:spcBef>
              <a:spcAft>
                <a:spcPts val="900"/>
              </a:spcAft>
              <a:buClr>
                <a:schemeClr val="tx1"/>
              </a:buClr>
              <a:buFont typeface="Lucida Grande"/>
              <a:buChar char="–"/>
              <a:defRPr sz="1400" kern="1200">
                <a:solidFill>
                  <a:schemeClr val="tx1"/>
                </a:solidFill>
                <a:latin typeface="Segoe UI"/>
                <a:ea typeface="+mn-ea"/>
                <a:cs typeface="+mn-cs"/>
              </a:defRPr>
            </a:lvl5pPr>
            <a:lvl6pPr marL="1601788" indent="-171450" algn="l" defTabSz="457200" rtl="0" eaLnBrk="1" latinLnBrk="0" hangingPunct="1">
              <a:lnSpc>
                <a:spcPct val="120000"/>
              </a:lnSpc>
              <a:spcBef>
                <a:spcPts val="0"/>
              </a:spcBef>
              <a:spcAft>
                <a:spcPts val="900"/>
              </a:spcAft>
              <a:buClr>
                <a:schemeClr val="tx1"/>
              </a:buClr>
              <a:buFont typeface="Lucida Grande"/>
              <a:buChar char="–"/>
              <a:defRPr sz="1400" kern="1200">
                <a:solidFill>
                  <a:schemeClr val="tx1"/>
                </a:solidFill>
                <a:latin typeface="Segoe UI"/>
                <a:ea typeface="+mn-ea"/>
                <a:cs typeface="+mn-cs"/>
              </a:defRPr>
            </a:lvl6pPr>
            <a:lvl7pPr marL="1601788" indent="-171450" algn="l" defTabSz="457200" rtl="0" eaLnBrk="1" latinLnBrk="0" hangingPunct="1">
              <a:lnSpc>
                <a:spcPct val="120000"/>
              </a:lnSpc>
              <a:spcBef>
                <a:spcPts val="0"/>
              </a:spcBef>
              <a:spcAft>
                <a:spcPts val="900"/>
              </a:spcAft>
              <a:buClr>
                <a:schemeClr val="tx1"/>
              </a:buClr>
              <a:buFont typeface="Lucida Grande"/>
              <a:buChar char="–"/>
              <a:defRPr sz="1400" kern="1200" baseline="0">
                <a:solidFill>
                  <a:schemeClr val="tx1"/>
                </a:solidFill>
                <a:latin typeface="Segoe UI"/>
                <a:ea typeface="+mn-ea"/>
                <a:cs typeface="+mn-cs"/>
              </a:defRPr>
            </a:lvl7pPr>
            <a:lvl8pPr marL="1601788" indent="-171450" algn="l" defTabSz="457200" rtl="0" eaLnBrk="1" latinLnBrk="0" hangingPunct="1">
              <a:lnSpc>
                <a:spcPct val="120000"/>
              </a:lnSpc>
              <a:spcBef>
                <a:spcPts val="0"/>
              </a:spcBef>
              <a:spcAft>
                <a:spcPts val="900"/>
              </a:spcAft>
              <a:buClr>
                <a:schemeClr val="tx1"/>
              </a:buClr>
              <a:buFont typeface="Lucida Grande"/>
              <a:buChar char="–"/>
              <a:defRPr sz="1400" kern="1200" baseline="0">
                <a:solidFill>
                  <a:schemeClr val="tx1"/>
                </a:solidFill>
                <a:latin typeface="Segoe UI"/>
                <a:ea typeface="+mn-ea"/>
                <a:cs typeface="+mn-cs"/>
              </a:defRPr>
            </a:lvl8pPr>
            <a:lvl9pPr marL="1601788" indent="-171450" algn="l" defTabSz="457200" rtl="0" eaLnBrk="1" latinLnBrk="0" hangingPunct="1">
              <a:lnSpc>
                <a:spcPct val="120000"/>
              </a:lnSpc>
              <a:spcBef>
                <a:spcPts val="0"/>
              </a:spcBef>
              <a:spcAft>
                <a:spcPts val="900"/>
              </a:spcAft>
              <a:buClr>
                <a:schemeClr val="tx1"/>
              </a:buClr>
              <a:buFont typeface="Lucida Grande"/>
              <a:buChar char="–"/>
              <a:defRPr sz="1400" kern="1200" baseline="0">
                <a:solidFill>
                  <a:schemeClr val="tx1"/>
                </a:solidFill>
                <a:latin typeface="Segoe UI"/>
                <a:ea typeface="+mn-ea"/>
                <a:cs typeface="+mn-cs"/>
              </a:defRPr>
            </a:lvl9pPr>
          </a:lstStyle>
          <a:p>
            <a:pPr marL="0" lvl="1" indent="0">
              <a:lnSpc>
                <a:spcPct val="100000"/>
              </a:lnSpc>
              <a:spcBef>
                <a:spcPts val="800"/>
              </a:spcBef>
              <a:buNone/>
            </a:pPr>
            <a:r>
              <a:rPr lang="en-US" altLang="en-US" sz="2000" dirty="0">
                <a:solidFill>
                  <a:schemeClr val="bg2"/>
                </a:solidFill>
              </a:rPr>
              <a:t>Lifestyle</a:t>
            </a:r>
          </a:p>
        </p:txBody>
      </p:sp>
      <p:sp>
        <p:nvSpPr>
          <p:cNvPr id="17" name="Text Placeholder 1"/>
          <p:cNvSpPr txBox="1">
            <a:spLocks/>
          </p:cNvSpPr>
          <p:nvPr/>
        </p:nvSpPr>
        <p:spPr>
          <a:xfrm>
            <a:off x="915987" y="3886199"/>
            <a:ext cx="7316788" cy="552974"/>
          </a:xfrm>
          <a:prstGeom prst="roundRect">
            <a:avLst>
              <a:gd name="adj" fmla="val 12095"/>
            </a:avLst>
          </a:prstGeom>
          <a:solidFill>
            <a:srgbClr val="BE143C"/>
          </a:solidFill>
        </p:spPr>
        <p:txBody>
          <a:bodyPr anchor="ctr" anchorCtr="0"/>
          <a:lstStyle>
            <a:lvl1pPr marL="53975" indent="-53975" algn="l" defTabSz="457200" rtl="0" eaLnBrk="1" latinLnBrk="0" hangingPunct="1">
              <a:lnSpc>
                <a:spcPct val="120000"/>
              </a:lnSpc>
              <a:spcBef>
                <a:spcPts val="900"/>
              </a:spcBef>
              <a:spcAft>
                <a:spcPts val="900"/>
              </a:spcAft>
              <a:buClrTx/>
              <a:buFont typeface="Lucida Grande"/>
              <a:buChar char=" "/>
              <a:tabLst/>
              <a:defRPr sz="1400" kern="1200">
                <a:solidFill>
                  <a:schemeClr val="tx1"/>
                </a:solidFill>
                <a:latin typeface="Segoe UI"/>
                <a:ea typeface="+mn-ea"/>
                <a:cs typeface="+mn-cs"/>
              </a:defRPr>
            </a:lvl1pPr>
            <a:lvl2pPr marL="457200" indent="-171450" algn="l" defTabSz="457200" rtl="0" eaLnBrk="1" latinLnBrk="0" hangingPunct="1">
              <a:lnSpc>
                <a:spcPct val="120000"/>
              </a:lnSpc>
              <a:spcBef>
                <a:spcPts val="300"/>
              </a:spcBef>
              <a:spcAft>
                <a:spcPts val="900"/>
              </a:spcAft>
              <a:buClrTx/>
              <a:buFont typeface="Arial"/>
              <a:buChar char="•"/>
              <a:tabLst/>
              <a:defRPr sz="1400" kern="1200">
                <a:solidFill>
                  <a:schemeClr val="tx1"/>
                </a:solidFill>
                <a:latin typeface="Segoe UI"/>
                <a:ea typeface="+mn-ea"/>
                <a:cs typeface="+mn-cs"/>
              </a:defRPr>
            </a:lvl2pPr>
            <a:lvl3pPr marL="801688" indent="-173038" algn="l" defTabSz="457200" rtl="0" eaLnBrk="1" latinLnBrk="0" hangingPunct="1">
              <a:lnSpc>
                <a:spcPct val="120000"/>
              </a:lnSpc>
              <a:spcBef>
                <a:spcPts val="0"/>
              </a:spcBef>
              <a:spcAft>
                <a:spcPts val="900"/>
              </a:spcAft>
              <a:buClr>
                <a:schemeClr val="tx1"/>
              </a:buClr>
              <a:buFont typeface="Lucida Grande"/>
              <a:buChar char="–"/>
              <a:tabLst/>
              <a:defRPr sz="1400" kern="1200">
                <a:solidFill>
                  <a:schemeClr val="tx1"/>
                </a:solidFill>
                <a:latin typeface="Segoe UI"/>
                <a:ea typeface="+mn-ea"/>
                <a:cs typeface="+mn-cs"/>
              </a:defRPr>
            </a:lvl3pPr>
            <a:lvl4pPr marL="1198563" indent="-171450" algn="l" defTabSz="457200" rtl="0" eaLnBrk="1" latinLnBrk="0" hangingPunct="1">
              <a:lnSpc>
                <a:spcPct val="120000"/>
              </a:lnSpc>
              <a:spcBef>
                <a:spcPts val="0"/>
              </a:spcBef>
              <a:spcAft>
                <a:spcPts val="900"/>
              </a:spcAft>
              <a:buClr>
                <a:schemeClr val="tx1"/>
              </a:buClr>
              <a:buFont typeface="Arial"/>
              <a:buChar char="•"/>
              <a:defRPr sz="1400" kern="1200">
                <a:solidFill>
                  <a:schemeClr val="tx1"/>
                </a:solidFill>
                <a:latin typeface="Segoe UI"/>
                <a:ea typeface="+mn-ea"/>
                <a:cs typeface="+mn-cs"/>
              </a:defRPr>
            </a:lvl4pPr>
            <a:lvl5pPr marL="1601788" indent="-173038" algn="l" defTabSz="457200" rtl="0" eaLnBrk="1" latinLnBrk="0" hangingPunct="1">
              <a:lnSpc>
                <a:spcPct val="120000"/>
              </a:lnSpc>
              <a:spcBef>
                <a:spcPts val="0"/>
              </a:spcBef>
              <a:spcAft>
                <a:spcPts val="900"/>
              </a:spcAft>
              <a:buClr>
                <a:schemeClr val="tx1"/>
              </a:buClr>
              <a:buFont typeface="Lucida Grande"/>
              <a:buChar char="–"/>
              <a:defRPr sz="1400" kern="1200">
                <a:solidFill>
                  <a:schemeClr val="tx1"/>
                </a:solidFill>
                <a:latin typeface="Segoe UI"/>
                <a:ea typeface="+mn-ea"/>
                <a:cs typeface="+mn-cs"/>
              </a:defRPr>
            </a:lvl5pPr>
            <a:lvl6pPr marL="1601788" indent="-171450" algn="l" defTabSz="457200" rtl="0" eaLnBrk="1" latinLnBrk="0" hangingPunct="1">
              <a:lnSpc>
                <a:spcPct val="120000"/>
              </a:lnSpc>
              <a:spcBef>
                <a:spcPts val="0"/>
              </a:spcBef>
              <a:spcAft>
                <a:spcPts val="900"/>
              </a:spcAft>
              <a:buClr>
                <a:schemeClr val="tx1"/>
              </a:buClr>
              <a:buFont typeface="Lucida Grande"/>
              <a:buChar char="–"/>
              <a:defRPr sz="1400" kern="1200">
                <a:solidFill>
                  <a:schemeClr val="tx1"/>
                </a:solidFill>
                <a:latin typeface="Segoe UI"/>
                <a:ea typeface="+mn-ea"/>
                <a:cs typeface="+mn-cs"/>
              </a:defRPr>
            </a:lvl6pPr>
            <a:lvl7pPr marL="1601788" indent="-171450" algn="l" defTabSz="457200" rtl="0" eaLnBrk="1" latinLnBrk="0" hangingPunct="1">
              <a:lnSpc>
                <a:spcPct val="120000"/>
              </a:lnSpc>
              <a:spcBef>
                <a:spcPts val="0"/>
              </a:spcBef>
              <a:spcAft>
                <a:spcPts val="900"/>
              </a:spcAft>
              <a:buClr>
                <a:schemeClr val="tx1"/>
              </a:buClr>
              <a:buFont typeface="Lucida Grande"/>
              <a:buChar char="–"/>
              <a:defRPr sz="1400" kern="1200" baseline="0">
                <a:solidFill>
                  <a:schemeClr val="tx1"/>
                </a:solidFill>
                <a:latin typeface="Segoe UI"/>
                <a:ea typeface="+mn-ea"/>
                <a:cs typeface="+mn-cs"/>
              </a:defRPr>
            </a:lvl7pPr>
            <a:lvl8pPr marL="1601788" indent="-171450" algn="l" defTabSz="457200" rtl="0" eaLnBrk="1" latinLnBrk="0" hangingPunct="1">
              <a:lnSpc>
                <a:spcPct val="120000"/>
              </a:lnSpc>
              <a:spcBef>
                <a:spcPts val="0"/>
              </a:spcBef>
              <a:spcAft>
                <a:spcPts val="900"/>
              </a:spcAft>
              <a:buClr>
                <a:schemeClr val="tx1"/>
              </a:buClr>
              <a:buFont typeface="Lucida Grande"/>
              <a:buChar char="–"/>
              <a:defRPr sz="1400" kern="1200" baseline="0">
                <a:solidFill>
                  <a:schemeClr val="tx1"/>
                </a:solidFill>
                <a:latin typeface="Segoe UI"/>
                <a:ea typeface="+mn-ea"/>
                <a:cs typeface="+mn-cs"/>
              </a:defRPr>
            </a:lvl8pPr>
            <a:lvl9pPr marL="1601788" indent="-171450" algn="l" defTabSz="457200" rtl="0" eaLnBrk="1" latinLnBrk="0" hangingPunct="1">
              <a:lnSpc>
                <a:spcPct val="120000"/>
              </a:lnSpc>
              <a:spcBef>
                <a:spcPts val="0"/>
              </a:spcBef>
              <a:spcAft>
                <a:spcPts val="900"/>
              </a:spcAft>
              <a:buClr>
                <a:schemeClr val="tx1"/>
              </a:buClr>
              <a:buFont typeface="Lucida Grande"/>
              <a:buChar char="–"/>
              <a:defRPr sz="1400" kern="1200" baseline="0">
                <a:solidFill>
                  <a:schemeClr val="tx1"/>
                </a:solidFill>
                <a:latin typeface="Segoe UI"/>
                <a:ea typeface="+mn-ea"/>
                <a:cs typeface="+mn-cs"/>
              </a:defRPr>
            </a:lvl9pPr>
          </a:lstStyle>
          <a:p>
            <a:pPr marL="0" lvl="1" indent="0">
              <a:lnSpc>
                <a:spcPct val="100000"/>
              </a:lnSpc>
              <a:spcBef>
                <a:spcPts val="800"/>
              </a:spcBef>
              <a:buNone/>
            </a:pPr>
            <a:r>
              <a:rPr lang="en-US" altLang="en-US" sz="2000" dirty="0">
                <a:solidFill>
                  <a:schemeClr val="bg2"/>
                </a:solidFill>
              </a:rPr>
              <a:t>Fitness Level</a:t>
            </a:r>
          </a:p>
        </p:txBody>
      </p:sp>
      <p:graphicFrame>
        <p:nvGraphicFramePr>
          <p:cNvPr id="10" name="Chart 9">
            <a:extLst>
              <a:ext uri="{FF2B5EF4-FFF2-40B4-BE49-F238E27FC236}">
                <a16:creationId xmlns:a16="http://schemas.microsoft.com/office/drawing/2014/main" id="{C34342AD-2052-4924-90AF-14C3BF3E4392}"/>
              </a:ext>
            </a:extLst>
          </p:cNvPr>
          <p:cNvGraphicFramePr>
            <a:graphicFrameLocks/>
          </p:cNvGraphicFramePr>
          <p:nvPr>
            <p:extLst>
              <p:ext uri="{D42A27DB-BD31-4B8C-83A1-F6EECF244321}">
                <p14:modId xmlns:p14="http://schemas.microsoft.com/office/powerpoint/2010/main" val="4027175913"/>
              </p:ext>
            </p:extLst>
          </p:nvPr>
        </p:nvGraphicFramePr>
        <p:xfrm>
          <a:off x="915988" y="2153173"/>
          <a:ext cx="7316787" cy="1733026"/>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1" name="Chart 10">
            <a:extLst>
              <a:ext uri="{FF2B5EF4-FFF2-40B4-BE49-F238E27FC236}">
                <a16:creationId xmlns:a16="http://schemas.microsoft.com/office/drawing/2014/main" id="{A0DDDE6B-986C-4888-A09A-C8F1D79A25D0}"/>
              </a:ext>
            </a:extLst>
          </p:cNvPr>
          <p:cNvGraphicFramePr>
            <a:graphicFrameLocks/>
          </p:cNvGraphicFramePr>
          <p:nvPr>
            <p:extLst>
              <p:ext uri="{D42A27DB-BD31-4B8C-83A1-F6EECF244321}">
                <p14:modId xmlns:p14="http://schemas.microsoft.com/office/powerpoint/2010/main" val="4114608545"/>
              </p:ext>
            </p:extLst>
          </p:nvPr>
        </p:nvGraphicFramePr>
        <p:xfrm>
          <a:off x="915988" y="4439173"/>
          <a:ext cx="7345938" cy="1733026"/>
        </p:xfrm>
        <a:graphic>
          <a:graphicData uri="http://schemas.openxmlformats.org/drawingml/2006/chart">
            <c:chart xmlns:c="http://schemas.openxmlformats.org/drawingml/2006/chart" xmlns:r="http://schemas.openxmlformats.org/officeDocument/2006/relationships" r:id="rId4"/>
          </a:graphicData>
        </a:graphic>
      </p:graphicFrame>
    </p:spTree>
    <p:custDataLst>
      <p:tags r:id="rId1"/>
    </p:custDataLst>
    <p:extLst>
      <p:ext uri="{BB962C8B-B14F-4D97-AF65-F5344CB8AC3E}">
        <p14:creationId xmlns:p14="http://schemas.microsoft.com/office/powerpoint/2010/main" val="7099174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68679" y="624015"/>
            <a:ext cx="7316787" cy="685800"/>
          </a:xfrm>
        </p:spPr>
        <p:txBody>
          <a:bodyPr/>
          <a:lstStyle/>
          <a:p>
            <a:r>
              <a:rPr lang="en-US" dirty="0"/>
              <a:t>Effects (Continued)</a:t>
            </a:r>
          </a:p>
        </p:txBody>
      </p:sp>
      <p:sp>
        <p:nvSpPr>
          <p:cNvPr id="5" name="Slide Number Placeholder 4"/>
          <p:cNvSpPr>
            <a:spLocks noGrp="1"/>
          </p:cNvSpPr>
          <p:nvPr>
            <p:ph type="sldNum" sz="quarter" idx="12"/>
          </p:nvPr>
        </p:nvSpPr>
        <p:spPr/>
        <p:txBody>
          <a:bodyPr/>
          <a:lstStyle/>
          <a:p>
            <a:fld id="{BC3E0A6C-60AE-6241-853C-C56EF7F0B06D}" type="slidenum">
              <a:rPr lang="en-US" smtClean="0"/>
              <a:t>11</a:t>
            </a:fld>
            <a:endParaRPr lang="en-US"/>
          </a:p>
        </p:txBody>
      </p:sp>
      <p:sp>
        <p:nvSpPr>
          <p:cNvPr id="15" name="Content Placeholder 2"/>
          <p:cNvSpPr>
            <a:spLocks noGrp="1"/>
          </p:cNvSpPr>
          <p:nvPr>
            <p:ph idx="1"/>
          </p:nvPr>
        </p:nvSpPr>
        <p:spPr>
          <a:xfrm>
            <a:off x="868679" y="1282655"/>
            <a:ext cx="7578203" cy="276773"/>
          </a:xfrm>
        </p:spPr>
        <p:txBody>
          <a:bodyPr numCol="1"/>
          <a:lstStyle/>
          <a:p>
            <a:pPr marL="0" indent="0">
              <a:buNone/>
            </a:pPr>
            <a:r>
              <a:rPr lang="en-US" dirty="0"/>
              <a:t>What effect has the current worksite well-being program had on each aspect of your life?</a:t>
            </a:r>
          </a:p>
        </p:txBody>
      </p:sp>
      <p:sp>
        <p:nvSpPr>
          <p:cNvPr id="16" name="Text Placeholder 1"/>
          <p:cNvSpPr txBox="1">
            <a:spLocks/>
          </p:cNvSpPr>
          <p:nvPr/>
        </p:nvSpPr>
        <p:spPr>
          <a:xfrm>
            <a:off x="915988" y="1600199"/>
            <a:ext cx="7316786" cy="552974"/>
          </a:xfrm>
          <a:prstGeom prst="roundRect">
            <a:avLst>
              <a:gd name="adj" fmla="val 12095"/>
            </a:avLst>
          </a:prstGeom>
          <a:solidFill>
            <a:srgbClr val="BE143C"/>
          </a:solidFill>
        </p:spPr>
        <p:txBody>
          <a:bodyPr anchor="ctr" anchorCtr="0"/>
          <a:lstStyle>
            <a:lvl1pPr marL="53975" indent="-53975" algn="l" defTabSz="457200" rtl="0" eaLnBrk="1" latinLnBrk="0" hangingPunct="1">
              <a:lnSpc>
                <a:spcPct val="120000"/>
              </a:lnSpc>
              <a:spcBef>
                <a:spcPts val="900"/>
              </a:spcBef>
              <a:spcAft>
                <a:spcPts val="900"/>
              </a:spcAft>
              <a:buClrTx/>
              <a:buFont typeface="Lucida Grande"/>
              <a:buChar char=" "/>
              <a:tabLst/>
              <a:defRPr sz="1400" kern="1200">
                <a:solidFill>
                  <a:schemeClr val="tx1"/>
                </a:solidFill>
                <a:latin typeface="Segoe UI"/>
                <a:ea typeface="+mn-ea"/>
                <a:cs typeface="+mn-cs"/>
              </a:defRPr>
            </a:lvl1pPr>
            <a:lvl2pPr marL="457200" indent="-171450" algn="l" defTabSz="457200" rtl="0" eaLnBrk="1" latinLnBrk="0" hangingPunct="1">
              <a:lnSpc>
                <a:spcPct val="120000"/>
              </a:lnSpc>
              <a:spcBef>
                <a:spcPts val="300"/>
              </a:spcBef>
              <a:spcAft>
                <a:spcPts val="900"/>
              </a:spcAft>
              <a:buClrTx/>
              <a:buFont typeface="Arial"/>
              <a:buChar char="•"/>
              <a:tabLst/>
              <a:defRPr sz="1400" kern="1200">
                <a:solidFill>
                  <a:schemeClr val="tx1"/>
                </a:solidFill>
                <a:latin typeface="Segoe UI"/>
                <a:ea typeface="+mn-ea"/>
                <a:cs typeface="+mn-cs"/>
              </a:defRPr>
            </a:lvl2pPr>
            <a:lvl3pPr marL="801688" indent="-173038" algn="l" defTabSz="457200" rtl="0" eaLnBrk="1" latinLnBrk="0" hangingPunct="1">
              <a:lnSpc>
                <a:spcPct val="120000"/>
              </a:lnSpc>
              <a:spcBef>
                <a:spcPts val="0"/>
              </a:spcBef>
              <a:spcAft>
                <a:spcPts val="900"/>
              </a:spcAft>
              <a:buClr>
                <a:schemeClr val="tx1"/>
              </a:buClr>
              <a:buFont typeface="Lucida Grande"/>
              <a:buChar char="–"/>
              <a:tabLst/>
              <a:defRPr sz="1400" kern="1200">
                <a:solidFill>
                  <a:schemeClr val="tx1"/>
                </a:solidFill>
                <a:latin typeface="Segoe UI"/>
                <a:ea typeface="+mn-ea"/>
                <a:cs typeface="+mn-cs"/>
              </a:defRPr>
            </a:lvl3pPr>
            <a:lvl4pPr marL="1198563" indent="-171450" algn="l" defTabSz="457200" rtl="0" eaLnBrk="1" latinLnBrk="0" hangingPunct="1">
              <a:lnSpc>
                <a:spcPct val="120000"/>
              </a:lnSpc>
              <a:spcBef>
                <a:spcPts val="0"/>
              </a:spcBef>
              <a:spcAft>
                <a:spcPts val="900"/>
              </a:spcAft>
              <a:buClr>
                <a:schemeClr val="tx1"/>
              </a:buClr>
              <a:buFont typeface="Arial"/>
              <a:buChar char="•"/>
              <a:defRPr sz="1400" kern="1200">
                <a:solidFill>
                  <a:schemeClr val="tx1"/>
                </a:solidFill>
                <a:latin typeface="Segoe UI"/>
                <a:ea typeface="+mn-ea"/>
                <a:cs typeface="+mn-cs"/>
              </a:defRPr>
            </a:lvl4pPr>
            <a:lvl5pPr marL="1601788" indent="-173038" algn="l" defTabSz="457200" rtl="0" eaLnBrk="1" latinLnBrk="0" hangingPunct="1">
              <a:lnSpc>
                <a:spcPct val="120000"/>
              </a:lnSpc>
              <a:spcBef>
                <a:spcPts val="0"/>
              </a:spcBef>
              <a:spcAft>
                <a:spcPts val="900"/>
              </a:spcAft>
              <a:buClr>
                <a:schemeClr val="tx1"/>
              </a:buClr>
              <a:buFont typeface="Lucida Grande"/>
              <a:buChar char="–"/>
              <a:defRPr sz="1400" kern="1200">
                <a:solidFill>
                  <a:schemeClr val="tx1"/>
                </a:solidFill>
                <a:latin typeface="Segoe UI"/>
                <a:ea typeface="+mn-ea"/>
                <a:cs typeface="+mn-cs"/>
              </a:defRPr>
            </a:lvl5pPr>
            <a:lvl6pPr marL="1601788" indent="-171450" algn="l" defTabSz="457200" rtl="0" eaLnBrk="1" latinLnBrk="0" hangingPunct="1">
              <a:lnSpc>
                <a:spcPct val="120000"/>
              </a:lnSpc>
              <a:spcBef>
                <a:spcPts val="0"/>
              </a:spcBef>
              <a:spcAft>
                <a:spcPts val="900"/>
              </a:spcAft>
              <a:buClr>
                <a:schemeClr val="tx1"/>
              </a:buClr>
              <a:buFont typeface="Lucida Grande"/>
              <a:buChar char="–"/>
              <a:defRPr sz="1400" kern="1200">
                <a:solidFill>
                  <a:schemeClr val="tx1"/>
                </a:solidFill>
                <a:latin typeface="Segoe UI"/>
                <a:ea typeface="+mn-ea"/>
                <a:cs typeface="+mn-cs"/>
              </a:defRPr>
            </a:lvl6pPr>
            <a:lvl7pPr marL="1601788" indent="-171450" algn="l" defTabSz="457200" rtl="0" eaLnBrk="1" latinLnBrk="0" hangingPunct="1">
              <a:lnSpc>
                <a:spcPct val="120000"/>
              </a:lnSpc>
              <a:spcBef>
                <a:spcPts val="0"/>
              </a:spcBef>
              <a:spcAft>
                <a:spcPts val="900"/>
              </a:spcAft>
              <a:buClr>
                <a:schemeClr val="tx1"/>
              </a:buClr>
              <a:buFont typeface="Lucida Grande"/>
              <a:buChar char="–"/>
              <a:defRPr sz="1400" kern="1200" baseline="0">
                <a:solidFill>
                  <a:schemeClr val="tx1"/>
                </a:solidFill>
                <a:latin typeface="Segoe UI"/>
                <a:ea typeface="+mn-ea"/>
                <a:cs typeface="+mn-cs"/>
              </a:defRPr>
            </a:lvl7pPr>
            <a:lvl8pPr marL="1601788" indent="-171450" algn="l" defTabSz="457200" rtl="0" eaLnBrk="1" latinLnBrk="0" hangingPunct="1">
              <a:lnSpc>
                <a:spcPct val="120000"/>
              </a:lnSpc>
              <a:spcBef>
                <a:spcPts val="0"/>
              </a:spcBef>
              <a:spcAft>
                <a:spcPts val="900"/>
              </a:spcAft>
              <a:buClr>
                <a:schemeClr val="tx1"/>
              </a:buClr>
              <a:buFont typeface="Lucida Grande"/>
              <a:buChar char="–"/>
              <a:defRPr sz="1400" kern="1200" baseline="0">
                <a:solidFill>
                  <a:schemeClr val="tx1"/>
                </a:solidFill>
                <a:latin typeface="Segoe UI"/>
                <a:ea typeface="+mn-ea"/>
                <a:cs typeface="+mn-cs"/>
              </a:defRPr>
            </a:lvl8pPr>
            <a:lvl9pPr marL="1601788" indent="-171450" algn="l" defTabSz="457200" rtl="0" eaLnBrk="1" latinLnBrk="0" hangingPunct="1">
              <a:lnSpc>
                <a:spcPct val="120000"/>
              </a:lnSpc>
              <a:spcBef>
                <a:spcPts val="0"/>
              </a:spcBef>
              <a:spcAft>
                <a:spcPts val="900"/>
              </a:spcAft>
              <a:buClr>
                <a:schemeClr val="tx1"/>
              </a:buClr>
              <a:buFont typeface="Lucida Grande"/>
              <a:buChar char="–"/>
              <a:defRPr sz="1400" kern="1200" baseline="0">
                <a:solidFill>
                  <a:schemeClr val="tx1"/>
                </a:solidFill>
                <a:latin typeface="Segoe UI"/>
                <a:ea typeface="+mn-ea"/>
                <a:cs typeface="+mn-cs"/>
              </a:defRPr>
            </a:lvl9pPr>
          </a:lstStyle>
          <a:p>
            <a:pPr marL="0" lvl="1" indent="0">
              <a:lnSpc>
                <a:spcPct val="100000"/>
              </a:lnSpc>
              <a:spcBef>
                <a:spcPts val="800"/>
              </a:spcBef>
              <a:buNone/>
            </a:pPr>
            <a:r>
              <a:rPr lang="en-US" altLang="en-US" sz="2000" dirty="0">
                <a:solidFill>
                  <a:schemeClr val="bg2"/>
                </a:solidFill>
              </a:rPr>
              <a:t>Nutrition</a:t>
            </a:r>
          </a:p>
        </p:txBody>
      </p:sp>
      <p:sp>
        <p:nvSpPr>
          <p:cNvPr id="17" name="Text Placeholder 1"/>
          <p:cNvSpPr txBox="1">
            <a:spLocks/>
          </p:cNvSpPr>
          <p:nvPr/>
        </p:nvSpPr>
        <p:spPr>
          <a:xfrm>
            <a:off x="915987" y="3886199"/>
            <a:ext cx="7316788" cy="552974"/>
          </a:xfrm>
          <a:prstGeom prst="roundRect">
            <a:avLst>
              <a:gd name="adj" fmla="val 12095"/>
            </a:avLst>
          </a:prstGeom>
          <a:solidFill>
            <a:srgbClr val="BE143C"/>
          </a:solidFill>
        </p:spPr>
        <p:txBody>
          <a:bodyPr anchor="ctr" anchorCtr="0"/>
          <a:lstStyle>
            <a:lvl1pPr marL="53975" indent="-53975" algn="l" defTabSz="457200" rtl="0" eaLnBrk="1" latinLnBrk="0" hangingPunct="1">
              <a:lnSpc>
                <a:spcPct val="120000"/>
              </a:lnSpc>
              <a:spcBef>
                <a:spcPts val="900"/>
              </a:spcBef>
              <a:spcAft>
                <a:spcPts val="900"/>
              </a:spcAft>
              <a:buClrTx/>
              <a:buFont typeface="Lucida Grande"/>
              <a:buChar char=" "/>
              <a:tabLst/>
              <a:defRPr sz="1400" kern="1200">
                <a:solidFill>
                  <a:schemeClr val="tx1"/>
                </a:solidFill>
                <a:latin typeface="Segoe UI"/>
                <a:ea typeface="+mn-ea"/>
                <a:cs typeface="+mn-cs"/>
              </a:defRPr>
            </a:lvl1pPr>
            <a:lvl2pPr marL="457200" indent="-171450" algn="l" defTabSz="457200" rtl="0" eaLnBrk="1" latinLnBrk="0" hangingPunct="1">
              <a:lnSpc>
                <a:spcPct val="120000"/>
              </a:lnSpc>
              <a:spcBef>
                <a:spcPts val="300"/>
              </a:spcBef>
              <a:spcAft>
                <a:spcPts val="900"/>
              </a:spcAft>
              <a:buClrTx/>
              <a:buFont typeface="Arial"/>
              <a:buChar char="•"/>
              <a:tabLst/>
              <a:defRPr sz="1400" kern="1200">
                <a:solidFill>
                  <a:schemeClr val="tx1"/>
                </a:solidFill>
                <a:latin typeface="Segoe UI"/>
                <a:ea typeface="+mn-ea"/>
                <a:cs typeface="+mn-cs"/>
              </a:defRPr>
            </a:lvl2pPr>
            <a:lvl3pPr marL="801688" indent="-173038" algn="l" defTabSz="457200" rtl="0" eaLnBrk="1" latinLnBrk="0" hangingPunct="1">
              <a:lnSpc>
                <a:spcPct val="120000"/>
              </a:lnSpc>
              <a:spcBef>
                <a:spcPts val="0"/>
              </a:spcBef>
              <a:spcAft>
                <a:spcPts val="900"/>
              </a:spcAft>
              <a:buClr>
                <a:schemeClr val="tx1"/>
              </a:buClr>
              <a:buFont typeface="Lucida Grande"/>
              <a:buChar char="–"/>
              <a:tabLst/>
              <a:defRPr sz="1400" kern="1200">
                <a:solidFill>
                  <a:schemeClr val="tx1"/>
                </a:solidFill>
                <a:latin typeface="Segoe UI"/>
                <a:ea typeface="+mn-ea"/>
                <a:cs typeface="+mn-cs"/>
              </a:defRPr>
            </a:lvl3pPr>
            <a:lvl4pPr marL="1198563" indent="-171450" algn="l" defTabSz="457200" rtl="0" eaLnBrk="1" latinLnBrk="0" hangingPunct="1">
              <a:lnSpc>
                <a:spcPct val="120000"/>
              </a:lnSpc>
              <a:spcBef>
                <a:spcPts val="0"/>
              </a:spcBef>
              <a:spcAft>
                <a:spcPts val="900"/>
              </a:spcAft>
              <a:buClr>
                <a:schemeClr val="tx1"/>
              </a:buClr>
              <a:buFont typeface="Arial"/>
              <a:buChar char="•"/>
              <a:defRPr sz="1400" kern="1200">
                <a:solidFill>
                  <a:schemeClr val="tx1"/>
                </a:solidFill>
                <a:latin typeface="Segoe UI"/>
                <a:ea typeface="+mn-ea"/>
                <a:cs typeface="+mn-cs"/>
              </a:defRPr>
            </a:lvl4pPr>
            <a:lvl5pPr marL="1601788" indent="-173038" algn="l" defTabSz="457200" rtl="0" eaLnBrk="1" latinLnBrk="0" hangingPunct="1">
              <a:lnSpc>
                <a:spcPct val="120000"/>
              </a:lnSpc>
              <a:spcBef>
                <a:spcPts val="0"/>
              </a:spcBef>
              <a:spcAft>
                <a:spcPts val="900"/>
              </a:spcAft>
              <a:buClr>
                <a:schemeClr val="tx1"/>
              </a:buClr>
              <a:buFont typeface="Lucida Grande"/>
              <a:buChar char="–"/>
              <a:defRPr sz="1400" kern="1200">
                <a:solidFill>
                  <a:schemeClr val="tx1"/>
                </a:solidFill>
                <a:latin typeface="Segoe UI"/>
                <a:ea typeface="+mn-ea"/>
                <a:cs typeface="+mn-cs"/>
              </a:defRPr>
            </a:lvl5pPr>
            <a:lvl6pPr marL="1601788" indent="-171450" algn="l" defTabSz="457200" rtl="0" eaLnBrk="1" latinLnBrk="0" hangingPunct="1">
              <a:lnSpc>
                <a:spcPct val="120000"/>
              </a:lnSpc>
              <a:spcBef>
                <a:spcPts val="0"/>
              </a:spcBef>
              <a:spcAft>
                <a:spcPts val="900"/>
              </a:spcAft>
              <a:buClr>
                <a:schemeClr val="tx1"/>
              </a:buClr>
              <a:buFont typeface="Lucida Grande"/>
              <a:buChar char="–"/>
              <a:defRPr sz="1400" kern="1200">
                <a:solidFill>
                  <a:schemeClr val="tx1"/>
                </a:solidFill>
                <a:latin typeface="Segoe UI"/>
                <a:ea typeface="+mn-ea"/>
                <a:cs typeface="+mn-cs"/>
              </a:defRPr>
            </a:lvl6pPr>
            <a:lvl7pPr marL="1601788" indent="-171450" algn="l" defTabSz="457200" rtl="0" eaLnBrk="1" latinLnBrk="0" hangingPunct="1">
              <a:lnSpc>
                <a:spcPct val="120000"/>
              </a:lnSpc>
              <a:spcBef>
                <a:spcPts val="0"/>
              </a:spcBef>
              <a:spcAft>
                <a:spcPts val="900"/>
              </a:spcAft>
              <a:buClr>
                <a:schemeClr val="tx1"/>
              </a:buClr>
              <a:buFont typeface="Lucida Grande"/>
              <a:buChar char="–"/>
              <a:defRPr sz="1400" kern="1200" baseline="0">
                <a:solidFill>
                  <a:schemeClr val="tx1"/>
                </a:solidFill>
                <a:latin typeface="Segoe UI"/>
                <a:ea typeface="+mn-ea"/>
                <a:cs typeface="+mn-cs"/>
              </a:defRPr>
            </a:lvl7pPr>
            <a:lvl8pPr marL="1601788" indent="-171450" algn="l" defTabSz="457200" rtl="0" eaLnBrk="1" latinLnBrk="0" hangingPunct="1">
              <a:lnSpc>
                <a:spcPct val="120000"/>
              </a:lnSpc>
              <a:spcBef>
                <a:spcPts val="0"/>
              </a:spcBef>
              <a:spcAft>
                <a:spcPts val="900"/>
              </a:spcAft>
              <a:buClr>
                <a:schemeClr val="tx1"/>
              </a:buClr>
              <a:buFont typeface="Lucida Grande"/>
              <a:buChar char="–"/>
              <a:defRPr sz="1400" kern="1200" baseline="0">
                <a:solidFill>
                  <a:schemeClr val="tx1"/>
                </a:solidFill>
                <a:latin typeface="Segoe UI"/>
                <a:ea typeface="+mn-ea"/>
                <a:cs typeface="+mn-cs"/>
              </a:defRPr>
            </a:lvl8pPr>
            <a:lvl9pPr marL="1601788" indent="-171450" algn="l" defTabSz="457200" rtl="0" eaLnBrk="1" latinLnBrk="0" hangingPunct="1">
              <a:lnSpc>
                <a:spcPct val="120000"/>
              </a:lnSpc>
              <a:spcBef>
                <a:spcPts val="0"/>
              </a:spcBef>
              <a:spcAft>
                <a:spcPts val="900"/>
              </a:spcAft>
              <a:buClr>
                <a:schemeClr val="tx1"/>
              </a:buClr>
              <a:buFont typeface="Lucida Grande"/>
              <a:buChar char="–"/>
              <a:defRPr sz="1400" kern="1200" baseline="0">
                <a:solidFill>
                  <a:schemeClr val="tx1"/>
                </a:solidFill>
                <a:latin typeface="Segoe UI"/>
                <a:ea typeface="+mn-ea"/>
                <a:cs typeface="+mn-cs"/>
              </a:defRPr>
            </a:lvl9pPr>
          </a:lstStyle>
          <a:p>
            <a:pPr marL="0" lvl="1" indent="0">
              <a:lnSpc>
                <a:spcPct val="100000"/>
              </a:lnSpc>
              <a:spcBef>
                <a:spcPts val="800"/>
              </a:spcBef>
              <a:buNone/>
            </a:pPr>
            <a:r>
              <a:rPr lang="en-US" altLang="en-US" sz="2000" dirty="0">
                <a:solidFill>
                  <a:schemeClr val="bg2"/>
                </a:solidFill>
              </a:rPr>
              <a:t>Mental Wellness</a:t>
            </a:r>
          </a:p>
        </p:txBody>
      </p:sp>
      <p:graphicFrame>
        <p:nvGraphicFramePr>
          <p:cNvPr id="10" name="Chart 9">
            <a:extLst>
              <a:ext uri="{FF2B5EF4-FFF2-40B4-BE49-F238E27FC236}">
                <a16:creationId xmlns:a16="http://schemas.microsoft.com/office/drawing/2014/main" id="{66A9947D-0759-48D2-B0E1-F116C29ECD45}"/>
              </a:ext>
            </a:extLst>
          </p:cNvPr>
          <p:cNvGraphicFramePr>
            <a:graphicFrameLocks/>
          </p:cNvGraphicFramePr>
          <p:nvPr>
            <p:extLst>
              <p:ext uri="{D42A27DB-BD31-4B8C-83A1-F6EECF244321}">
                <p14:modId xmlns:p14="http://schemas.microsoft.com/office/powerpoint/2010/main" val="3698382776"/>
              </p:ext>
            </p:extLst>
          </p:nvPr>
        </p:nvGraphicFramePr>
        <p:xfrm>
          <a:off x="915988" y="2153173"/>
          <a:ext cx="7316787" cy="1733026"/>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1" name="Chart 10">
            <a:extLst>
              <a:ext uri="{FF2B5EF4-FFF2-40B4-BE49-F238E27FC236}">
                <a16:creationId xmlns:a16="http://schemas.microsoft.com/office/drawing/2014/main" id="{D6B8DE60-6276-4AA8-B9D6-637E8B24566B}"/>
              </a:ext>
            </a:extLst>
          </p:cNvPr>
          <p:cNvGraphicFramePr>
            <a:graphicFrameLocks/>
          </p:cNvGraphicFramePr>
          <p:nvPr>
            <p:extLst>
              <p:ext uri="{D42A27DB-BD31-4B8C-83A1-F6EECF244321}">
                <p14:modId xmlns:p14="http://schemas.microsoft.com/office/powerpoint/2010/main" val="3945753689"/>
              </p:ext>
            </p:extLst>
          </p:nvPr>
        </p:nvGraphicFramePr>
        <p:xfrm>
          <a:off x="915988" y="4439173"/>
          <a:ext cx="7345938" cy="1733026"/>
        </p:xfrm>
        <a:graphic>
          <a:graphicData uri="http://schemas.openxmlformats.org/drawingml/2006/chart">
            <c:chart xmlns:c="http://schemas.openxmlformats.org/drawingml/2006/chart" xmlns:r="http://schemas.openxmlformats.org/officeDocument/2006/relationships" r:id="rId4"/>
          </a:graphicData>
        </a:graphic>
      </p:graphicFrame>
    </p:spTree>
    <p:custDataLst>
      <p:tags r:id="rId1"/>
    </p:custDataLst>
    <p:extLst>
      <p:ext uri="{BB962C8B-B14F-4D97-AF65-F5344CB8AC3E}">
        <p14:creationId xmlns:p14="http://schemas.microsoft.com/office/powerpoint/2010/main" val="22744167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68679" y="624015"/>
            <a:ext cx="7316787" cy="685800"/>
          </a:xfrm>
        </p:spPr>
        <p:txBody>
          <a:bodyPr/>
          <a:lstStyle/>
          <a:p>
            <a:r>
              <a:rPr lang="en-US" dirty="0"/>
              <a:t>Effects (Continued)</a:t>
            </a:r>
          </a:p>
        </p:txBody>
      </p:sp>
      <p:sp>
        <p:nvSpPr>
          <p:cNvPr id="5" name="Slide Number Placeholder 4"/>
          <p:cNvSpPr>
            <a:spLocks noGrp="1"/>
          </p:cNvSpPr>
          <p:nvPr>
            <p:ph type="sldNum" sz="quarter" idx="12"/>
          </p:nvPr>
        </p:nvSpPr>
        <p:spPr/>
        <p:txBody>
          <a:bodyPr/>
          <a:lstStyle/>
          <a:p>
            <a:fld id="{BC3E0A6C-60AE-6241-853C-C56EF7F0B06D}" type="slidenum">
              <a:rPr lang="en-US" smtClean="0"/>
              <a:t>12</a:t>
            </a:fld>
            <a:endParaRPr lang="en-US"/>
          </a:p>
        </p:txBody>
      </p:sp>
      <p:sp>
        <p:nvSpPr>
          <p:cNvPr id="15" name="Content Placeholder 2"/>
          <p:cNvSpPr>
            <a:spLocks noGrp="1"/>
          </p:cNvSpPr>
          <p:nvPr>
            <p:ph idx="1"/>
          </p:nvPr>
        </p:nvSpPr>
        <p:spPr>
          <a:xfrm>
            <a:off x="868679" y="1282655"/>
            <a:ext cx="7578203" cy="276773"/>
          </a:xfrm>
        </p:spPr>
        <p:txBody>
          <a:bodyPr numCol="1"/>
          <a:lstStyle/>
          <a:p>
            <a:pPr marL="0" indent="0">
              <a:buNone/>
            </a:pPr>
            <a:r>
              <a:rPr lang="en-US" dirty="0"/>
              <a:t>What effect has the current worksite well-being program had on each aspect of your life?</a:t>
            </a:r>
          </a:p>
        </p:txBody>
      </p:sp>
      <p:sp>
        <p:nvSpPr>
          <p:cNvPr id="16" name="Text Placeholder 1"/>
          <p:cNvSpPr txBox="1">
            <a:spLocks/>
          </p:cNvSpPr>
          <p:nvPr/>
        </p:nvSpPr>
        <p:spPr>
          <a:xfrm>
            <a:off x="915988" y="1600199"/>
            <a:ext cx="7316786" cy="552974"/>
          </a:xfrm>
          <a:prstGeom prst="roundRect">
            <a:avLst>
              <a:gd name="adj" fmla="val 12095"/>
            </a:avLst>
          </a:prstGeom>
          <a:solidFill>
            <a:srgbClr val="BE143C"/>
          </a:solidFill>
        </p:spPr>
        <p:txBody>
          <a:bodyPr anchor="ctr" anchorCtr="0"/>
          <a:lstStyle>
            <a:lvl1pPr marL="53975" indent="-53975" algn="l" defTabSz="457200" rtl="0" eaLnBrk="1" latinLnBrk="0" hangingPunct="1">
              <a:lnSpc>
                <a:spcPct val="120000"/>
              </a:lnSpc>
              <a:spcBef>
                <a:spcPts val="900"/>
              </a:spcBef>
              <a:spcAft>
                <a:spcPts val="900"/>
              </a:spcAft>
              <a:buClrTx/>
              <a:buFont typeface="Lucida Grande"/>
              <a:buChar char=" "/>
              <a:tabLst/>
              <a:defRPr sz="1400" kern="1200">
                <a:solidFill>
                  <a:schemeClr val="tx1"/>
                </a:solidFill>
                <a:latin typeface="Segoe UI"/>
                <a:ea typeface="+mn-ea"/>
                <a:cs typeface="+mn-cs"/>
              </a:defRPr>
            </a:lvl1pPr>
            <a:lvl2pPr marL="457200" indent="-171450" algn="l" defTabSz="457200" rtl="0" eaLnBrk="1" latinLnBrk="0" hangingPunct="1">
              <a:lnSpc>
                <a:spcPct val="120000"/>
              </a:lnSpc>
              <a:spcBef>
                <a:spcPts val="300"/>
              </a:spcBef>
              <a:spcAft>
                <a:spcPts val="900"/>
              </a:spcAft>
              <a:buClrTx/>
              <a:buFont typeface="Arial"/>
              <a:buChar char="•"/>
              <a:tabLst/>
              <a:defRPr sz="1400" kern="1200">
                <a:solidFill>
                  <a:schemeClr val="tx1"/>
                </a:solidFill>
                <a:latin typeface="Segoe UI"/>
                <a:ea typeface="+mn-ea"/>
                <a:cs typeface="+mn-cs"/>
              </a:defRPr>
            </a:lvl2pPr>
            <a:lvl3pPr marL="801688" indent="-173038" algn="l" defTabSz="457200" rtl="0" eaLnBrk="1" latinLnBrk="0" hangingPunct="1">
              <a:lnSpc>
                <a:spcPct val="120000"/>
              </a:lnSpc>
              <a:spcBef>
                <a:spcPts val="0"/>
              </a:spcBef>
              <a:spcAft>
                <a:spcPts val="900"/>
              </a:spcAft>
              <a:buClr>
                <a:schemeClr val="tx1"/>
              </a:buClr>
              <a:buFont typeface="Lucida Grande"/>
              <a:buChar char="–"/>
              <a:tabLst/>
              <a:defRPr sz="1400" kern="1200">
                <a:solidFill>
                  <a:schemeClr val="tx1"/>
                </a:solidFill>
                <a:latin typeface="Segoe UI"/>
                <a:ea typeface="+mn-ea"/>
                <a:cs typeface="+mn-cs"/>
              </a:defRPr>
            </a:lvl3pPr>
            <a:lvl4pPr marL="1198563" indent="-171450" algn="l" defTabSz="457200" rtl="0" eaLnBrk="1" latinLnBrk="0" hangingPunct="1">
              <a:lnSpc>
                <a:spcPct val="120000"/>
              </a:lnSpc>
              <a:spcBef>
                <a:spcPts val="0"/>
              </a:spcBef>
              <a:spcAft>
                <a:spcPts val="900"/>
              </a:spcAft>
              <a:buClr>
                <a:schemeClr val="tx1"/>
              </a:buClr>
              <a:buFont typeface="Arial"/>
              <a:buChar char="•"/>
              <a:defRPr sz="1400" kern="1200">
                <a:solidFill>
                  <a:schemeClr val="tx1"/>
                </a:solidFill>
                <a:latin typeface="Segoe UI"/>
                <a:ea typeface="+mn-ea"/>
                <a:cs typeface="+mn-cs"/>
              </a:defRPr>
            </a:lvl4pPr>
            <a:lvl5pPr marL="1601788" indent="-173038" algn="l" defTabSz="457200" rtl="0" eaLnBrk="1" latinLnBrk="0" hangingPunct="1">
              <a:lnSpc>
                <a:spcPct val="120000"/>
              </a:lnSpc>
              <a:spcBef>
                <a:spcPts val="0"/>
              </a:spcBef>
              <a:spcAft>
                <a:spcPts val="900"/>
              </a:spcAft>
              <a:buClr>
                <a:schemeClr val="tx1"/>
              </a:buClr>
              <a:buFont typeface="Lucida Grande"/>
              <a:buChar char="–"/>
              <a:defRPr sz="1400" kern="1200">
                <a:solidFill>
                  <a:schemeClr val="tx1"/>
                </a:solidFill>
                <a:latin typeface="Segoe UI"/>
                <a:ea typeface="+mn-ea"/>
                <a:cs typeface="+mn-cs"/>
              </a:defRPr>
            </a:lvl5pPr>
            <a:lvl6pPr marL="1601788" indent="-171450" algn="l" defTabSz="457200" rtl="0" eaLnBrk="1" latinLnBrk="0" hangingPunct="1">
              <a:lnSpc>
                <a:spcPct val="120000"/>
              </a:lnSpc>
              <a:spcBef>
                <a:spcPts val="0"/>
              </a:spcBef>
              <a:spcAft>
                <a:spcPts val="900"/>
              </a:spcAft>
              <a:buClr>
                <a:schemeClr val="tx1"/>
              </a:buClr>
              <a:buFont typeface="Lucida Grande"/>
              <a:buChar char="–"/>
              <a:defRPr sz="1400" kern="1200">
                <a:solidFill>
                  <a:schemeClr val="tx1"/>
                </a:solidFill>
                <a:latin typeface="Segoe UI"/>
                <a:ea typeface="+mn-ea"/>
                <a:cs typeface="+mn-cs"/>
              </a:defRPr>
            </a:lvl6pPr>
            <a:lvl7pPr marL="1601788" indent="-171450" algn="l" defTabSz="457200" rtl="0" eaLnBrk="1" latinLnBrk="0" hangingPunct="1">
              <a:lnSpc>
                <a:spcPct val="120000"/>
              </a:lnSpc>
              <a:spcBef>
                <a:spcPts val="0"/>
              </a:spcBef>
              <a:spcAft>
                <a:spcPts val="900"/>
              </a:spcAft>
              <a:buClr>
                <a:schemeClr val="tx1"/>
              </a:buClr>
              <a:buFont typeface="Lucida Grande"/>
              <a:buChar char="–"/>
              <a:defRPr sz="1400" kern="1200" baseline="0">
                <a:solidFill>
                  <a:schemeClr val="tx1"/>
                </a:solidFill>
                <a:latin typeface="Segoe UI"/>
                <a:ea typeface="+mn-ea"/>
                <a:cs typeface="+mn-cs"/>
              </a:defRPr>
            </a:lvl7pPr>
            <a:lvl8pPr marL="1601788" indent="-171450" algn="l" defTabSz="457200" rtl="0" eaLnBrk="1" latinLnBrk="0" hangingPunct="1">
              <a:lnSpc>
                <a:spcPct val="120000"/>
              </a:lnSpc>
              <a:spcBef>
                <a:spcPts val="0"/>
              </a:spcBef>
              <a:spcAft>
                <a:spcPts val="900"/>
              </a:spcAft>
              <a:buClr>
                <a:schemeClr val="tx1"/>
              </a:buClr>
              <a:buFont typeface="Lucida Grande"/>
              <a:buChar char="–"/>
              <a:defRPr sz="1400" kern="1200" baseline="0">
                <a:solidFill>
                  <a:schemeClr val="tx1"/>
                </a:solidFill>
                <a:latin typeface="Segoe UI"/>
                <a:ea typeface="+mn-ea"/>
                <a:cs typeface="+mn-cs"/>
              </a:defRPr>
            </a:lvl8pPr>
            <a:lvl9pPr marL="1601788" indent="-171450" algn="l" defTabSz="457200" rtl="0" eaLnBrk="1" latinLnBrk="0" hangingPunct="1">
              <a:lnSpc>
                <a:spcPct val="120000"/>
              </a:lnSpc>
              <a:spcBef>
                <a:spcPts val="0"/>
              </a:spcBef>
              <a:spcAft>
                <a:spcPts val="900"/>
              </a:spcAft>
              <a:buClr>
                <a:schemeClr val="tx1"/>
              </a:buClr>
              <a:buFont typeface="Lucida Grande"/>
              <a:buChar char="–"/>
              <a:defRPr sz="1400" kern="1200" baseline="0">
                <a:solidFill>
                  <a:schemeClr val="tx1"/>
                </a:solidFill>
                <a:latin typeface="Segoe UI"/>
                <a:ea typeface="+mn-ea"/>
                <a:cs typeface="+mn-cs"/>
              </a:defRPr>
            </a:lvl9pPr>
          </a:lstStyle>
          <a:p>
            <a:pPr marL="0" lvl="1" indent="0">
              <a:lnSpc>
                <a:spcPct val="100000"/>
              </a:lnSpc>
              <a:spcBef>
                <a:spcPts val="800"/>
              </a:spcBef>
              <a:buNone/>
            </a:pPr>
            <a:r>
              <a:rPr lang="en-US" altLang="en-US" sz="2000" dirty="0">
                <a:solidFill>
                  <a:schemeClr val="bg2"/>
                </a:solidFill>
              </a:rPr>
              <a:t>Financial Well-Being</a:t>
            </a:r>
          </a:p>
        </p:txBody>
      </p:sp>
      <p:sp>
        <p:nvSpPr>
          <p:cNvPr id="17" name="Text Placeholder 1"/>
          <p:cNvSpPr txBox="1">
            <a:spLocks/>
          </p:cNvSpPr>
          <p:nvPr/>
        </p:nvSpPr>
        <p:spPr>
          <a:xfrm>
            <a:off x="915987" y="3886199"/>
            <a:ext cx="7316788" cy="552974"/>
          </a:xfrm>
          <a:prstGeom prst="roundRect">
            <a:avLst>
              <a:gd name="adj" fmla="val 12095"/>
            </a:avLst>
          </a:prstGeom>
          <a:solidFill>
            <a:srgbClr val="BE143C"/>
          </a:solidFill>
        </p:spPr>
        <p:txBody>
          <a:bodyPr anchor="ctr" anchorCtr="0"/>
          <a:lstStyle>
            <a:lvl1pPr marL="53975" indent="-53975" algn="l" defTabSz="457200" rtl="0" eaLnBrk="1" latinLnBrk="0" hangingPunct="1">
              <a:lnSpc>
                <a:spcPct val="120000"/>
              </a:lnSpc>
              <a:spcBef>
                <a:spcPts val="900"/>
              </a:spcBef>
              <a:spcAft>
                <a:spcPts val="900"/>
              </a:spcAft>
              <a:buClrTx/>
              <a:buFont typeface="Lucida Grande"/>
              <a:buChar char=" "/>
              <a:tabLst/>
              <a:defRPr sz="1400" kern="1200">
                <a:solidFill>
                  <a:schemeClr val="tx1"/>
                </a:solidFill>
                <a:latin typeface="Segoe UI"/>
                <a:ea typeface="+mn-ea"/>
                <a:cs typeface="+mn-cs"/>
              </a:defRPr>
            </a:lvl1pPr>
            <a:lvl2pPr marL="457200" indent="-171450" algn="l" defTabSz="457200" rtl="0" eaLnBrk="1" latinLnBrk="0" hangingPunct="1">
              <a:lnSpc>
                <a:spcPct val="120000"/>
              </a:lnSpc>
              <a:spcBef>
                <a:spcPts val="300"/>
              </a:spcBef>
              <a:spcAft>
                <a:spcPts val="900"/>
              </a:spcAft>
              <a:buClrTx/>
              <a:buFont typeface="Arial"/>
              <a:buChar char="•"/>
              <a:tabLst/>
              <a:defRPr sz="1400" kern="1200">
                <a:solidFill>
                  <a:schemeClr val="tx1"/>
                </a:solidFill>
                <a:latin typeface="Segoe UI"/>
                <a:ea typeface="+mn-ea"/>
                <a:cs typeface="+mn-cs"/>
              </a:defRPr>
            </a:lvl2pPr>
            <a:lvl3pPr marL="801688" indent="-173038" algn="l" defTabSz="457200" rtl="0" eaLnBrk="1" latinLnBrk="0" hangingPunct="1">
              <a:lnSpc>
                <a:spcPct val="120000"/>
              </a:lnSpc>
              <a:spcBef>
                <a:spcPts val="0"/>
              </a:spcBef>
              <a:spcAft>
                <a:spcPts val="900"/>
              </a:spcAft>
              <a:buClr>
                <a:schemeClr val="tx1"/>
              </a:buClr>
              <a:buFont typeface="Lucida Grande"/>
              <a:buChar char="–"/>
              <a:tabLst/>
              <a:defRPr sz="1400" kern="1200">
                <a:solidFill>
                  <a:schemeClr val="tx1"/>
                </a:solidFill>
                <a:latin typeface="Segoe UI"/>
                <a:ea typeface="+mn-ea"/>
                <a:cs typeface="+mn-cs"/>
              </a:defRPr>
            </a:lvl3pPr>
            <a:lvl4pPr marL="1198563" indent="-171450" algn="l" defTabSz="457200" rtl="0" eaLnBrk="1" latinLnBrk="0" hangingPunct="1">
              <a:lnSpc>
                <a:spcPct val="120000"/>
              </a:lnSpc>
              <a:spcBef>
                <a:spcPts val="0"/>
              </a:spcBef>
              <a:spcAft>
                <a:spcPts val="900"/>
              </a:spcAft>
              <a:buClr>
                <a:schemeClr val="tx1"/>
              </a:buClr>
              <a:buFont typeface="Arial"/>
              <a:buChar char="•"/>
              <a:defRPr sz="1400" kern="1200">
                <a:solidFill>
                  <a:schemeClr val="tx1"/>
                </a:solidFill>
                <a:latin typeface="Segoe UI"/>
                <a:ea typeface="+mn-ea"/>
                <a:cs typeface="+mn-cs"/>
              </a:defRPr>
            </a:lvl4pPr>
            <a:lvl5pPr marL="1601788" indent="-173038" algn="l" defTabSz="457200" rtl="0" eaLnBrk="1" latinLnBrk="0" hangingPunct="1">
              <a:lnSpc>
                <a:spcPct val="120000"/>
              </a:lnSpc>
              <a:spcBef>
                <a:spcPts val="0"/>
              </a:spcBef>
              <a:spcAft>
                <a:spcPts val="900"/>
              </a:spcAft>
              <a:buClr>
                <a:schemeClr val="tx1"/>
              </a:buClr>
              <a:buFont typeface="Lucida Grande"/>
              <a:buChar char="–"/>
              <a:defRPr sz="1400" kern="1200">
                <a:solidFill>
                  <a:schemeClr val="tx1"/>
                </a:solidFill>
                <a:latin typeface="Segoe UI"/>
                <a:ea typeface="+mn-ea"/>
                <a:cs typeface="+mn-cs"/>
              </a:defRPr>
            </a:lvl5pPr>
            <a:lvl6pPr marL="1601788" indent="-171450" algn="l" defTabSz="457200" rtl="0" eaLnBrk="1" latinLnBrk="0" hangingPunct="1">
              <a:lnSpc>
                <a:spcPct val="120000"/>
              </a:lnSpc>
              <a:spcBef>
                <a:spcPts val="0"/>
              </a:spcBef>
              <a:spcAft>
                <a:spcPts val="900"/>
              </a:spcAft>
              <a:buClr>
                <a:schemeClr val="tx1"/>
              </a:buClr>
              <a:buFont typeface="Lucida Grande"/>
              <a:buChar char="–"/>
              <a:defRPr sz="1400" kern="1200">
                <a:solidFill>
                  <a:schemeClr val="tx1"/>
                </a:solidFill>
                <a:latin typeface="Segoe UI"/>
                <a:ea typeface="+mn-ea"/>
                <a:cs typeface="+mn-cs"/>
              </a:defRPr>
            </a:lvl6pPr>
            <a:lvl7pPr marL="1601788" indent="-171450" algn="l" defTabSz="457200" rtl="0" eaLnBrk="1" latinLnBrk="0" hangingPunct="1">
              <a:lnSpc>
                <a:spcPct val="120000"/>
              </a:lnSpc>
              <a:spcBef>
                <a:spcPts val="0"/>
              </a:spcBef>
              <a:spcAft>
                <a:spcPts val="900"/>
              </a:spcAft>
              <a:buClr>
                <a:schemeClr val="tx1"/>
              </a:buClr>
              <a:buFont typeface="Lucida Grande"/>
              <a:buChar char="–"/>
              <a:defRPr sz="1400" kern="1200" baseline="0">
                <a:solidFill>
                  <a:schemeClr val="tx1"/>
                </a:solidFill>
                <a:latin typeface="Segoe UI"/>
                <a:ea typeface="+mn-ea"/>
                <a:cs typeface="+mn-cs"/>
              </a:defRPr>
            </a:lvl7pPr>
            <a:lvl8pPr marL="1601788" indent="-171450" algn="l" defTabSz="457200" rtl="0" eaLnBrk="1" latinLnBrk="0" hangingPunct="1">
              <a:lnSpc>
                <a:spcPct val="120000"/>
              </a:lnSpc>
              <a:spcBef>
                <a:spcPts val="0"/>
              </a:spcBef>
              <a:spcAft>
                <a:spcPts val="900"/>
              </a:spcAft>
              <a:buClr>
                <a:schemeClr val="tx1"/>
              </a:buClr>
              <a:buFont typeface="Lucida Grande"/>
              <a:buChar char="–"/>
              <a:defRPr sz="1400" kern="1200" baseline="0">
                <a:solidFill>
                  <a:schemeClr val="tx1"/>
                </a:solidFill>
                <a:latin typeface="Segoe UI"/>
                <a:ea typeface="+mn-ea"/>
                <a:cs typeface="+mn-cs"/>
              </a:defRPr>
            </a:lvl8pPr>
            <a:lvl9pPr marL="1601788" indent="-171450" algn="l" defTabSz="457200" rtl="0" eaLnBrk="1" latinLnBrk="0" hangingPunct="1">
              <a:lnSpc>
                <a:spcPct val="120000"/>
              </a:lnSpc>
              <a:spcBef>
                <a:spcPts val="0"/>
              </a:spcBef>
              <a:spcAft>
                <a:spcPts val="900"/>
              </a:spcAft>
              <a:buClr>
                <a:schemeClr val="tx1"/>
              </a:buClr>
              <a:buFont typeface="Lucida Grande"/>
              <a:buChar char="–"/>
              <a:defRPr sz="1400" kern="1200" baseline="0">
                <a:solidFill>
                  <a:schemeClr val="tx1"/>
                </a:solidFill>
                <a:latin typeface="Segoe UI"/>
                <a:ea typeface="+mn-ea"/>
                <a:cs typeface="+mn-cs"/>
              </a:defRPr>
            </a:lvl9pPr>
          </a:lstStyle>
          <a:p>
            <a:pPr marL="0" lvl="1" indent="0">
              <a:lnSpc>
                <a:spcPct val="100000"/>
              </a:lnSpc>
              <a:spcBef>
                <a:spcPts val="800"/>
              </a:spcBef>
              <a:buNone/>
            </a:pPr>
            <a:r>
              <a:rPr lang="en-US" altLang="en-US" sz="2000" dirty="0">
                <a:solidFill>
                  <a:schemeClr val="bg2"/>
                </a:solidFill>
              </a:rPr>
              <a:t>Social Connectedness</a:t>
            </a:r>
          </a:p>
        </p:txBody>
      </p:sp>
      <p:graphicFrame>
        <p:nvGraphicFramePr>
          <p:cNvPr id="10" name="Chart 9">
            <a:extLst>
              <a:ext uri="{FF2B5EF4-FFF2-40B4-BE49-F238E27FC236}">
                <a16:creationId xmlns:a16="http://schemas.microsoft.com/office/drawing/2014/main" id="{E3645717-DB2B-4A41-BCBD-DBBFA1A61322}"/>
              </a:ext>
            </a:extLst>
          </p:cNvPr>
          <p:cNvGraphicFramePr>
            <a:graphicFrameLocks/>
          </p:cNvGraphicFramePr>
          <p:nvPr>
            <p:extLst>
              <p:ext uri="{D42A27DB-BD31-4B8C-83A1-F6EECF244321}">
                <p14:modId xmlns:p14="http://schemas.microsoft.com/office/powerpoint/2010/main" val="2923105529"/>
              </p:ext>
            </p:extLst>
          </p:nvPr>
        </p:nvGraphicFramePr>
        <p:xfrm>
          <a:off x="915988" y="2153173"/>
          <a:ext cx="7312024" cy="1733026"/>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1" name="Chart 10">
            <a:extLst>
              <a:ext uri="{FF2B5EF4-FFF2-40B4-BE49-F238E27FC236}">
                <a16:creationId xmlns:a16="http://schemas.microsoft.com/office/drawing/2014/main" id="{E2C1C728-1DE7-4EBE-AE9C-34CFD16B218E}"/>
              </a:ext>
            </a:extLst>
          </p:cNvPr>
          <p:cNvGraphicFramePr>
            <a:graphicFrameLocks/>
          </p:cNvGraphicFramePr>
          <p:nvPr>
            <p:extLst>
              <p:ext uri="{D42A27DB-BD31-4B8C-83A1-F6EECF244321}">
                <p14:modId xmlns:p14="http://schemas.microsoft.com/office/powerpoint/2010/main" val="2986591801"/>
              </p:ext>
            </p:extLst>
          </p:nvPr>
        </p:nvGraphicFramePr>
        <p:xfrm>
          <a:off x="915988" y="4439173"/>
          <a:ext cx="7341156" cy="1733026"/>
        </p:xfrm>
        <a:graphic>
          <a:graphicData uri="http://schemas.openxmlformats.org/drawingml/2006/chart">
            <c:chart xmlns:c="http://schemas.openxmlformats.org/drawingml/2006/chart" xmlns:r="http://schemas.openxmlformats.org/officeDocument/2006/relationships" r:id="rId4"/>
          </a:graphicData>
        </a:graphic>
      </p:graphicFrame>
    </p:spTree>
    <p:custDataLst>
      <p:tags r:id="rId1"/>
    </p:custDataLst>
    <p:extLst>
      <p:ext uri="{BB962C8B-B14F-4D97-AF65-F5344CB8AC3E}">
        <p14:creationId xmlns:p14="http://schemas.microsoft.com/office/powerpoint/2010/main" val="39553873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68679" y="624015"/>
            <a:ext cx="7316787" cy="685800"/>
          </a:xfrm>
        </p:spPr>
        <p:txBody>
          <a:bodyPr/>
          <a:lstStyle/>
          <a:p>
            <a:r>
              <a:rPr lang="en-US" dirty="0"/>
              <a:t>Satisfaction</a:t>
            </a:r>
          </a:p>
        </p:txBody>
      </p:sp>
      <p:sp>
        <p:nvSpPr>
          <p:cNvPr id="5" name="Slide Number Placeholder 4"/>
          <p:cNvSpPr>
            <a:spLocks noGrp="1"/>
          </p:cNvSpPr>
          <p:nvPr>
            <p:ph type="sldNum" sz="quarter" idx="12"/>
          </p:nvPr>
        </p:nvSpPr>
        <p:spPr/>
        <p:txBody>
          <a:bodyPr/>
          <a:lstStyle/>
          <a:p>
            <a:fld id="{BC3E0A6C-60AE-6241-853C-C56EF7F0B06D}" type="slidenum">
              <a:rPr lang="en-US" smtClean="0"/>
              <a:t>13</a:t>
            </a:fld>
            <a:endParaRPr lang="en-US"/>
          </a:p>
        </p:txBody>
      </p:sp>
      <p:sp>
        <p:nvSpPr>
          <p:cNvPr id="15" name="Content Placeholder 2"/>
          <p:cNvSpPr>
            <a:spLocks noGrp="1"/>
          </p:cNvSpPr>
          <p:nvPr>
            <p:ph idx="1"/>
          </p:nvPr>
        </p:nvSpPr>
        <p:spPr>
          <a:xfrm>
            <a:off x="868679" y="1282655"/>
            <a:ext cx="7723060" cy="276773"/>
          </a:xfrm>
        </p:spPr>
        <p:txBody>
          <a:bodyPr numCol="1"/>
          <a:lstStyle/>
          <a:p>
            <a:pPr marL="0" indent="0">
              <a:buNone/>
            </a:pPr>
            <a:r>
              <a:rPr lang="en-US" dirty="0"/>
              <a:t>Please indicate the extent to which you agree or disagree with the following statement</a:t>
            </a:r>
          </a:p>
        </p:txBody>
      </p:sp>
      <p:sp>
        <p:nvSpPr>
          <p:cNvPr id="7" name="Text Placeholder 1"/>
          <p:cNvSpPr txBox="1">
            <a:spLocks/>
          </p:cNvSpPr>
          <p:nvPr/>
        </p:nvSpPr>
        <p:spPr>
          <a:xfrm>
            <a:off x="915988" y="1600199"/>
            <a:ext cx="7316786" cy="291975"/>
          </a:xfrm>
          <a:prstGeom prst="roundRect">
            <a:avLst>
              <a:gd name="adj" fmla="val 12095"/>
            </a:avLst>
          </a:prstGeom>
          <a:solidFill>
            <a:srgbClr val="BE143C"/>
          </a:solidFill>
        </p:spPr>
        <p:txBody>
          <a:bodyPr anchor="ctr" anchorCtr="0"/>
          <a:lstStyle>
            <a:lvl1pPr marL="53975" indent="-53975" algn="l" defTabSz="457200" rtl="0" eaLnBrk="1" latinLnBrk="0" hangingPunct="1">
              <a:lnSpc>
                <a:spcPct val="120000"/>
              </a:lnSpc>
              <a:spcBef>
                <a:spcPts val="900"/>
              </a:spcBef>
              <a:spcAft>
                <a:spcPts val="900"/>
              </a:spcAft>
              <a:buClrTx/>
              <a:buFont typeface="Lucida Grande"/>
              <a:buChar char=" "/>
              <a:tabLst/>
              <a:defRPr sz="1400" kern="1200">
                <a:solidFill>
                  <a:schemeClr val="tx1"/>
                </a:solidFill>
                <a:latin typeface="Segoe UI"/>
                <a:ea typeface="+mn-ea"/>
                <a:cs typeface="+mn-cs"/>
              </a:defRPr>
            </a:lvl1pPr>
            <a:lvl2pPr marL="457200" indent="-171450" algn="l" defTabSz="457200" rtl="0" eaLnBrk="1" latinLnBrk="0" hangingPunct="1">
              <a:lnSpc>
                <a:spcPct val="120000"/>
              </a:lnSpc>
              <a:spcBef>
                <a:spcPts val="300"/>
              </a:spcBef>
              <a:spcAft>
                <a:spcPts val="900"/>
              </a:spcAft>
              <a:buClrTx/>
              <a:buFont typeface="Arial"/>
              <a:buChar char="•"/>
              <a:tabLst/>
              <a:defRPr sz="1400" kern="1200">
                <a:solidFill>
                  <a:schemeClr val="tx1"/>
                </a:solidFill>
                <a:latin typeface="Segoe UI"/>
                <a:ea typeface="+mn-ea"/>
                <a:cs typeface="+mn-cs"/>
              </a:defRPr>
            </a:lvl2pPr>
            <a:lvl3pPr marL="801688" indent="-173038" algn="l" defTabSz="457200" rtl="0" eaLnBrk="1" latinLnBrk="0" hangingPunct="1">
              <a:lnSpc>
                <a:spcPct val="120000"/>
              </a:lnSpc>
              <a:spcBef>
                <a:spcPts val="0"/>
              </a:spcBef>
              <a:spcAft>
                <a:spcPts val="900"/>
              </a:spcAft>
              <a:buClr>
                <a:schemeClr val="tx1"/>
              </a:buClr>
              <a:buFont typeface="Lucida Grande"/>
              <a:buChar char="–"/>
              <a:tabLst/>
              <a:defRPr sz="1400" kern="1200">
                <a:solidFill>
                  <a:schemeClr val="tx1"/>
                </a:solidFill>
                <a:latin typeface="Segoe UI"/>
                <a:ea typeface="+mn-ea"/>
                <a:cs typeface="+mn-cs"/>
              </a:defRPr>
            </a:lvl3pPr>
            <a:lvl4pPr marL="1198563" indent="-171450" algn="l" defTabSz="457200" rtl="0" eaLnBrk="1" latinLnBrk="0" hangingPunct="1">
              <a:lnSpc>
                <a:spcPct val="120000"/>
              </a:lnSpc>
              <a:spcBef>
                <a:spcPts val="0"/>
              </a:spcBef>
              <a:spcAft>
                <a:spcPts val="900"/>
              </a:spcAft>
              <a:buClr>
                <a:schemeClr val="tx1"/>
              </a:buClr>
              <a:buFont typeface="Arial"/>
              <a:buChar char="•"/>
              <a:defRPr sz="1400" kern="1200">
                <a:solidFill>
                  <a:schemeClr val="tx1"/>
                </a:solidFill>
                <a:latin typeface="Segoe UI"/>
                <a:ea typeface="+mn-ea"/>
                <a:cs typeface="+mn-cs"/>
              </a:defRPr>
            </a:lvl4pPr>
            <a:lvl5pPr marL="1601788" indent="-173038" algn="l" defTabSz="457200" rtl="0" eaLnBrk="1" latinLnBrk="0" hangingPunct="1">
              <a:lnSpc>
                <a:spcPct val="120000"/>
              </a:lnSpc>
              <a:spcBef>
                <a:spcPts val="0"/>
              </a:spcBef>
              <a:spcAft>
                <a:spcPts val="900"/>
              </a:spcAft>
              <a:buClr>
                <a:schemeClr val="tx1"/>
              </a:buClr>
              <a:buFont typeface="Lucida Grande"/>
              <a:buChar char="–"/>
              <a:defRPr sz="1400" kern="1200">
                <a:solidFill>
                  <a:schemeClr val="tx1"/>
                </a:solidFill>
                <a:latin typeface="Segoe UI"/>
                <a:ea typeface="+mn-ea"/>
                <a:cs typeface="+mn-cs"/>
              </a:defRPr>
            </a:lvl5pPr>
            <a:lvl6pPr marL="1601788" indent="-171450" algn="l" defTabSz="457200" rtl="0" eaLnBrk="1" latinLnBrk="0" hangingPunct="1">
              <a:lnSpc>
                <a:spcPct val="120000"/>
              </a:lnSpc>
              <a:spcBef>
                <a:spcPts val="0"/>
              </a:spcBef>
              <a:spcAft>
                <a:spcPts val="900"/>
              </a:spcAft>
              <a:buClr>
                <a:schemeClr val="tx1"/>
              </a:buClr>
              <a:buFont typeface="Lucida Grande"/>
              <a:buChar char="–"/>
              <a:defRPr sz="1400" kern="1200">
                <a:solidFill>
                  <a:schemeClr val="tx1"/>
                </a:solidFill>
                <a:latin typeface="Segoe UI"/>
                <a:ea typeface="+mn-ea"/>
                <a:cs typeface="+mn-cs"/>
              </a:defRPr>
            </a:lvl6pPr>
            <a:lvl7pPr marL="1601788" indent="-171450" algn="l" defTabSz="457200" rtl="0" eaLnBrk="1" latinLnBrk="0" hangingPunct="1">
              <a:lnSpc>
                <a:spcPct val="120000"/>
              </a:lnSpc>
              <a:spcBef>
                <a:spcPts val="0"/>
              </a:spcBef>
              <a:spcAft>
                <a:spcPts val="900"/>
              </a:spcAft>
              <a:buClr>
                <a:schemeClr val="tx1"/>
              </a:buClr>
              <a:buFont typeface="Lucida Grande"/>
              <a:buChar char="–"/>
              <a:defRPr sz="1400" kern="1200" baseline="0">
                <a:solidFill>
                  <a:schemeClr val="tx1"/>
                </a:solidFill>
                <a:latin typeface="Segoe UI"/>
                <a:ea typeface="+mn-ea"/>
                <a:cs typeface="+mn-cs"/>
              </a:defRPr>
            </a:lvl7pPr>
            <a:lvl8pPr marL="1601788" indent="-171450" algn="l" defTabSz="457200" rtl="0" eaLnBrk="1" latinLnBrk="0" hangingPunct="1">
              <a:lnSpc>
                <a:spcPct val="120000"/>
              </a:lnSpc>
              <a:spcBef>
                <a:spcPts val="0"/>
              </a:spcBef>
              <a:spcAft>
                <a:spcPts val="900"/>
              </a:spcAft>
              <a:buClr>
                <a:schemeClr val="tx1"/>
              </a:buClr>
              <a:buFont typeface="Lucida Grande"/>
              <a:buChar char="–"/>
              <a:defRPr sz="1400" kern="1200" baseline="0">
                <a:solidFill>
                  <a:schemeClr val="tx1"/>
                </a:solidFill>
                <a:latin typeface="Segoe UI"/>
                <a:ea typeface="+mn-ea"/>
                <a:cs typeface="+mn-cs"/>
              </a:defRPr>
            </a:lvl8pPr>
            <a:lvl9pPr marL="1601788" indent="-171450" algn="l" defTabSz="457200" rtl="0" eaLnBrk="1" latinLnBrk="0" hangingPunct="1">
              <a:lnSpc>
                <a:spcPct val="120000"/>
              </a:lnSpc>
              <a:spcBef>
                <a:spcPts val="0"/>
              </a:spcBef>
              <a:spcAft>
                <a:spcPts val="900"/>
              </a:spcAft>
              <a:buClr>
                <a:schemeClr val="tx1"/>
              </a:buClr>
              <a:buFont typeface="Lucida Grande"/>
              <a:buChar char="–"/>
              <a:defRPr sz="1400" kern="1200" baseline="0">
                <a:solidFill>
                  <a:schemeClr val="tx1"/>
                </a:solidFill>
                <a:latin typeface="Segoe UI"/>
                <a:ea typeface="+mn-ea"/>
                <a:cs typeface="+mn-cs"/>
              </a:defRPr>
            </a:lvl9pPr>
          </a:lstStyle>
          <a:p>
            <a:pPr marL="0" lvl="1" indent="0">
              <a:lnSpc>
                <a:spcPct val="100000"/>
              </a:lnSpc>
              <a:spcBef>
                <a:spcPts val="800"/>
              </a:spcBef>
              <a:buNone/>
            </a:pPr>
            <a:r>
              <a:rPr lang="en-US" altLang="en-US" sz="1200" dirty="0">
                <a:solidFill>
                  <a:schemeClr val="bg2"/>
                </a:solidFill>
              </a:rPr>
              <a:t>I am satisfied with my employer’s well-being program.</a:t>
            </a:r>
          </a:p>
        </p:txBody>
      </p:sp>
      <p:sp>
        <p:nvSpPr>
          <p:cNvPr id="10" name="Text Placeholder 1"/>
          <p:cNvSpPr txBox="1">
            <a:spLocks/>
          </p:cNvSpPr>
          <p:nvPr/>
        </p:nvSpPr>
        <p:spPr>
          <a:xfrm>
            <a:off x="915989" y="3886199"/>
            <a:ext cx="7316786" cy="291975"/>
          </a:xfrm>
          <a:prstGeom prst="roundRect">
            <a:avLst>
              <a:gd name="adj" fmla="val 12095"/>
            </a:avLst>
          </a:prstGeom>
          <a:solidFill>
            <a:srgbClr val="BE143C"/>
          </a:solidFill>
        </p:spPr>
        <p:txBody>
          <a:bodyPr anchor="ctr" anchorCtr="0"/>
          <a:lstStyle>
            <a:lvl1pPr marL="53975" indent="-53975" algn="l" defTabSz="457200" rtl="0" eaLnBrk="1" latinLnBrk="0" hangingPunct="1">
              <a:lnSpc>
                <a:spcPct val="120000"/>
              </a:lnSpc>
              <a:spcBef>
                <a:spcPts val="900"/>
              </a:spcBef>
              <a:spcAft>
                <a:spcPts val="900"/>
              </a:spcAft>
              <a:buClrTx/>
              <a:buFont typeface="Lucida Grande"/>
              <a:buChar char=" "/>
              <a:tabLst/>
              <a:defRPr sz="1400" kern="1200">
                <a:solidFill>
                  <a:schemeClr val="tx1"/>
                </a:solidFill>
                <a:latin typeface="Segoe UI"/>
                <a:ea typeface="+mn-ea"/>
                <a:cs typeface="+mn-cs"/>
              </a:defRPr>
            </a:lvl1pPr>
            <a:lvl2pPr marL="457200" indent="-171450" algn="l" defTabSz="457200" rtl="0" eaLnBrk="1" latinLnBrk="0" hangingPunct="1">
              <a:lnSpc>
                <a:spcPct val="120000"/>
              </a:lnSpc>
              <a:spcBef>
                <a:spcPts val="300"/>
              </a:spcBef>
              <a:spcAft>
                <a:spcPts val="900"/>
              </a:spcAft>
              <a:buClrTx/>
              <a:buFont typeface="Arial"/>
              <a:buChar char="•"/>
              <a:tabLst/>
              <a:defRPr sz="1400" kern="1200">
                <a:solidFill>
                  <a:schemeClr val="tx1"/>
                </a:solidFill>
                <a:latin typeface="Segoe UI"/>
                <a:ea typeface="+mn-ea"/>
                <a:cs typeface="+mn-cs"/>
              </a:defRPr>
            </a:lvl2pPr>
            <a:lvl3pPr marL="801688" indent="-173038" algn="l" defTabSz="457200" rtl="0" eaLnBrk="1" latinLnBrk="0" hangingPunct="1">
              <a:lnSpc>
                <a:spcPct val="120000"/>
              </a:lnSpc>
              <a:spcBef>
                <a:spcPts val="0"/>
              </a:spcBef>
              <a:spcAft>
                <a:spcPts val="900"/>
              </a:spcAft>
              <a:buClr>
                <a:schemeClr val="tx1"/>
              </a:buClr>
              <a:buFont typeface="Lucida Grande"/>
              <a:buChar char="–"/>
              <a:tabLst/>
              <a:defRPr sz="1400" kern="1200">
                <a:solidFill>
                  <a:schemeClr val="tx1"/>
                </a:solidFill>
                <a:latin typeface="Segoe UI"/>
                <a:ea typeface="+mn-ea"/>
                <a:cs typeface="+mn-cs"/>
              </a:defRPr>
            </a:lvl3pPr>
            <a:lvl4pPr marL="1198563" indent="-171450" algn="l" defTabSz="457200" rtl="0" eaLnBrk="1" latinLnBrk="0" hangingPunct="1">
              <a:lnSpc>
                <a:spcPct val="120000"/>
              </a:lnSpc>
              <a:spcBef>
                <a:spcPts val="0"/>
              </a:spcBef>
              <a:spcAft>
                <a:spcPts val="900"/>
              </a:spcAft>
              <a:buClr>
                <a:schemeClr val="tx1"/>
              </a:buClr>
              <a:buFont typeface="Arial"/>
              <a:buChar char="•"/>
              <a:defRPr sz="1400" kern="1200">
                <a:solidFill>
                  <a:schemeClr val="tx1"/>
                </a:solidFill>
                <a:latin typeface="Segoe UI"/>
                <a:ea typeface="+mn-ea"/>
                <a:cs typeface="+mn-cs"/>
              </a:defRPr>
            </a:lvl4pPr>
            <a:lvl5pPr marL="1601788" indent="-173038" algn="l" defTabSz="457200" rtl="0" eaLnBrk="1" latinLnBrk="0" hangingPunct="1">
              <a:lnSpc>
                <a:spcPct val="120000"/>
              </a:lnSpc>
              <a:spcBef>
                <a:spcPts val="0"/>
              </a:spcBef>
              <a:spcAft>
                <a:spcPts val="900"/>
              </a:spcAft>
              <a:buClr>
                <a:schemeClr val="tx1"/>
              </a:buClr>
              <a:buFont typeface="Lucida Grande"/>
              <a:buChar char="–"/>
              <a:defRPr sz="1400" kern="1200">
                <a:solidFill>
                  <a:schemeClr val="tx1"/>
                </a:solidFill>
                <a:latin typeface="Segoe UI"/>
                <a:ea typeface="+mn-ea"/>
                <a:cs typeface="+mn-cs"/>
              </a:defRPr>
            </a:lvl5pPr>
            <a:lvl6pPr marL="1601788" indent="-171450" algn="l" defTabSz="457200" rtl="0" eaLnBrk="1" latinLnBrk="0" hangingPunct="1">
              <a:lnSpc>
                <a:spcPct val="120000"/>
              </a:lnSpc>
              <a:spcBef>
                <a:spcPts val="0"/>
              </a:spcBef>
              <a:spcAft>
                <a:spcPts val="900"/>
              </a:spcAft>
              <a:buClr>
                <a:schemeClr val="tx1"/>
              </a:buClr>
              <a:buFont typeface="Lucida Grande"/>
              <a:buChar char="–"/>
              <a:defRPr sz="1400" kern="1200">
                <a:solidFill>
                  <a:schemeClr val="tx1"/>
                </a:solidFill>
                <a:latin typeface="Segoe UI"/>
                <a:ea typeface="+mn-ea"/>
                <a:cs typeface="+mn-cs"/>
              </a:defRPr>
            </a:lvl6pPr>
            <a:lvl7pPr marL="1601788" indent="-171450" algn="l" defTabSz="457200" rtl="0" eaLnBrk="1" latinLnBrk="0" hangingPunct="1">
              <a:lnSpc>
                <a:spcPct val="120000"/>
              </a:lnSpc>
              <a:spcBef>
                <a:spcPts val="0"/>
              </a:spcBef>
              <a:spcAft>
                <a:spcPts val="900"/>
              </a:spcAft>
              <a:buClr>
                <a:schemeClr val="tx1"/>
              </a:buClr>
              <a:buFont typeface="Lucida Grande"/>
              <a:buChar char="–"/>
              <a:defRPr sz="1400" kern="1200" baseline="0">
                <a:solidFill>
                  <a:schemeClr val="tx1"/>
                </a:solidFill>
                <a:latin typeface="Segoe UI"/>
                <a:ea typeface="+mn-ea"/>
                <a:cs typeface="+mn-cs"/>
              </a:defRPr>
            </a:lvl7pPr>
            <a:lvl8pPr marL="1601788" indent="-171450" algn="l" defTabSz="457200" rtl="0" eaLnBrk="1" latinLnBrk="0" hangingPunct="1">
              <a:lnSpc>
                <a:spcPct val="120000"/>
              </a:lnSpc>
              <a:spcBef>
                <a:spcPts val="0"/>
              </a:spcBef>
              <a:spcAft>
                <a:spcPts val="900"/>
              </a:spcAft>
              <a:buClr>
                <a:schemeClr val="tx1"/>
              </a:buClr>
              <a:buFont typeface="Lucida Grande"/>
              <a:buChar char="–"/>
              <a:defRPr sz="1400" kern="1200" baseline="0">
                <a:solidFill>
                  <a:schemeClr val="tx1"/>
                </a:solidFill>
                <a:latin typeface="Segoe UI"/>
                <a:ea typeface="+mn-ea"/>
                <a:cs typeface="+mn-cs"/>
              </a:defRPr>
            </a:lvl8pPr>
            <a:lvl9pPr marL="1601788" indent="-171450" algn="l" defTabSz="457200" rtl="0" eaLnBrk="1" latinLnBrk="0" hangingPunct="1">
              <a:lnSpc>
                <a:spcPct val="120000"/>
              </a:lnSpc>
              <a:spcBef>
                <a:spcPts val="0"/>
              </a:spcBef>
              <a:spcAft>
                <a:spcPts val="900"/>
              </a:spcAft>
              <a:buClr>
                <a:schemeClr val="tx1"/>
              </a:buClr>
              <a:buFont typeface="Lucida Grande"/>
              <a:buChar char="–"/>
              <a:defRPr sz="1400" kern="1200" baseline="0">
                <a:solidFill>
                  <a:schemeClr val="tx1"/>
                </a:solidFill>
                <a:latin typeface="Segoe UI"/>
                <a:ea typeface="+mn-ea"/>
                <a:cs typeface="+mn-cs"/>
              </a:defRPr>
            </a:lvl9pPr>
          </a:lstStyle>
          <a:p>
            <a:pPr marL="0" lvl="1" indent="0">
              <a:lnSpc>
                <a:spcPct val="100000"/>
              </a:lnSpc>
              <a:spcBef>
                <a:spcPts val="800"/>
              </a:spcBef>
              <a:buNone/>
            </a:pPr>
            <a:r>
              <a:rPr lang="en-US" altLang="en-US" sz="1200" dirty="0">
                <a:solidFill>
                  <a:schemeClr val="bg2"/>
                </a:solidFill>
              </a:rPr>
              <a:t>I feel the events within the well-being program were communicated well.</a:t>
            </a:r>
          </a:p>
        </p:txBody>
      </p:sp>
      <p:graphicFrame>
        <p:nvGraphicFramePr>
          <p:cNvPr id="11" name="Chart 10">
            <a:extLst>
              <a:ext uri="{FF2B5EF4-FFF2-40B4-BE49-F238E27FC236}">
                <a16:creationId xmlns:a16="http://schemas.microsoft.com/office/drawing/2014/main" id="{FF919F40-0A19-481D-850A-F4EA79185190}"/>
              </a:ext>
            </a:extLst>
          </p:cNvPr>
          <p:cNvGraphicFramePr>
            <a:graphicFrameLocks/>
          </p:cNvGraphicFramePr>
          <p:nvPr>
            <p:extLst>
              <p:ext uri="{D42A27DB-BD31-4B8C-83A1-F6EECF244321}">
                <p14:modId xmlns:p14="http://schemas.microsoft.com/office/powerpoint/2010/main" val="1181086527"/>
              </p:ext>
            </p:extLst>
          </p:nvPr>
        </p:nvGraphicFramePr>
        <p:xfrm>
          <a:off x="915989" y="1892174"/>
          <a:ext cx="7312023" cy="1994025"/>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2" name="Chart 11">
            <a:extLst>
              <a:ext uri="{FF2B5EF4-FFF2-40B4-BE49-F238E27FC236}">
                <a16:creationId xmlns:a16="http://schemas.microsoft.com/office/drawing/2014/main" id="{63D67754-F9BE-4E55-B4C6-69E6FA4C268F}"/>
              </a:ext>
            </a:extLst>
          </p:cNvPr>
          <p:cNvGraphicFramePr>
            <a:graphicFrameLocks/>
          </p:cNvGraphicFramePr>
          <p:nvPr>
            <p:extLst>
              <p:ext uri="{D42A27DB-BD31-4B8C-83A1-F6EECF244321}">
                <p14:modId xmlns:p14="http://schemas.microsoft.com/office/powerpoint/2010/main" val="876666805"/>
              </p:ext>
            </p:extLst>
          </p:nvPr>
        </p:nvGraphicFramePr>
        <p:xfrm>
          <a:off x="915989" y="4178174"/>
          <a:ext cx="7312023" cy="1994025"/>
        </p:xfrm>
        <a:graphic>
          <a:graphicData uri="http://schemas.openxmlformats.org/drawingml/2006/chart">
            <c:chart xmlns:c="http://schemas.openxmlformats.org/drawingml/2006/chart" xmlns:r="http://schemas.openxmlformats.org/officeDocument/2006/relationships" r:id="rId4"/>
          </a:graphicData>
        </a:graphic>
      </p:graphicFrame>
    </p:spTree>
    <p:custDataLst>
      <p:tags r:id="rId1"/>
    </p:custDataLst>
    <p:extLst>
      <p:ext uri="{BB962C8B-B14F-4D97-AF65-F5344CB8AC3E}">
        <p14:creationId xmlns:p14="http://schemas.microsoft.com/office/powerpoint/2010/main" val="37559344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68679" y="624015"/>
            <a:ext cx="7316787" cy="685800"/>
          </a:xfrm>
        </p:spPr>
        <p:txBody>
          <a:bodyPr/>
          <a:lstStyle/>
          <a:p>
            <a:r>
              <a:rPr lang="en-US" dirty="0"/>
              <a:t>Satisfaction (Continued)</a:t>
            </a:r>
          </a:p>
        </p:txBody>
      </p:sp>
      <p:sp>
        <p:nvSpPr>
          <p:cNvPr id="5" name="Slide Number Placeholder 4"/>
          <p:cNvSpPr>
            <a:spLocks noGrp="1"/>
          </p:cNvSpPr>
          <p:nvPr>
            <p:ph type="sldNum" sz="quarter" idx="12"/>
          </p:nvPr>
        </p:nvSpPr>
        <p:spPr/>
        <p:txBody>
          <a:bodyPr/>
          <a:lstStyle/>
          <a:p>
            <a:fld id="{BC3E0A6C-60AE-6241-853C-C56EF7F0B06D}" type="slidenum">
              <a:rPr lang="en-US" smtClean="0"/>
              <a:t>14</a:t>
            </a:fld>
            <a:endParaRPr lang="en-US"/>
          </a:p>
        </p:txBody>
      </p:sp>
      <p:sp>
        <p:nvSpPr>
          <p:cNvPr id="15" name="Content Placeholder 2"/>
          <p:cNvSpPr>
            <a:spLocks noGrp="1"/>
          </p:cNvSpPr>
          <p:nvPr>
            <p:ph idx="1"/>
          </p:nvPr>
        </p:nvSpPr>
        <p:spPr>
          <a:xfrm>
            <a:off x="868679" y="1282655"/>
            <a:ext cx="7723060" cy="276773"/>
          </a:xfrm>
        </p:spPr>
        <p:txBody>
          <a:bodyPr numCol="1"/>
          <a:lstStyle/>
          <a:p>
            <a:pPr marL="0" indent="0">
              <a:buNone/>
            </a:pPr>
            <a:r>
              <a:rPr lang="en-US" dirty="0"/>
              <a:t>Please indicate the extent to which you agree or disagree with the following statement</a:t>
            </a:r>
          </a:p>
        </p:txBody>
      </p:sp>
      <p:sp>
        <p:nvSpPr>
          <p:cNvPr id="7" name="Text Placeholder 1"/>
          <p:cNvSpPr txBox="1">
            <a:spLocks/>
          </p:cNvSpPr>
          <p:nvPr/>
        </p:nvSpPr>
        <p:spPr>
          <a:xfrm>
            <a:off x="915988" y="1600199"/>
            <a:ext cx="7316786" cy="291975"/>
          </a:xfrm>
          <a:prstGeom prst="roundRect">
            <a:avLst>
              <a:gd name="adj" fmla="val 12095"/>
            </a:avLst>
          </a:prstGeom>
          <a:solidFill>
            <a:srgbClr val="BE143C"/>
          </a:solidFill>
        </p:spPr>
        <p:txBody>
          <a:bodyPr anchor="ctr" anchorCtr="0"/>
          <a:lstStyle>
            <a:lvl1pPr marL="53975" indent="-53975" algn="l" defTabSz="457200" rtl="0" eaLnBrk="1" latinLnBrk="0" hangingPunct="1">
              <a:lnSpc>
                <a:spcPct val="120000"/>
              </a:lnSpc>
              <a:spcBef>
                <a:spcPts val="900"/>
              </a:spcBef>
              <a:spcAft>
                <a:spcPts val="900"/>
              </a:spcAft>
              <a:buClrTx/>
              <a:buFont typeface="Lucida Grande"/>
              <a:buChar char=" "/>
              <a:tabLst/>
              <a:defRPr sz="1400" kern="1200">
                <a:solidFill>
                  <a:schemeClr val="tx1"/>
                </a:solidFill>
                <a:latin typeface="Segoe UI"/>
                <a:ea typeface="+mn-ea"/>
                <a:cs typeface="+mn-cs"/>
              </a:defRPr>
            </a:lvl1pPr>
            <a:lvl2pPr marL="457200" indent="-171450" algn="l" defTabSz="457200" rtl="0" eaLnBrk="1" latinLnBrk="0" hangingPunct="1">
              <a:lnSpc>
                <a:spcPct val="120000"/>
              </a:lnSpc>
              <a:spcBef>
                <a:spcPts val="300"/>
              </a:spcBef>
              <a:spcAft>
                <a:spcPts val="900"/>
              </a:spcAft>
              <a:buClrTx/>
              <a:buFont typeface="Arial"/>
              <a:buChar char="•"/>
              <a:tabLst/>
              <a:defRPr sz="1400" kern="1200">
                <a:solidFill>
                  <a:schemeClr val="tx1"/>
                </a:solidFill>
                <a:latin typeface="Segoe UI"/>
                <a:ea typeface="+mn-ea"/>
                <a:cs typeface="+mn-cs"/>
              </a:defRPr>
            </a:lvl2pPr>
            <a:lvl3pPr marL="801688" indent="-173038" algn="l" defTabSz="457200" rtl="0" eaLnBrk="1" latinLnBrk="0" hangingPunct="1">
              <a:lnSpc>
                <a:spcPct val="120000"/>
              </a:lnSpc>
              <a:spcBef>
                <a:spcPts val="0"/>
              </a:spcBef>
              <a:spcAft>
                <a:spcPts val="900"/>
              </a:spcAft>
              <a:buClr>
                <a:schemeClr val="tx1"/>
              </a:buClr>
              <a:buFont typeface="Lucida Grande"/>
              <a:buChar char="–"/>
              <a:tabLst/>
              <a:defRPr sz="1400" kern="1200">
                <a:solidFill>
                  <a:schemeClr val="tx1"/>
                </a:solidFill>
                <a:latin typeface="Segoe UI"/>
                <a:ea typeface="+mn-ea"/>
                <a:cs typeface="+mn-cs"/>
              </a:defRPr>
            </a:lvl3pPr>
            <a:lvl4pPr marL="1198563" indent="-171450" algn="l" defTabSz="457200" rtl="0" eaLnBrk="1" latinLnBrk="0" hangingPunct="1">
              <a:lnSpc>
                <a:spcPct val="120000"/>
              </a:lnSpc>
              <a:spcBef>
                <a:spcPts val="0"/>
              </a:spcBef>
              <a:spcAft>
                <a:spcPts val="900"/>
              </a:spcAft>
              <a:buClr>
                <a:schemeClr val="tx1"/>
              </a:buClr>
              <a:buFont typeface="Arial"/>
              <a:buChar char="•"/>
              <a:defRPr sz="1400" kern="1200">
                <a:solidFill>
                  <a:schemeClr val="tx1"/>
                </a:solidFill>
                <a:latin typeface="Segoe UI"/>
                <a:ea typeface="+mn-ea"/>
                <a:cs typeface="+mn-cs"/>
              </a:defRPr>
            </a:lvl4pPr>
            <a:lvl5pPr marL="1601788" indent="-173038" algn="l" defTabSz="457200" rtl="0" eaLnBrk="1" latinLnBrk="0" hangingPunct="1">
              <a:lnSpc>
                <a:spcPct val="120000"/>
              </a:lnSpc>
              <a:spcBef>
                <a:spcPts val="0"/>
              </a:spcBef>
              <a:spcAft>
                <a:spcPts val="900"/>
              </a:spcAft>
              <a:buClr>
                <a:schemeClr val="tx1"/>
              </a:buClr>
              <a:buFont typeface="Lucida Grande"/>
              <a:buChar char="–"/>
              <a:defRPr sz="1400" kern="1200">
                <a:solidFill>
                  <a:schemeClr val="tx1"/>
                </a:solidFill>
                <a:latin typeface="Segoe UI"/>
                <a:ea typeface="+mn-ea"/>
                <a:cs typeface="+mn-cs"/>
              </a:defRPr>
            </a:lvl5pPr>
            <a:lvl6pPr marL="1601788" indent="-171450" algn="l" defTabSz="457200" rtl="0" eaLnBrk="1" latinLnBrk="0" hangingPunct="1">
              <a:lnSpc>
                <a:spcPct val="120000"/>
              </a:lnSpc>
              <a:spcBef>
                <a:spcPts val="0"/>
              </a:spcBef>
              <a:spcAft>
                <a:spcPts val="900"/>
              </a:spcAft>
              <a:buClr>
                <a:schemeClr val="tx1"/>
              </a:buClr>
              <a:buFont typeface="Lucida Grande"/>
              <a:buChar char="–"/>
              <a:defRPr sz="1400" kern="1200">
                <a:solidFill>
                  <a:schemeClr val="tx1"/>
                </a:solidFill>
                <a:latin typeface="Segoe UI"/>
                <a:ea typeface="+mn-ea"/>
                <a:cs typeface="+mn-cs"/>
              </a:defRPr>
            </a:lvl6pPr>
            <a:lvl7pPr marL="1601788" indent="-171450" algn="l" defTabSz="457200" rtl="0" eaLnBrk="1" latinLnBrk="0" hangingPunct="1">
              <a:lnSpc>
                <a:spcPct val="120000"/>
              </a:lnSpc>
              <a:spcBef>
                <a:spcPts val="0"/>
              </a:spcBef>
              <a:spcAft>
                <a:spcPts val="900"/>
              </a:spcAft>
              <a:buClr>
                <a:schemeClr val="tx1"/>
              </a:buClr>
              <a:buFont typeface="Lucida Grande"/>
              <a:buChar char="–"/>
              <a:defRPr sz="1400" kern="1200" baseline="0">
                <a:solidFill>
                  <a:schemeClr val="tx1"/>
                </a:solidFill>
                <a:latin typeface="Segoe UI"/>
                <a:ea typeface="+mn-ea"/>
                <a:cs typeface="+mn-cs"/>
              </a:defRPr>
            </a:lvl7pPr>
            <a:lvl8pPr marL="1601788" indent="-171450" algn="l" defTabSz="457200" rtl="0" eaLnBrk="1" latinLnBrk="0" hangingPunct="1">
              <a:lnSpc>
                <a:spcPct val="120000"/>
              </a:lnSpc>
              <a:spcBef>
                <a:spcPts val="0"/>
              </a:spcBef>
              <a:spcAft>
                <a:spcPts val="900"/>
              </a:spcAft>
              <a:buClr>
                <a:schemeClr val="tx1"/>
              </a:buClr>
              <a:buFont typeface="Lucida Grande"/>
              <a:buChar char="–"/>
              <a:defRPr sz="1400" kern="1200" baseline="0">
                <a:solidFill>
                  <a:schemeClr val="tx1"/>
                </a:solidFill>
                <a:latin typeface="Segoe UI"/>
                <a:ea typeface="+mn-ea"/>
                <a:cs typeface="+mn-cs"/>
              </a:defRPr>
            </a:lvl8pPr>
            <a:lvl9pPr marL="1601788" indent="-171450" algn="l" defTabSz="457200" rtl="0" eaLnBrk="1" latinLnBrk="0" hangingPunct="1">
              <a:lnSpc>
                <a:spcPct val="120000"/>
              </a:lnSpc>
              <a:spcBef>
                <a:spcPts val="0"/>
              </a:spcBef>
              <a:spcAft>
                <a:spcPts val="900"/>
              </a:spcAft>
              <a:buClr>
                <a:schemeClr val="tx1"/>
              </a:buClr>
              <a:buFont typeface="Lucida Grande"/>
              <a:buChar char="–"/>
              <a:defRPr sz="1400" kern="1200" baseline="0">
                <a:solidFill>
                  <a:schemeClr val="tx1"/>
                </a:solidFill>
                <a:latin typeface="Segoe UI"/>
                <a:ea typeface="+mn-ea"/>
                <a:cs typeface="+mn-cs"/>
              </a:defRPr>
            </a:lvl9pPr>
          </a:lstStyle>
          <a:p>
            <a:pPr marL="0" lvl="1" indent="0">
              <a:lnSpc>
                <a:spcPct val="100000"/>
              </a:lnSpc>
              <a:spcBef>
                <a:spcPts val="800"/>
              </a:spcBef>
              <a:buNone/>
            </a:pPr>
            <a:r>
              <a:rPr lang="en-US" altLang="en-US" sz="1200" dirty="0">
                <a:solidFill>
                  <a:schemeClr val="bg2"/>
                </a:solidFill>
              </a:rPr>
              <a:t>I found the well-being program to be helpful in improving my health.</a:t>
            </a:r>
          </a:p>
        </p:txBody>
      </p:sp>
      <p:sp>
        <p:nvSpPr>
          <p:cNvPr id="10" name="Text Placeholder 1"/>
          <p:cNvSpPr txBox="1">
            <a:spLocks/>
          </p:cNvSpPr>
          <p:nvPr/>
        </p:nvSpPr>
        <p:spPr>
          <a:xfrm>
            <a:off x="915989" y="3886199"/>
            <a:ext cx="7316786" cy="291975"/>
          </a:xfrm>
          <a:prstGeom prst="roundRect">
            <a:avLst>
              <a:gd name="adj" fmla="val 12095"/>
            </a:avLst>
          </a:prstGeom>
          <a:solidFill>
            <a:srgbClr val="BE143C"/>
          </a:solidFill>
        </p:spPr>
        <p:txBody>
          <a:bodyPr anchor="ctr" anchorCtr="0"/>
          <a:lstStyle>
            <a:lvl1pPr marL="53975" indent="-53975" algn="l" defTabSz="457200" rtl="0" eaLnBrk="1" latinLnBrk="0" hangingPunct="1">
              <a:lnSpc>
                <a:spcPct val="120000"/>
              </a:lnSpc>
              <a:spcBef>
                <a:spcPts val="900"/>
              </a:spcBef>
              <a:spcAft>
                <a:spcPts val="900"/>
              </a:spcAft>
              <a:buClrTx/>
              <a:buFont typeface="Lucida Grande"/>
              <a:buChar char=" "/>
              <a:tabLst/>
              <a:defRPr sz="1400" kern="1200">
                <a:solidFill>
                  <a:schemeClr val="tx1"/>
                </a:solidFill>
                <a:latin typeface="Segoe UI"/>
                <a:ea typeface="+mn-ea"/>
                <a:cs typeface="+mn-cs"/>
              </a:defRPr>
            </a:lvl1pPr>
            <a:lvl2pPr marL="457200" indent="-171450" algn="l" defTabSz="457200" rtl="0" eaLnBrk="1" latinLnBrk="0" hangingPunct="1">
              <a:lnSpc>
                <a:spcPct val="120000"/>
              </a:lnSpc>
              <a:spcBef>
                <a:spcPts val="300"/>
              </a:spcBef>
              <a:spcAft>
                <a:spcPts val="900"/>
              </a:spcAft>
              <a:buClrTx/>
              <a:buFont typeface="Arial"/>
              <a:buChar char="•"/>
              <a:tabLst/>
              <a:defRPr sz="1400" kern="1200">
                <a:solidFill>
                  <a:schemeClr val="tx1"/>
                </a:solidFill>
                <a:latin typeface="Segoe UI"/>
                <a:ea typeface="+mn-ea"/>
                <a:cs typeface="+mn-cs"/>
              </a:defRPr>
            </a:lvl2pPr>
            <a:lvl3pPr marL="801688" indent="-173038" algn="l" defTabSz="457200" rtl="0" eaLnBrk="1" latinLnBrk="0" hangingPunct="1">
              <a:lnSpc>
                <a:spcPct val="120000"/>
              </a:lnSpc>
              <a:spcBef>
                <a:spcPts val="0"/>
              </a:spcBef>
              <a:spcAft>
                <a:spcPts val="900"/>
              </a:spcAft>
              <a:buClr>
                <a:schemeClr val="tx1"/>
              </a:buClr>
              <a:buFont typeface="Lucida Grande"/>
              <a:buChar char="–"/>
              <a:tabLst/>
              <a:defRPr sz="1400" kern="1200">
                <a:solidFill>
                  <a:schemeClr val="tx1"/>
                </a:solidFill>
                <a:latin typeface="Segoe UI"/>
                <a:ea typeface="+mn-ea"/>
                <a:cs typeface="+mn-cs"/>
              </a:defRPr>
            </a:lvl3pPr>
            <a:lvl4pPr marL="1198563" indent="-171450" algn="l" defTabSz="457200" rtl="0" eaLnBrk="1" latinLnBrk="0" hangingPunct="1">
              <a:lnSpc>
                <a:spcPct val="120000"/>
              </a:lnSpc>
              <a:spcBef>
                <a:spcPts val="0"/>
              </a:spcBef>
              <a:spcAft>
                <a:spcPts val="900"/>
              </a:spcAft>
              <a:buClr>
                <a:schemeClr val="tx1"/>
              </a:buClr>
              <a:buFont typeface="Arial"/>
              <a:buChar char="•"/>
              <a:defRPr sz="1400" kern="1200">
                <a:solidFill>
                  <a:schemeClr val="tx1"/>
                </a:solidFill>
                <a:latin typeface="Segoe UI"/>
                <a:ea typeface="+mn-ea"/>
                <a:cs typeface="+mn-cs"/>
              </a:defRPr>
            </a:lvl4pPr>
            <a:lvl5pPr marL="1601788" indent="-173038" algn="l" defTabSz="457200" rtl="0" eaLnBrk="1" latinLnBrk="0" hangingPunct="1">
              <a:lnSpc>
                <a:spcPct val="120000"/>
              </a:lnSpc>
              <a:spcBef>
                <a:spcPts val="0"/>
              </a:spcBef>
              <a:spcAft>
                <a:spcPts val="900"/>
              </a:spcAft>
              <a:buClr>
                <a:schemeClr val="tx1"/>
              </a:buClr>
              <a:buFont typeface="Lucida Grande"/>
              <a:buChar char="–"/>
              <a:defRPr sz="1400" kern="1200">
                <a:solidFill>
                  <a:schemeClr val="tx1"/>
                </a:solidFill>
                <a:latin typeface="Segoe UI"/>
                <a:ea typeface="+mn-ea"/>
                <a:cs typeface="+mn-cs"/>
              </a:defRPr>
            </a:lvl5pPr>
            <a:lvl6pPr marL="1601788" indent="-171450" algn="l" defTabSz="457200" rtl="0" eaLnBrk="1" latinLnBrk="0" hangingPunct="1">
              <a:lnSpc>
                <a:spcPct val="120000"/>
              </a:lnSpc>
              <a:spcBef>
                <a:spcPts val="0"/>
              </a:spcBef>
              <a:spcAft>
                <a:spcPts val="900"/>
              </a:spcAft>
              <a:buClr>
                <a:schemeClr val="tx1"/>
              </a:buClr>
              <a:buFont typeface="Lucida Grande"/>
              <a:buChar char="–"/>
              <a:defRPr sz="1400" kern="1200">
                <a:solidFill>
                  <a:schemeClr val="tx1"/>
                </a:solidFill>
                <a:latin typeface="Segoe UI"/>
                <a:ea typeface="+mn-ea"/>
                <a:cs typeface="+mn-cs"/>
              </a:defRPr>
            </a:lvl6pPr>
            <a:lvl7pPr marL="1601788" indent="-171450" algn="l" defTabSz="457200" rtl="0" eaLnBrk="1" latinLnBrk="0" hangingPunct="1">
              <a:lnSpc>
                <a:spcPct val="120000"/>
              </a:lnSpc>
              <a:spcBef>
                <a:spcPts val="0"/>
              </a:spcBef>
              <a:spcAft>
                <a:spcPts val="900"/>
              </a:spcAft>
              <a:buClr>
                <a:schemeClr val="tx1"/>
              </a:buClr>
              <a:buFont typeface="Lucida Grande"/>
              <a:buChar char="–"/>
              <a:defRPr sz="1400" kern="1200" baseline="0">
                <a:solidFill>
                  <a:schemeClr val="tx1"/>
                </a:solidFill>
                <a:latin typeface="Segoe UI"/>
                <a:ea typeface="+mn-ea"/>
                <a:cs typeface="+mn-cs"/>
              </a:defRPr>
            </a:lvl7pPr>
            <a:lvl8pPr marL="1601788" indent="-171450" algn="l" defTabSz="457200" rtl="0" eaLnBrk="1" latinLnBrk="0" hangingPunct="1">
              <a:lnSpc>
                <a:spcPct val="120000"/>
              </a:lnSpc>
              <a:spcBef>
                <a:spcPts val="0"/>
              </a:spcBef>
              <a:spcAft>
                <a:spcPts val="900"/>
              </a:spcAft>
              <a:buClr>
                <a:schemeClr val="tx1"/>
              </a:buClr>
              <a:buFont typeface="Lucida Grande"/>
              <a:buChar char="–"/>
              <a:defRPr sz="1400" kern="1200" baseline="0">
                <a:solidFill>
                  <a:schemeClr val="tx1"/>
                </a:solidFill>
                <a:latin typeface="Segoe UI"/>
                <a:ea typeface="+mn-ea"/>
                <a:cs typeface="+mn-cs"/>
              </a:defRPr>
            </a:lvl8pPr>
            <a:lvl9pPr marL="1601788" indent="-171450" algn="l" defTabSz="457200" rtl="0" eaLnBrk="1" latinLnBrk="0" hangingPunct="1">
              <a:lnSpc>
                <a:spcPct val="120000"/>
              </a:lnSpc>
              <a:spcBef>
                <a:spcPts val="0"/>
              </a:spcBef>
              <a:spcAft>
                <a:spcPts val="900"/>
              </a:spcAft>
              <a:buClr>
                <a:schemeClr val="tx1"/>
              </a:buClr>
              <a:buFont typeface="Lucida Grande"/>
              <a:buChar char="–"/>
              <a:defRPr sz="1400" kern="1200" baseline="0">
                <a:solidFill>
                  <a:schemeClr val="tx1"/>
                </a:solidFill>
                <a:latin typeface="Segoe UI"/>
                <a:ea typeface="+mn-ea"/>
                <a:cs typeface="+mn-cs"/>
              </a:defRPr>
            </a:lvl9pPr>
          </a:lstStyle>
          <a:p>
            <a:pPr marL="0" lvl="1" indent="0">
              <a:lnSpc>
                <a:spcPct val="100000"/>
              </a:lnSpc>
              <a:spcBef>
                <a:spcPts val="800"/>
              </a:spcBef>
              <a:buNone/>
            </a:pPr>
            <a:r>
              <a:rPr lang="en-US" altLang="en-US" sz="1200" dirty="0">
                <a:solidFill>
                  <a:schemeClr val="bg2"/>
                </a:solidFill>
              </a:rPr>
              <a:t>I would like more time during work hours to participate in well-being programs.</a:t>
            </a:r>
          </a:p>
        </p:txBody>
      </p:sp>
      <p:graphicFrame>
        <p:nvGraphicFramePr>
          <p:cNvPr id="11" name="Chart 10">
            <a:extLst>
              <a:ext uri="{FF2B5EF4-FFF2-40B4-BE49-F238E27FC236}">
                <a16:creationId xmlns:a16="http://schemas.microsoft.com/office/drawing/2014/main" id="{F2E2CBFE-B669-4EA2-9027-436CAA128AED}"/>
              </a:ext>
            </a:extLst>
          </p:cNvPr>
          <p:cNvGraphicFramePr>
            <a:graphicFrameLocks/>
          </p:cNvGraphicFramePr>
          <p:nvPr>
            <p:extLst>
              <p:ext uri="{D42A27DB-BD31-4B8C-83A1-F6EECF244321}">
                <p14:modId xmlns:p14="http://schemas.microsoft.com/office/powerpoint/2010/main" val="2609709494"/>
              </p:ext>
            </p:extLst>
          </p:nvPr>
        </p:nvGraphicFramePr>
        <p:xfrm>
          <a:off x="915987" y="1892174"/>
          <a:ext cx="7312023" cy="1994025"/>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2" name="Chart 11">
            <a:extLst>
              <a:ext uri="{FF2B5EF4-FFF2-40B4-BE49-F238E27FC236}">
                <a16:creationId xmlns:a16="http://schemas.microsoft.com/office/drawing/2014/main" id="{8996E609-8321-4038-88F0-0A8FAE106A67}"/>
              </a:ext>
            </a:extLst>
          </p:cNvPr>
          <p:cNvGraphicFramePr>
            <a:graphicFrameLocks/>
          </p:cNvGraphicFramePr>
          <p:nvPr>
            <p:extLst>
              <p:ext uri="{D42A27DB-BD31-4B8C-83A1-F6EECF244321}">
                <p14:modId xmlns:p14="http://schemas.microsoft.com/office/powerpoint/2010/main" val="4223500307"/>
              </p:ext>
            </p:extLst>
          </p:nvPr>
        </p:nvGraphicFramePr>
        <p:xfrm>
          <a:off x="915987" y="4178174"/>
          <a:ext cx="7312023" cy="1994025"/>
        </p:xfrm>
        <a:graphic>
          <a:graphicData uri="http://schemas.openxmlformats.org/drawingml/2006/chart">
            <c:chart xmlns:c="http://schemas.openxmlformats.org/drawingml/2006/chart" xmlns:r="http://schemas.openxmlformats.org/officeDocument/2006/relationships" r:id="rId4"/>
          </a:graphicData>
        </a:graphic>
      </p:graphicFrame>
    </p:spTree>
    <p:custDataLst>
      <p:tags r:id="rId1"/>
    </p:custDataLst>
    <p:extLst>
      <p:ext uri="{BB962C8B-B14F-4D97-AF65-F5344CB8AC3E}">
        <p14:creationId xmlns:p14="http://schemas.microsoft.com/office/powerpoint/2010/main" val="199441817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68679" y="624015"/>
            <a:ext cx="7316787" cy="685800"/>
          </a:xfrm>
        </p:spPr>
        <p:txBody>
          <a:bodyPr/>
          <a:lstStyle/>
          <a:p>
            <a:r>
              <a:rPr lang="en-US" dirty="0"/>
              <a:t>Satisfaction (Continued)</a:t>
            </a:r>
          </a:p>
        </p:txBody>
      </p:sp>
      <p:sp>
        <p:nvSpPr>
          <p:cNvPr id="5" name="Slide Number Placeholder 4"/>
          <p:cNvSpPr>
            <a:spLocks noGrp="1"/>
          </p:cNvSpPr>
          <p:nvPr>
            <p:ph type="sldNum" sz="quarter" idx="12"/>
          </p:nvPr>
        </p:nvSpPr>
        <p:spPr/>
        <p:txBody>
          <a:bodyPr/>
          <a:lstStyle/>
          <a:p>
            <a:fld id="{BC3E0A6C-60AE-6241-853C-C56EF7F0B06D}" type="slidenum">
              <a:rPr lang="en-US" smtClean="0"/>
              <a:t>15</a:t>
            </a:fld>
            <a:endParaRPr lang="en-US"/>
          </a:p>
        </p:txBody>
      </p:sp>
      <p:sp>
        <p:nvSpPr>
          <p:cNvPr id="15" name="Content Placeholder 2"/>
          <p:cNvSpPr>
            <a:spLocks noGrp="1"/>
          </p:cNvSpPr>
          <p:nvPr>
            <p:ph idx="1"/>
          </p:nvPr>
        </p:nvSpPr>
        <p:spPr>
          <a:xfrm>
            <a:off x="868679" y="1282655"/>
            <a:ext cx="7723060" cy="276773"/>
          </a:xfrm>
        </p:spPr>
        <p:txBody>
          <a:bodyPr numCol="1"/>
          <a:lstStyle/>
          <a:p>
            <a:pPr marL="0" indent="0">
              <a:buNone/>
            </a:pPr>
            <a:r>
              <a:rPr lang="en-US" dirty="0"/>
              <a:t>Please indicate the extent to which you agree or disagree with the following statement</a:t>
            </a:r>
          </a:p>
        </p:txBody>
      </p:sp>
      <p:sp>
        <p:nvSpPr>
          <p:cNvPr id="7" name="Text Placeholder 1"/>
          <p:cNvSpPr txBox="1">
            <a:spLocks/>
          </p:cNvSpPr>
          <p:nvPr/>
        </p:nvSpPr>
        <p:spPr>
          <a:xfrm>
            <a:off x="915988" y="1600199"/>
            <a:ext cx="7316786" cy="291975"/>
          </a:xfrm>
          <a:prstGeom prst="roundRect">
            <a:avLst>
              <a:gd name="adj" fmla="val 12095"/>
            </a:avLst>
          </a:prstGeom>
          <a:solidFill>
            <a:srgbClr val="BE143C"/>
          </a:solidFill>
        </p:spPr>
        <p:txBody>
          <a:bodyPr anchor="ctr" anchorCtr="0"/>
          <a:lstStyle>
            <a:lvl1pPr marL="53975" indent="-53975" algn="l" defTabSz="457200" rtl="0" eaLnBrk="1" latinLnBrk="0" hangingPunct="1">
              <a:lnSpc>
                <a:spcPct val="120000"/>
              </a:lnSpc>
              <a:spcBef>
                <a:spcPts val="900"/>
              </a:spcBef>
              <a:spcAft>
                <a:spcPts val="900"/>
              </a:spcAft>
              <a:buClrTx/>
              <a:buFont typeface="Lucida Grande"/>
              <a:buChar char=" "/>
              <a:tabLst/>
              <a:defRPr sz="1400" kern="1200">
                <a:solidFill>
                  <a:schemeClr val="tx1"/>
                </a:solidFill>
                <a:latin typeface="Segoe UI"/>
                <a:ea typeface="+mn-ea"/>
                <a:cs typeface="+mn-cs"/>
              </a:defRPr>
            </a:lvl1pPr>
            <a:lvl2pPr marL="457200" indent="-171450" algn="l" defTabSz="457200" rtl="0" eaLnBrk="1" latinLnBrk="0" hangingPunct="1">
              <a:lnSpc>
                <a:spcPct val="120000"/>
              </a:lnSpc>
              <a:spcBef>
                <a:spcPts val="300"/>
              </a:spcBef>
              <a:spcAft>
                <a:spcPts val="900"/>
              </a:spcAft>
              <a:buClrTx/>
              <a:buFont typeface="Arial"/>
              <a:buChar char="•"/>
              <a:tabLst/>
              <a:defRPr sz="1400" kern="1200">
                <a:solidFill>
                  <a:schemeClr val="tx1"/>
                </a:solidFill>
                <a:latin typeface="Segoe UI"/>
                <a:ea typeface="+mn-ea"/>
                <a:cs typeface="+mn-cs"/>
              </a:defRPr>
            </a:lvl2pPr>
            <a:lvl3pPr marL="801688" indent="-173038" algn="l" defTabSz="457200" rtl="0" eaLnBrk="1" latinLnBrk="0" hangingPunct="1">
              <a:lnSpc>
                <a:spcPct val="120000"/>
              </a:lnSpc>
              <a:spcBef>
                <a:spcPts val="0"/>
              </a:spcBef>
              <a:spcAft>
                <a:spcPts val="900"/>
              </a:spcAft>
              <a:buClr>
                <a:schemeClr val="tx1"/>
              </a:buClr>
              <a:buFont typeface="Lucida Grande"/>
              <a:buChar char="–"/>
              <a:tabLst/>
              <a:defRPr sz="1400" kern="1200">
                <a:solidFill>
                  <a:schemeClr val="tx1"/>
                </a:solidFill>
                <a:latin typeface="Segoe UI"/>
                <a:ea typeface="+mn-ea"/>
                <a:cs typeface="+mn-cs"/>
              </a:defRPr>
            </a:lvl3pPr>
            <a:lvl4pPr marL="1198563" indent="-171450" algn="l" defTabSz="457200" rtl="0" eaLnBrk="1" latinLnBrk="0" hangingPunct="1">
              <a:lnSpc>
                <a:spcPct val="120000"/>
              </a:lnSpc>
              <a:spcBef>
                <a:spcPts val="0"/>
              </a:spcBef>
              <a:spcAft>
                <a:spcPts val="900"/>
              </a:spcAft>
              <a:buClr>
                <a:schemeClr val="tx1"/>
              </a:buClr>
              <a:buFont typeface="Arial"/>
              <a:buChar char="•"/>
              <a:defRPr sz="1400" kern="1200">
                <a:solidFill>
                  <a:schemeClr val="tx1"/>
                </a:solidFill>
                <a:latin typeface="Segoe UI"/>
                <a:ea typeface="+mn-ea"/>
                <a:cs typeface="+mn-cs"/>
              </a:defRPr>
            </a:lvl4pPr>
            <a:lvl5pPr marL="1601788" indent="-173038" algn="l" defTabSz="457200" rtl="0" eaLnBrk="1" latinLnBrk="0" hangingPunct="1">
              <a:lnSpc>
                <a:spcPct val="120000"/>
              </a:lnSpc>
              <a:spcBef>
                <a:spcPts val="0"/>
              </a:spcBef>
              <a:spcAft>
                <a:spcPts val="900"/>
              </a:spcAft>
              <a:buClr>
                <a:schemeClr val="tx1"/>
              </a:buClr>
              <a:buFont typeface="Lucida Grande"/>
              <a:buChar char="–"/>
              <a:defRPr sz="1400" kern="1200">
                <a:solidFill>
                  <a:schemeClr val="tx1"/>
                </a:solidFill>
                <a:latin typeface="Segoe UI"/>
                <a:ea typeface="+mn-ea"/>
                <a:cs typeface="+mn-cs"/>
              </a:defRPr>
            </a:lvl5pPr>
            <a:lvl6pPr marL="1601788" indent="-171450" algn="l" defTabSz="457200" rtl="0" eaLnBrk="1" latinLnBrk="0" hangingPunct="1">
              <a:lnSpc>
                <a:spcPct val="120000"/>
              </a:lnSpc>
              <a:spcBef>
                <a:spcPts val="0"/>
              </a:spcBef>
              <a:spcAft>
                <a:spcPts val="900"/>
              </a:spcAft>
              <a:buClr>
                <a:schemeClr val="tx1"/>
              </a:buClr>
              <a:buFont typeface="Lucida Grande"/>
              <a:buChar char="–"/>
              <a:defRPr sz="1400" kern="1200">
                <a:solidFill>
                  <a:schemeClr val="tx1"/>
                </a:solidFill>
                <a:latin typeface="Segoe UI"/>
                <a:ea typeface="+mn-ea"/>
                <a:cs typeface="+mn-cs"/>
              </a:defRPr>
            </a:lvl6pPr>
            <a:lvl7pPr marL="1601788" indent="-171450" algn="l" defTabSz="457200" rtl="0" eaLnBrk="1" latinLnBrk="0" hangingPunct="1">
              <a:lnSpc>
                <a:spcPct val="120000"/>
              </a:lnSpc>
              <a:spcBef>
                <a:spcPts val="0"/>
              </a:spcBef>
              <a:spcAft>
                <a:spcPts val="900"/>
              </a:spcAft>
              <a:buClr>
                <a:schemeClr val="tx1"/>
              </a:buClr>
              <a:buFont typeface="Lucida Grande"/>
              <a:buChar char="–"/>
              <a:defRPr sz="1400" kern="1200" baseline="0">
                <a:solidFill>
                  <a:schemeClr val="tx1"/>
                </a:solidFill>
                <a:latin typeface="Segoe UI"/>
                <a:ea typeface="+mn-ea"/>
                <a:cs typeface="+mn-cs"/>
              </a:defRPr>
            </a:lvl7pPr>
            <a:lvl8pPr marL="1601788" indent="-171450" algn="l" defTabSz="457200" rtl="0" eaLnBrk="1" latinLnBrk="0" hangingPunct="1">
              <a:lnSpc>
                <a:spcPct val="120000"/>
              </a:lnSpc>
              <a:spcBef>
                <a:spcPts val="0"/>
              </a:spcBef>
              <a:spcAft>
                <a:spcPts val="900"/>
              </a:spcAft>
              <a:buClr>
                <a:schemeClr val="tx1"/>
              </a:buClr>
              <a:buFont typeface="Lucida Grande"/>
              <a:buChar char="–"/>
              <a:defRPr sz="1400" kern="1200" baseline="0">
                <a:solidFill>
                  <a:schemeClr val="tx1"/>
                </a:solidFill>
                <a:latin typeface="Segoe UI"/>
                <a:ea typeface="+mn-ea"/>
                <a:cs typeface="+mn-cs"/>
              </a:defRPr>
            </a:lvl8pPr>
            <a:lvl9pPr marL="1601788" indent="-171450" algn="l" defTabSz="457200" rtl="0" eaLnBrk="1" latinLnBrk="0" hangingPunct="1">
              <a:lnSpc>
                <a:spcPct val="120000"/>
              </a:lnSpc>
              <a:spcBef>
                <a:spcPts val="0"/>
              </a:spcBef>
              <a:spcAft>
                <a:spcPts val="900"/>
              </a:spcAft>
              <a:buClr>
                <a:schemeClr val="tx1"/>
              </a:buClr>
              <a:buFont typeface="Lucida Grande"/>
              <a:buChar char="–"/>
              <a:defRPr sz="1400" kern="1200" baseline="0">
                <a:solidFill>
                  <a:schemeClr val="tx1"/>
                </a:solidFill>
                <a:latin typeface="Segoe UI"/>
                <a:ea typeface="+mn-ea"/>
                <a:cs typeface="+mn-cs"/>
              </a:defRPr>
            </a:lvl9pPr>
          </a:lstStyle>
          <a:p>
            <a:pPr marL="0" lvl="1" indent="0">
              <a:lnSpc>
                <a:spcPct val="100000"/>
              </a:lnSpc>
              <a:spcBef>
                <a:spcPts val="800"/>
              </a:spcBef>
              <a:buNone/>
            </a:pPr>
            <a:r>
              <a:rPr lang="en-US" altLang="en-US" sz="1200" dirty="0">
                <a:solidFill>
                  <a:schemeClr val="bg2"/>
                </a:solidFill>
              </a:rPr>
              <a:t>I have made at least one significant health behavior change since participating in the well-being program.</a:t>
            </a:r>
          </a:p>
        </p:txBody>
      </p:sp>
      <p:sp>
        <p:nvSpPr>
          <p:cNvPr id="10" name="Text Placeholder 1"/>
          <p:cNvSpPr txBox="1">
            <a:spLocks/>
          </p:cNvSpPr>
          <p:nvPr/>
        </p:nvSpPr>
        <p:spPr>
          <a:xfrm>
            <a:off x="915989" y="3886199"/>
            <a:ext cx="7316786" cy="291975"/>
          </a:xfrm>
          <a:prstGeom prst="roundRect">
            <a:avLst>
              <a:gd name="adj" fmla="val 12095"/>
            </a:avLst>
          </a:prstGeom>
          <a:solidFill>
            <a:srgbClr val="BE143C"/>
          </a:solidFill>
        </p:spPr>
        <p:txBody>
          <a:bodyPr anchor="ctr" anchorCtr="0"/>
          <a:lstStyle>
            <a:lvl1pPr marL="53975" indent="-53975" algn="l" defTabSz="457200" rtl="0" eaLnBrk="1" latinLnBrk="0" hangingPunct="1">
              <a:lnSpc>
                <a:spcPct val="120000"/>
              </a:lnSpc>
              <a:spcBef>
                <a:spcPts val="900"/>
              </a:spcBef>
              <a:spcAft>
                <a:spcPts val="900"/>
              </a:spcAft>
              <a:buClrTx/>
              <a:buFont typeface="Lucida Grande"/>
              <a:buChar char=" "/>
              <a:tabLst/>
              <a:defRPr sz="1400" kern="1200">
                <a:solidFill>
                  <a:schemeClr val="tx1"/>
                </a:solidFill>
                <a:latin typeface="Segoe UI"/>
                <a:ea typeface="+mn-ea"/>
                <a:cs typeface="+mn-cs"/>
              </a:defRPr>
            </a:lvl1pPr>
            <a:lvl2pPr marL="457200" indent="-171450" algn="l" defTabSz="457200" rtl="0" eaLnBrk="1" latinLnBrk="0" hangingPunct="1">
              <a:lnSpc>
                <a:spcPct val="120000"/>
              </a:lnSpc>
              <a:spcBef>
                <a:spcPts val="300"/>
              </a:spcBef>
              <a:spcAft>
                <a:spcPts val="900"/>
              </a:spcAft>
              <a:buClrTx/>
              <a:buFont typeface="Arial"/>
              <a:buChar char="•"/>
              <a:tabLst/>
              <a:defRPr sz="1400" kern="1200">
                <a:solidFill>
                  <a:schemeClr val="tx1"/>
                </a:solidFill>
                <a:latin typeface="Segoe UI"/>
                <a:ea typeface="+mn-ea"/>
                <a:cs typeface="+mn-cs"/>
              </a:defRPr>
            </a:lvl2pPr>
            <a:lvl3pPr marL="801688" indent="-173038" algn="l" defTabSz="457200" rtl="0" eaLnBrk="1" latinLnBrk="0" hangingPunct="1">
              <a:lnSpc>
                <a:spcPct val="120000"/>
              </a:lnSpc>
              <a:spcBef>
                <a:spcPts val="0"/>
              </a:spcBef>
              <a:spcAft>
                <a:spcPts val="900"/>
              </a:spcAft>
              <a:buClr>
                <a:schemeClr val="tx1"/>
              </a:buClr>
              <a:buFont typeface="Lucida Grande"/>
              <a:buChar char="–"/>
              <a:tabLst/>
              <a:defRPr sz="1400" kern="1200">
                <a:solidFill>
                  <a:schemeClr val="tx1"/>
                </a:solidFill>
                <a:latin typeface="Segoe UI"/>
                <a:ea typeface="+mn-ea"/>
                <a:cs typeface="+mn-cs"/>
              </a:defRPr>
            </a:lvl3pPr>
            <a:lvl4pPr marL="1198563" indent="-171450" algn="l" defTabSz="457200" rtl="0" eaLnBrk="1" latinLnBrk="0" hangingPunct="1">
              <a:lnSpc>
                <a:spcPct val="120000"/>
              </a:lnSpc>
              <a:spcBef>
                <a:spcPts val="0"/>
              </a:spcBef>
              <a:spcAft>
                <a:spcPts val="900"/>
              </a:spcAft>
              <a:buClr>
                <a:schemeClr val="tx1"/>
              </a:buClr>
              <a:buFont typeface="Arial"/>
              <a:buChar char="•"/>
              <a:defRPr sz="1400" kern="1200">
                <a:solidFill>
                  <a:schemeClr val="tx1"/>
                </a:solidFill>
                <a:latin typeface="Segoe UI"/>
                <a:ea typeface="+mn-ea"/>
                <a:cs typeface="+mn-cs"/>
              </a:defRPr>
            </a:lvl4pPr>
            <a:lvl5pPr marL="1601788" indent="-173038" algn="l" defTabSz="457200" rtl="0" eaLnBrk="1" latinLnBrk="0" hangingPunct="1">
              <a:lnSpc>
                <a:spcPct val="120000"/>
              </a:lnSpc>
              <a:spcBef>
                <a:spcPts val="0"/>
              </a:spcBef>
              <a:spcAft>
                <a:spcPts val="900"/>
              </a:spcAft>
              <a:buClr>
                <a:schemeClr val="tx1"/>
              </a:buClr>
              <a:buFont typeface="Lucida Grande"/>
              <a:buChar char="–"/>
              <a:defRPr sz="1400" kern="1200">
                <a:solidFill>
                  <a:schemeClr val="tx1"/>
                </a:solidFill>
                <a:latin typeface="Segoe UI"/>
                <a:ea typeface="+mn-ea"/>
                <a:cs typeface="+mn-cs"/>
              </a:defRPr>
            </a:lvl5pPr>
            <a:lvl6pPr marL="1601788" indent="-171450" algn="l" defTabSz="457200" rtl="0" eaLnBrk="1" latinLnBrk="0" hangingPunct="1">
              <a:lnSpc>
                <a:spcPct val="120000"/>
              </a:lnSpc>
              <a:spcBef>
                <a:spcPts val="0"/>
              </a:spcBef>
              <a:spcAft>
                <a:spcPts val="900"/>
              </a:spcAft>
              <a:buClr>
                <a:schemeClr val="tx1"/>
              </a:buClr>
              <a:buFont typeface="Lucida Grande"/>
              <a:buChar char="–"/>
              <a:defRPr sz="1400" kern="1200">
                <a:solidFill>
                  <a:schemeClr val="tx1"/>
                </a:solidFill>
                <a:latin typeface="Segoe UI"/>
                <a:ea typeface="+mn-ea"/>
                <a:cs typeface="+mn-cs"/>
              </a:defRPr>
            </a:lvl6pPr>
            <a:lvl7pPr marL="1601788" indent="-171450" algn="l" defTabSz="457200" rtl="0" eaLnBrk="1" latinLnBrk="0" hangingPunct="1">
              <a:lnSpc>
                <a:spcPct val="120000"/>
              </a:lnSpc>
              <a:spcBef>
                <a:spcPts val="0"/>
              </a:spcBef>
              <a:spcAft>
                <a:spcPts val="900"/>
              </a:spcAft>
              <a:buClr>
                <a:schemeClr val="tx1"/>
              </a:buClr>
              <a:buFont typeface="Lucida Grande"/>
              <a:buChar char="–"/>
              <a:defRPr sz="1400" kern="1200" baseline="0">
                <a:solidFill>
                  <a:schemeClr val="tx1"/>
                </a:solidFill>
                <a:latin typeface="Segoe UI"/>
                <a:ea typeface="+mn-ea"/>
                <a:cs typeface="+mn-cs"/>
              </a:defRPr>
            </a:lvl7pPr>
            <a:lvl8pPr marL="1601788" indent="-171450" algn="l" defTabSz="457200" rtl="0" eaLnBrk="1" latinLnBrk="0" hangingPunct="1">
              <a:lnSpc>
                <a:spcPct val="120000"/>
              </a:lnSpc>
              <a:spcBef>
                <a:spcPts val="0"/>
              </a:spcBef>
              <a:spcAft>
                <a:spcPts val="900"/>
              </a:spcAft>
              <a:buClr>
                <a:schemeClr val="tx1"/>
              </a:buClr>
              <a:buFont typeface="Lucida Grande"/>
              <a:buChar char="–"/>
              <a:defRPr sz="1400" kern="1200" baseline="0">
                <a:solidFill>
                  <a:schemeClr val="tx1"/>
                </a:solidFill>
                <a:latin typeface="Segoe UI"/>
                <a:ea typeface="+mn-ea"/>
                <a:cs typeface="+mn-cs"/>
              </a:defRPr>
            </a:lvl8pPr>
            <a:lvl9pPr marL="1601788" indent="-171450" algn="l" defTabSz="457200" rtl="0" eaLnBrk="1" latinLnBrk="0" hangingPunct="1">
              <a:lnSpc>
                <a:spcPct val="120000"/>
              </a:lnSpc>
              <a:spcBef>
                <a:spcPts val="0"/>
              </a:spcBef>
              <a:spcAft>
                <a:spcPts val="900"/>
              </a:spcAft>
              <a:buClr>
                <a:schemeClr val="tx1"/>
              </a:buClr>
              <a:buFont typeface="Lucida Grande"/>
              <a:buChar char="–"/>
              <a:defRPr sz="1400" kern="1200" baseline="0">
                <a:solidFill>
                  <a:schemeClr val="tx1"/>
                </a:solidFill>
                <a:latin typeface="Segoe UI"/>
                <a:ea typeface="+mn-ea"/>
                <a:cs typeface="+mn-cs"/>
              </a:defRPr>
            </a:lvl9pPr>
          </a:lstStyle>
          <a:p>
            <a:pPr marL="0" lvl="1" indent="0">
              <a:lnSpc>
                <a:spcPct val="100000"/>
              </a:lnSpc>
              <a:spcBef>
                <a:spcPts val="800"/>
              </a:spcBef>
              <a:buNone/>
            </a:pPr>
            <a:r>
              <a:rPr lang="en-US" altLang="en-US" sz="1200" dirty="0">
                <a:solidFill>
                  <a:schemeClr val="bg2"/>
                </a:solidFill>
              </a:rPr>
              <a:t>The well-being program has helped me be more productive at work.</a:t>
            </a:r>
          </a:p>
        </p:txBody>
      </p:sp>
      <p:graphicFrame>
        <p:nvGraphicFramePr>
          <p:cNvPr id="13" name="Chart 12">
            <a:extLst>
              <a:ext uri="{FF2B5EF4-FFF2-40B4-BE49-F238E27FC236}">
                <a16:creationId xmlns:a16="http://schemas.microsoft.com/office/drawing/2014/main" id="{B7D6E960-418A-4943-9194-614CADD8D1BE}"/>
              </a:ext>
            </a:extLst>
          </p:cNvPr>
          <p:cNvGraphicFramePr>
            <a:graphicFrameLocks/>
          </p:cNvGraphicFramePr>
          <p:nvPr>
            <p:extLst>
              <p:ext uri="{D42A27DB-BD31-4B8C-83A1-F6EECF244321}">
                <p14:modId xmlns:p14="http://schemas.microsoft.com/office/powerpoint/2010/main" val="2315341354"/>
              </p:ext>
            </p:extLst>
          </p:nvPr>
        </p:nvGraphicFramePr>
        <p:xfrm>
          <a:off x="915988" y="1892174"/>
          <a:ext cx="7312024" cy="1994025"/>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4" name="Chart 13">
            <a:extLst>
              <a:ext uri="{FF2B5EF4-FFF2-40B4-BE49-F238E27FC236}">
                <a16:creationId xmlns:a16="http://schemas.microsoft.com/office/drawing/2014/main" id="{078223F9-033B-44FE-A6BD-B3AE303919A2}"/>
              </a:ext>
            </a:extLst>
          </p:cNvPr>
          <p:cNvGraphicFramePr>
            <a:graphicFrameLocks/>
          </p:cNvGraphicFramePr>
          <p:nvPr>
            <p:extLst>
              <p:ext uri="{D42A27DB-BD31-4B8C-83A1-F6EECF244321}">
                <p14:modId xmlns:p14="http://schemas.microsoft.com/office/powerpoint/2010/main" val="2792387691"/>
              </p:ext>
            </p:extLst>
          </p:nvPr>
        </p:nvGraphicFramePr>
        <p:xfrm>
          <a:off x="915988" y="4178174"/>
          <a:ext cx="7312024" cy="1994025"/>
        </p:xfrm>
        <a:graphic>
          <a:graphicData uri="http://schemas.openxmlformats.org/drawingml/2006/chart">
            <c:chart xmlns:c="http://schemas.openxmlformats.org/drawingml/2006/chart" xmlns:r="http://schemas.openxmlformats.org/officeDocument/2006/relationships" r:id="rId4"/>
          </a:graphicData>
        </a:graphic>
      </p:graphicFrame>
    </p:spTree>
    <p:custDataLst>
      <p:tags r:id="rId1"/>
    </p:custDataLst>
    <p:extLst>
      <p:ext uri="{BB962C8B-B14F-4D97-AF65-F5344CB8AC3E}">
        <p14:creationId xmlns:p14="http://schemas.microsoft.com/office/powerpoint/2010/main" val="62282313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68679" y="624015"/>
            <a:ext cx="7316787" cy="685800"/>
          </a:xfrm>
        </p:spPr>
        <p:txBody>
          <a:bodyPr/>
          <a:lstStyle/>
          <a:p>
            <a:r>
              <a:rPr lang="en-US" dirty="0"/>
              <a:t>Satisfaction (Continued)</a:t>
            </a:r>
          </a:p>
        </p:txBody>
      </p:sp>
      <p:sp>
        <p:nvSpPr>
          <p:cNvPr id="5" name="Slide Number Placeholder 4"/>
          <p:cNvSpPr>
            <a:spLocks noGrp="1"/>
          </p:cNvSpPr>
          <p:nvPr>
            <p:ph type="sldNum" sz="quarter" idx="12"/>
          </p:nvPr>
        </p:nvSpPr>
        <p:spPr/>
        <p:txBody>
          <a:bodyPr/>
          <a:lstStyle/>
          <a:p>
            <a:fld id="{BC3E0A6C-60AE-6241-853C-C56EF7F0B06D}" type="slidenum">
              <a:rPr lang="en-US" smtClean="0"/>
              <a:t>16</a:t>
            </a:fld>
            <a:endParaRPr lang="en-US"/>
          </a:p>
        </p:txBody>
      </p:sp>
      <p:sp>
        <p:nvSpPr>
          <p:cNvPr id="15" name="Content Placeholder 2"/>
          <p:cNvSpPr>
            <a:spLocks noGrp="1"/>
          </p:cNvSpPr>
          <p:nvPr>
            <p:ph idx="1"/>
          </p:nvPr>
        </p:nvSpPr>
        <p:spPr>
          <a:xfrm>
            <a:off x="868679" y="1282655"/>
            <a:ext cx="7723060" cy="276773"/>
          </a:xfrm>
        </p:spPr>
        <p:txBody>
          <a:bodyPr numCol="1"/>
          <a:lstStyle/>
          <a:p>
            <a:pPr marL="0" indent="0">
              <a:buNone/>
            </a:pPr>
            <a:r>
              <a:rPr lang="en-US" dirty="0"/>
              <a:t>Please indicate the extent to which you agree or disagree with the following statement</a:t>
            </a:r>
          </a:p>
        </p:txBody>
      </p:sp>
      <p:sp>
        <p:nvSpPr>
          <p:cNvPr id="7" name="Text Placeholder 1"/>
          <p:cNvSpPr txBox="1">
            <a:spLocks/>
          </p:cNvSpPr>
          <p:nvPr/>
        </p:nvSpPr>
        <p:spPr>
          <a:xfrm>
            <a:off x="915988" y="1600199"/>
            <a:ext cx="7316786" cy="291975"/>
          </a:xfrm>
          <a:prstGeom prst="roundRect">
            <a:avLst>
              <a:gd name="adj" fmla="val 12095"/>
            </a:avLst>
          </a:prstGeom>
          <a:solidFill>
            <a:srgbClr val="BE143C"/>
          </a:solidFill>
        </p:spPr>
        <p:txBody>
          <a:bodyPr anchor="ctr" anchorCtr="0"/>
          <a:lstStyle>
            <a:lvl1pPr marL="53975" indent="-53975" algn="l" defTabSz="457200" rtl="0" eaLnBrk="1" latinLnBrk="0" hangingPunct="1">
              <a:lnSpc>
                <a:spcPct val="120000"/>
              </a:lnSpc>
              <a:spcBef>
                <a:spcPts val="900"/>
              </a:spcBef>
              <a:spcAft>
                <a:spcPts val="900"/>
              </a:spcAft>
              <a:buClrTx/>
              <a:buFont typeface="Lucida Grande"/>
              <a:buChar char=" "/>
              <a:tabLst/>
              <a:defRPr sz="1400" kern="1200">
                <a:solidFill>
                  <a:schemeClr val="tx1"/>
                </a:solidFill>
                <a:latin typeface="Segoe UI"/>
                <a:ea typeface="+mn-ea"/>
                <a:cs typeface="+mn-cs"/>
              </a:defRPr>
            </a:lvl1pPr>
            <a:lvl2pPr marL="457200" indent="-171450" algn="l" defTabSz="457200" rtl="0" eaLnBrk="1" latinLnBrk="0" hangingPunct="1">
              <a:lnSpc>
                <a:spcPct val="120000"/>
              </a:lnSpc>
              <a:spcBef>
                <a:spcPts val="300"/>
              </a:spcBef>
              <a:spcAft>
                <a:spcPts val="900"/>
              </a:spcAft>
              <a:buClrTx/>
              <a:buFont typeface="Arial"/>
              <a:buChar char="•"/>
              <a:tabLst/>
              <a:defRPr sz="1400" kern="1200">
                <a:solidFill>
                  <a:schemeClr val="tx1"/>
                </a:solidFill>
                <a:latin typeface="Segoe UI"/>
                <a:ea typeface="+mn-ea"/>
                <a:cs typeface="+mn-cs"/>
              </a:defRPr>
            </a:lvl2pPr>
            <a:lvl3pPr marL="801688" indent="-173038" algn="l" defTabSz="457200" rtl="0" eaLnBrk="1" latinLnBrk="0" hangingPunct="1">
              <a:lnSpc>
                <a:spcPct val="120000"/>
              </a:lnSpc>
              <a:spcBef>
                <a:spcPts val="0"/>
              </a:spcBef>
              <a:spcAft>
                <a:spcPts val="900"/>
              </a:spcAft>
              <a:buClr>
                <a:schemeClr val="tx1"/>
              </a:buClr>
              <a:buFont typeface="Lucida Grande"/>
              <a:buChar char="–"/>
              <a:tabLst/>
              <a:defRPr sz="1400" kern="1200">
                <a:solidFill>
                  <a:schemeClr val="tx1"/>
                </a:solidFill>
                <a:latin typeface="Segoe UI"/>
                <a:ea typeface="+mn-ea"/>
                <a:cs typeface="+mn-cs"/>
              </a:defRPr>
            </a:lvl3pPr>
            <a:lvl4pPr marL="1198563" indent="-171450" algn="l" defTabSz="457200" rtl="0" eaLnBrk="1" latinLnBrk="0" hangingPunct="1">
              <a:lnSpc>
                <a:spcPct val="120000"/>
              </a:lnSpc>
              <a:spcBef>
                <a:spcPts val="0"/>
              </a:spcBef>
              <a:spcAft>
                <a:spcPts val="900"/>
              </a:spcAft>
              <a:buClr>
                <a:schemeClr val="tx1"/>
              </a:buClr>
              <a:buFont typeface="Arial"/>
              <a:buChar char="•"/>
              <a:defRPr sz="1400" kern="1200">
                <a:solidFill>
                  <a:schemeClr val="tx1"/>
                </a:solidFill>
                <a:latin typeface="Segoe UI"/>
                <a:ea typeface="+mn-ea"/>
                <a:cs typeface="+mn-cs"/>
              </a:defRPr>
            </a:lvl4pPr>
            <a:lvl5pPr marL="1601788" indent="-173038" algn="l" defTabSz="457200" rtl="0" eaLnBrk="1" latinLnBrk="0" hangingPunct="1">
              <a:lnSpc>
                <a:spcPct val="120000"/>
              </a:lnSpc>
              <a:spcBef>
                <a:spcPts val="0"/>
              </a:spcBef>
              <a:spcAft>
                <a:spcPts val="900"/>
              </a:spcAft>
              <a:buClr>
                <a:schemeClr val="tx1"/>
              </a:buClr>
              <a:buFont typeface="Lucida Grande"/>
              <a:buChar char="–"/>
              <a:defRPr sz="1400" kern="1200">
                <a:solidFill>
                  <a:schemeClr val="tx1"/>
                </a:solidFill>
                <a:latin typeface="Segoe UI"/>
                <a:ea typeface="+mn-ea"/>
                <a:cs typeface="+mn-cs"/>
              </a:defRPr>
            </a:lvl5pPr>
            <a:lvl6pPr marL="1601788" indent="-171450" algn="l" defTabSz="457200" rtl="0" eaLnBrk="1" latinLnBrk="0" hangingPunct="1">
              <a:lnSpc>
                <a:spcPct val="120000"/>
              </a:lnSpc>
              <a:spcBef>
                <a:spcPts val="0"/>
              </a:spcBef>
              <a:spcAft>
                <a:spcPts val="900"/>
              </a:spcAft>
              <a:buClr>
                <a:schemeClr val="tx1"/>
              </a:buClr>
              <a:buFont typeface="Lucida Grande"/>
              <a:buChar char="–"/>
              <a:defRPr sz="1400" kern="1200">
                <a:solidFill>
                  <a:schemeClr val="tx1"/>
                </a:solidFill>
                <a:latin typeface="Segoe UI"/>
                <a:ea typeface="+mn-ea"/>
                <a:cs typeface="+mn-cs"/>
              </a:defRPr>
            </a:lvl6pPr>
            <a:lvl7pPr marL="1601788" indent="-171450" algn="l" defTabSz="457200" rtl="0" eaLnBrk="1" latinLnBrk="0" hangingPunct="1">
              <a:lnSpc>
                <a:spcPct val="120000"/>
              </a:lnSpc>
              <a:spcBef>
                <a:spcPts val="0"/>
              </a:spcBef>
              <a:spcAft>
                <a:spcPts val="900"/>
              </a:spcAft>
              <a:buClr>
                <a:schemeClr val="tx1"/>
              </a:buClr>
              <a:buFont typeface="Lucida Grande"/>
              <a:buChar char="–"/>
              <a:defRPr sz="1400" kern="1200" baseline="0">
                <a:solidFill>
                  <a:schemeClr val="tx1"/>
                </a:solidFill>
                <a:latin typeface="Segoe UI"/>
                <a:ea typeface="+mn-ea"/>
                <a:cs typeface="+mn-cs"/>
              </a:defRPr>
            </a:lvl7pPr>
            <a:lvl8pPr marL="1601788" indent="-171450" algn="l" defTabSz="457200" rtl="0" eaLnBrk="1" latinLnBrk="0" hangingPunct="1">
              <a:lnSpc>
                <a:spcPct val="120000"/>
              </a:lnSpc>
              <a:spcBef>
                <a:spcPts val="0"/>
              </a:spcBef>
              <a:spcAft>
                <a:spcPts val="900"/>
              </a:spcAft>
              <a:buClr>
                <a:schemeClr val="tx1"/>
              </a:buClr>
              <a:buFont typeface="Lucida Grande"/>
              <a:buChar char="–"/>
              <a:defRPr sz="1400" kern="1200" baseline="0">
                <a:solidFill>
                  <a:schemeClr val="tx1"/>
                </a:solidFill>
                <a:latin typeface="Segoe UI"/>
                <a:ea typeface="+mn-ea"/>
                <a:cs typeface="+mn-cs"/>
              </a:defRPr>
            </a:lvl8pPr>
            <a:lvl9pPr marL="1601788" indent="-171450" algn="l" defTabSz="457200" rtl="0" eaLnBrk="1" latinLnBrk="0" hangingPunct="1">
              <a:lnSpc>
                <a:spcPct val="120000"/>
              </a:lnSpc>
              <a:spcBef>
                <a:spcPts val="0"/>
              </a:spcBef>
              <a:spcAft>
                <a:spcPts val="900"/>
              </a:spcAft>
              <a:buClr>
                <a:schemeClr val="tx1"/>
              </a:buClr>
              <a:buFont typeface="Lucida Grande"/>
              <a:buChar char="–"/>
              <a:defRPr sz="1400" kern="1200" baseline="0">
                <a:solidFill>
                  <a:schemeClr val="tx1"/>
                </a:solidFill>
                <a:latin typeface="Segoe UI"/>
                <a:ea typeface="+mn-ea"/>
                <a:cs typeface="+mn-cs"/>
              </a:defRPr>
            </a:lvl9pPr>
          </a:lstStyle>
          <a:p>
            <a:pPr marL="0" lvl="1" indent="0">
              <a:lnSpc>
                <a:spcPct val="100000"/>
              </a:lnSpc>
              <a:spcBef>
                <a:spcPts val="800"/>
              </a:spcBef>
              <a:buNone/>
            </a:pPr>
            <a:r>
              <a:rPr lang="en-US" altLang="en-US" sz="1200" dirty="0">
                <a:solidFill>
                  <a:schemeClr val="bg2"/>
                </a:solidFill>
              </a:rPr>
              <a:t>The well-being program has helped me be more productive when I am not at work.</a:t>
            </a:r>
          </a:p>
        </p:txBody>
      </p:sp>
      <p:sp>
        <p:nvSpPr>
          <p:cNvPr id="10" name="Text Placeholder 1"/>
          <p:cNvSpPr txBox="1">
            <a:spLocks/>
          </p:cNvSpPr>
          <p:nvPr/>
        </p:nvSpPr>
        <p:spPr>
          <a:xfrm>
            <a:off x="915989" y="3886199"/>
            <a:ext cx="7316786" cy="291975"/>
          </a:xfrm>
          <a:prstGeom prst="roundRect">
            <a:avLst>
              <a:gd name="adj" fmla="val 12095"/>
            </a:avLst>
          </a:prstGeom>
          <a:solidFill>
            <a:srgbClr val="BE143C"/>
          </a:solidFill>
        </p:spPr>
        <p:txBody>
          <a:bodyPr anchor="ctr" anchorCtr="0"/>
          <a:lstStyle>
            <a:lvl1pPr marL="53975" indent="-53975" algn="l" defTabSz="457200" rtl="0" eaLnBrk="1" latinLnBrk="0" hangingPunct="1">
              <a:lnSpc>
                <a:spcPct val="120000"/>
              </a:lnSpc>
              <a:spcBef>
                <a:spcPts val="900"/>
              </a:spcBef>
              <a:spcAft>
                <a:spcPts val="900"/>
              </a:spcAft>
              <a:buClrTx/>
              <a:buFont typeface="Lucida Grande"/>
              <a:buChar char=" "/>
              <a:tabLst/>
              <a:defRPr sz="1400" kern="1200">
                <a:solidFill>
                  <a:schemeClr val="tx1"/>
                </a:solidFill>
                <a:latin typeface="Segoe UI"/>
                <a:ea typeface="+mn-ea"/>
                <a:cs typeface="+mn-cs"/>
              </a:defRPr>
            </a:lvl1pPr>
            <a:lvl2pPr marL="457200" indent="-171450" algn="l" defTabSz="457200" rtl="0" eaLnBrk="1" latinLnBrk="0" hangingPunct="1">
              <a:lnSpc>
                <a:spcPct val="120000"/>
              </a:lnSpc>
              <a:spcBef>
                <a:spcPts val="300"/>
              </a:spcBef>
              <a:spcAft>
                <a:spcPts val="900"/>
              </a:spcAft>
              <a:buClrTx/>
              <a:buFont typeface="Arial"/>
              <a:buChar char="•"/>
              <a:tabLst/>
              <a:defRPr sz="1400" kern="1200">
                <a:solidFill>
                  <a:schemeClr val="tx1"/>
                </a:solidFill>
                <a:latin typeface="Segoe UI"/>
                <a:ea typeface="+mn-ea"/>
                <a:cs typeface="+mn-cs"/>
              </a:defRPr>
            </a:lvl2pPr>
            <a:lvl3pPr marL="801688" indent="-173038" algn="l" defTabSz="457200" rtl="0" eaLnBrk="1" latinLnBrk="0" hangingPunct="1">
              <a:lnSpc>
                <a:spcPct val="120000"/>
              </a:lnSpc>
              <a:spcBef>
                <a:spcPts val="0"/>
              </a:spcBef>
              <a:spcAft>
                <a:spcPts val="900"/>
              </a:spcAft>
              <a:buClr>
                <a:schemeClr val="tx1"/>
              </a:buClr>
              <a:buFont typeface="Lucida Grande"/>
              <a:buChar char="–"/>
              <a:tabLst/>
              <a:defRPr sz="1400" kern="1200">
                <a:solidFill>
                  <a:schemeClr val="tx1"/>
                </a:solidFill>
                <a:latin typeface="Segoe UI"/>
                <a:ea typeface="+mn-ea"/>
                <a:cs typeface="+mn-cs"/>
              </a:defRPr>
            </a:lvl3pPr>
            <a:lvl4pPr marL="1198563" indent="-171450" algn="l" defTabSz="457200" rtl="0" eaLnBrk="1" latinLnBrk="0" hangingPunct="1">
              <a:lnSpc>
                <a:spcPct val="120000"/>
              </a:lnSpc>
              <a:spcBef>
                <a:spcPts val="0"/>
              </a:spcBef>
              <a:spcAft>
                <a:spcPts val="900"/>
              </a:spcAft>
              <a:buClr>
                <a:schemeClr val="tx1"/>
              </a:buClr>
              <a:buFont typeface="Arial"/>
              <a:buChar char="•"/>
              <a:defRPr sz="1400" kern="1200">
                <a:solidFill>
                  <a:schemeClr val="tx1"/>
                </a:solidFill>
                <a:latin typeface="Segoe UI"/>
                <a:ea typeface="+mn-ea"/>
                <a:cs typeface="+mn-cs"/>
              </a:defRPr>
            </a:lvl4pPr>
            <a:lvl5pPr marL="1601788" indent="-173038" algn="l" defTabSz="457200" rtl="0" eaLnBrk="1" latinLnBrk="0" hangingPunct="1">
              <a:lnSpc>
                <a:spcPct val="120000"/>
              </a:lnSpc>
              <a:spcBef>
                <a:spcPts val="0"/>
              </a:spcBef>
              <a:spcAft>
                <a:spcPts val="900"/>
              </a:spcAft>
              <a:buClr>
                <a:schemeClr val="tx1"/>
              </a:buClr>
              <a:buFont typeface="Lucida Grande"/>
              <a:buChar char="–"/>
              <a:defRPr sz="1400" kern="1200">
                <a:solidFill>
                  <a:schemeClr val="tx1"/>
                </a:solidFill>
                <a:latin typeface="Segoe UI"/>
                <a:ea typeface="+mn-ea"/>
                <a:cs typeface="+mn-cs"/>
              </a:defRPr>
            </a:lvl5pPr>
            <a:lvl6pPr marL="1601788" indent="-171450" algn="l" defTabSz="457200" rtl="0" eaLnBrk="1" latinLnBrk="0" hangingPunct="1">
              <a:lnSpc>
                <a:spcPct val="120000"/>
              </a:lnSpc>
              <a:spcBef>
                <a:spcPts val="0"/>
              </a:spcBef>
              <a:spcAft>
                <a:spcPts val="900"/>
              </a:spcAft>
              <a:buClr>
                <a:schemeClr val="tx1"/>
              </a:buClr>
              <a:buFont typeface="Lucida Grande"/>
              <a:buChar char="–"/>
              <a:defRPr sz="1400" kern="1200">
                <a:solidFill>
                  <a:schemeClr val="tx1"/>
                </a:solidFill>
                <a:latin typeface="Segoe UI"/>
                <a:ea typeface="+mn-ea"/>
                <a:cs typeface="+mn-cs"/>
              </a:defRPr>
            </a:lvl6pPr>
            <a:lvl7pPr marL="1601788" indent="-171450" algn="l" defTabSz="457200" rtl="0" eaLnBrk="1" latinLnBrk="0" hangingPunct="1">
              <a:lnSpc>
                <a:spcPct val="120000"/>
              </a:lnSpc>
              <a:spcBef>
                <a:spcPts val="0"/>
              </a:spcBef>
              <a:spcAft>
                <a:spcPts val="900"/>
              </a:spcAft>
              <a:buClr>
                <a:schemeClr val="tx1"/>
              </a:buClr>
              <a:buFont typeface="Lucida Grande"/>
              <a:buChar char="–"/>
              <a:defRPr sz="1400" kern="1200" baseline="0">
                <a:solidFill>
                  <a:schemeClr val="tx1"/>
                </a:solidFill>
                <a:latin typeface="Segoe UI"/>
                <a:ea typeface="+mn-ea"/>
                <a:cs typeface="+mn-cs"/>
              </a:defRPr>
            </a:lvl7pPr>
            <a:lvl8pPr marL="1601788" indent="-171450" algn="l" defTabSz="457200" rtl="0" eaLnBrk="1" latinLnBrk="0" hangingPunct="1">
              <a:lnSpc>
                <a:spcPct val="120000"/>
              </a:lnSpc>
              <a:spcBef>
                <a:spcPts val="0"/>
              </a:spcBef>
              <a:spcAft>
                <a:spcPts val="900"/>
              </a:spcAft>
              <a:buClr>
                <a:schemeClr val="tx1"/>
              </a:buClr>
              <a:buFont typeface="Lucida Grande"/>
              <a:buChar char="–"/>
              <a:defRPr sz="1400" kern="1200" baseline="0">
                <a:solidFill>
                  <a:schemeClr val="tx1"/>
                </a:solidFill>
                <a:latin typeface="Segoe UI"/>
                <a:ea typeface="+mn-ea"/>
                <a:cs typeface="+mn-cs"/>
              </a:defRPr>
            </a:lvl8pPr>
            <a:lvl9pPr marL="1601788" indent="-171450" algn="l" defTabSz="457200" rtl="0" eaLnBrk="1" latinLnBrk="0" hangingPunct="1">
              <a:lnSpc>
                <a:spcPct val="120000"/>
              </a:lnSpc>
              <a:spcBef>
                <a:spcPts val="0"/>
              </a:spcBef>
              <a:spcAft>
                <a:spcPts val="900"/>
              </a:spcAft>
              <a:buClr>
                <a:schemeClr val="tx1"/>
              </a:buClr>
              <a:buFont typeface="Lucida Grande"/>
              <a:buChar char="–"/>
              <a:defRPr sz="1400" kern="1200" baseline="0">
                <a:solidFill>
                  <a:schemeClr val="tx1"/>
                </a:solidFill>
                <a:latin typeface="Segoe UI"/>
                <a:ea typeface="+mn-ea"/>
                <a:cs typeface="+mn-cs"/>
              </a:defRPr>
            </a:lvl9pPr>
          </a:lstStyle>
          <a:p>
            <a:pPr marL="0" lvl="1" indent="0">
              <a:lnSpc>
                <a:spcPct val="100000"/>
              </a:lnSpc>
              <a:spcBef>
                <a:spcPts val="800"/>
              </a:spcBef>
              <a:buNone/>
            </a:pPr>
            <a:r>
              <a:rPr lang="en-US" altLang="en-US" sz="1200" dirty="0">
                <a:solidFill>
                  <a:schemeClr val="bg2"/>
                </a:solidFill>
              </a:rPr>
              <a:t>The well-being program has been of value to others in my family.</a:t>
            </a:r>
          </a:p>
        </p:txBody>
      </p:sp>
      <p:graphicFrame>
        <p:nvGraphicFramePr>
          <p:cNvPr id="11" name="Chart 10">
            <a:extLst>
              <a:ext uri="{FF2B5EF4-FFF2-40B4-BE49-F238E27FC236}">
                <a16:creationId xmlns:a16="http://schemas.microsoft.com/office/drawing/2014/main" id="{2D963D00-09C0-46D2-BB31-02527E669F32}"/>
              </a:ext>
            </a:extLst>
          </p:cNvPr>
          <p:cNvGraphicFramePr>
            <a:graphicFrameLocks/>
          </p:cNvGraphicFramePr>
          <p:nvPr>
            <p:extLst>
              <p:ext uri="{D42A27DB-BD31-4B8C-83A1-F6EECF244321}">
                <p14:modId xmlns:p14="http://schemas.microsoft.com/office/powerpoint/2010/main" val="1935678178"/>
              </p:ext>
            </p:extLst>
          </p:nvPr>
        </p:nvGraphicFramePr>
        <p:xfrm>
          <a:off x="915988" y="1892174"/>
          <a:ext cx="7312023" cy="1994025"/>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2" name="Chart 11">
            <a:extLst>
              <a:ext uri="{FF2B5EF4-FFF2-40B4-BE49-F238E27FC236}">
                <a16:creationId xmlns:a16="http://schemas.microsoft.com/office/drawing/2014/main" id="{9D7B00AC-08CA-48A2-B191-477E1F2FD8AE}"/>
              </a:ext>
            </a:extLst>
          </p:cNvPr>
          <p:cNvGraphicFramePr>
            <a:graphicFrameLocks/>
          </p:cNvGraphicFramePr>
          <p:nvPr>
            <p:extLst>
              <p:ext uri="{D42A27DB-BD31-4B8C-83A1-F6EECF244321}">
                <p14:modId xmlns:p14="http://schemas.microsoft.com/office/powerpoint/2010/main" val="1977602558"/>
              </p:ext>
            </p:extLst>
          </p:nvPr>
        </p:nvGraphicFramePr>
        <p:xfrm>
          <a:off x="915988" y="4176022"/>
          <a:ext cx="7312023" cy="1994025"/>
        </p:xfrm>
        <a:graphic>
          <a:graphicData uri="http://schemas.openxmlformats.org/drawingml/2006/chart">
            <c:chart xmlns:c="http://schemas.openxmlformats.org/drawingml/2006/chart" xmlns:r="http://schemas.openxmlformats.org/officeDocument/2006/relationships" r:id="rId4"/>
          </a:graphicData>
        </a:graphic>
      </p:graphicFrame>
    </p:spTree>
    <p:custDataLst>
      <p:tags r:id="rId1"/>
    </p:custDataLst>
    <p:extLst>
      <p:ext uri="{BB962C8B-B14F-4D97-AF65-F5344CB8AC3E}">
        <p14:creationId xmlns:p14="http://schemas.microsoft.com/office/powerpoint/2010/main" val="62282313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68679" y="624015"/>
            <a:ext cx="7316787" cy="685800"/>
          </a:xfrm>
        </p:spPr>
        <p:txBody>
          <a:bodyPr/>
          <a:lstStyle/>
          <a:p>
            <a:r>
              <a:rPr lang="en-US" dirty="0"/>
              <a:t>Satisfaction (Continued)</a:t>
            </a:r>
          </a:p>
        </p:txBody>
      </p:sp>
      <p:sp>
        <p:nvSpPr>
          <p:cNvPr id="5" name="Slide Number Placeholder 4"/>
          <p:cNvSpPr>
            <a:spLocks noGrp="1"/>
          </p:cNvSpPr>
          <p:nvPr>
            <p:ph type="sldNum" sz="quarter" idx="12"/>
          </p:nvPr>
        </p:nvSpPr>
        <p:spPr/>
        <p:txBody>
          <a:bodyPr/>
          <a:lstStyle/>
          <a:p>
            <a:fld id="{BC3E0A6C-60AE-6241-853C-C56EF7F0B06D}" type="slidenum">
              <a:rPr lang="en-US" smtClean="0"/>
              <a:t>17</a:t>
            </a:fld>
            <a:endParaRPr lang="en-US"/>
          </a:p>
        </p:txBody>
      </p:sp>
      <p:sp>
        <p:nvSpPr>
          <p:cNvPr id="15" name="Content Placeholder 2"/>
          <p:cNvSpPr>
            <a:spLocks noGrp="1"/>
          </p:cNvSpPr>
          <p:nvPr>
            <p:ph idx="1"/>
          </p:nvPr>
        </p:nvSpPr>
        <p:spPr>
          <a:xfrm>
            <a:off x="868679" y="1282655"/>
            <a:ext cx="7723060" cy="276773"/>
          </a:xfrm>
        </p:spPr>
        <p:txBody>
          <a:bodyPr numCol="1"/>
          <a:lstStyle/>
          <a:p>
            <a:pPr marL="0" indent="0">
              <a:buNone/>
            </a:pPr>
            <a:r>
              <a:rPr lang="en-US" dirty="0"/>
              <a:t>Please indicate the extent to which you agree or disagree with the following statement</a:t>
            </a:r>
          </a:p>
        </p:txBody>
      </p:sp>
      <p:sp>
        <p:nvSpPr>
          <p:cNvPr id="7" name="Text Placeholder 1"/>
          <p:cNvSpPr txBox="1">
            <a:spLocks/>
          </p:cNvSpPr>
          <p:nvPr/>
        </p:nvSpPr>
        <p:spPr>
          <a:xfrm>
            <a:off x="915988" y="1600199"/>
            <a:ext cx="7316786" cy="291975"/>
          </a:xfrm>
          <a:prstGeom prst="roundRect">
            <a:avLst>
              <a:gd name="adj" fmla="val 12095"/>
            </a:avLst>
          </a:prstGeom>
          <a:solidFill>
            <a:srgbClr val="BE143C"/>
          </a:solidFill>
        </p:spPr>
        <p:txBody>
          <a:bodyPr anchor="ctr" anchorCtr="0"/>
          <a:lstStyle>
            <a:lvl1pPr marL="53975" indent="-53975" algn="l" defTabSz="457200" rtl="0" eaLnBrk="1" latinLnBrk="0" hangingPunct="1">
              <a:lnSpc>
                <a:spcPct val="120000"/>
              </a:lnSpc>
              <a:spcBef>
                <a:spcPts val="900"/>
              </a:spcBef>
              <a:spcAft>
                <a:spcPts val="900"/>
              </a:spcAft>
              <a:buClrTx/>
              <a:buFont typeface="Lucida Grande"/>
              <a:buChar char=" "/>
              <a:tabLst/>
              <a:defRPr sz="1400" kern="1200">
                <a:solidFill>
                  <a:schemeClr val="tx1"/>
                </a:solidFill>
                <a:latin typeface="Segoe UI"/>
                <a:ea typeface="+mn-ea"/>
                <a:cs typeface="+mn-cs"/>
              </a:defRPr>
            </a:lvl1pPr>
            <a:lvl2pPr marL="457200" indent="-171450" algn="l" defTabSz="457200" rtl="0" eaLnBrk="1" latinLnBrk="0" hangingPunct="1">
              <a:lnSpc>
                <a:spcPct val="120000"/>
              </a:lnSpc>
              <a:spcBef>
                <a:spcPts val="300"/>
              </a:spcBef>
              <a:spcAft>
                <a:spcPts val="900"/>
              </a:spcAft>
              <a:buClrTx/>
              <a:buFont typeface="Arial"/>
              <a:buChar char="•"/>
              <a:tabLst/>
              <a:defRPr sz="1400" kern="1200">
                <a:solidFill>
                  <a:schemeClr val="tx1"/>
                </a:solidFill>
                <a:latin typeface="Segoe UI"/>
                <a:ea typeface="+mn-ea"/>
                <a:cs typeface="+mn-cs"/>
              </a:defRPr>
            </a:lvl2pPr>
            <a:lvl3pPr marL="801688" indent="-173038" algn="l" defTabSz="457200" rtl="0" eaLnBrk="1" latinLnBrk="0" hangingPunct="1">
              <a:lnSpc>
                <a:spcPct val="120000"/>
              </a:lnSpc>
              <a:spcBef>
                <a:spcPts val="0"/>
              </a:spcBef>
              <a:spcAft>
                <a:spcPts val="900"/>
              </a:spcAft>
              <a:buClr>
                <a:schemeClr val="tx1"/>
              </a:buClr>
              <a:buFont typeface="Lucida Grande"/>
              <a:buChar char="–"/>
              <a:tabLst/>
              <a:defRPr sz="1400" kern="1200">
                <a:solidFill>
                  <a:schemeClr val="tx1"/>
                </a:solidFill>
                <a:latin typeface="Segoe UI"/>
                <a:ea typeface="+mn-ea"/>
                <a:cs typeface="+mn-cs"/>
              </a:defRPr>
            </a:lvl3pPr>
            <a:lvl4pPr marL="1198563" indent="-171450" algn="l" defTabSz="457200" rtl="0" eaLnBrk="1" latinLnBrk="0" hangingPunct="1">
              <a:lnSpc>
                <a:spcPct val="120000"/>
              </a:lnSpc>
              <a:spcBef>
                <a:spcPts val="0"/>
              </a:spcBef>
              <a:spcAft>
                <a:spcPts val="900"/>
              </a:spcAft>
              <a:buClr>
                <a:schemeClr val="tx1"/>
              </a:buClr>
              <a:buFont typeface="Arial"/>
              <a:buChar char="•"/>
              <a:defRPr sz="1400" kern="1200">
                <a:solidFill>
                  <a:schemeClr val="tx1"/>
                </a:solidFill>
                <a:latin typeface="Segoe UI"/>
                <a:ea typeface="+mn-ea"/>
                <a:cs typeface="+mn-cs"/>
              </a:defRPr>
            </a:lvl4pPr>
            <a:lvl5pPr marL="1601788" indent="-173038" algn="l" defTabSz="457200" rtl="0" eaLnBrk="1" latinLnBrk="0" hangingPunct="1">
              <a:lnSpc>
                <a:spcPct val="120000"/>
              </a:lnSpc>
              <a:spcBef>
                <a:spcPts val="0"/>
              </a:spcBef>
              <a:spcAft>
                <a:spcPts val="900"/>
              </a:spcAft>
              <a:buClr>
                <a:schemeClr val="tx1"/>
              </a:buClr>
              <a:buFont typeface="Lucida Grande"/>
              <a:buChar char="–"/>
              <a:defRPr sz="1400" kern="1200">
                <a:solidFill>
                  <a:schemeClr val="tx1"/>
                </a:solidFill>
                <a:latin typeface="Segoe UI"/>
                <a:ea typeface="+mn-ea"/>
                <a:cs typeface="+mn-cs"/>
              </a:defRPr>
            </a:lvl5pPr>
            <a:lvl6pPr marL="1601788" indent="-171450" algn="l" defTabSz="457200" rtl="0" eaLnBrk="1" latinLnBrk="0" hangingPunct="1">
              <a:lnSpc>
                <a:spcPct val="120000"/>
              </a:lnSpc>
              <a:spcBef>
                <a:spcPts val="0"/>
              </a:spcBef>
              <a:spcAft>
                <a:spcPts val="900"/>
              </a:spcAft>
              <a:buClr>
                <a:schemeClr val="tx1"/>
              </a:buClr>
              <a:buFont typeface="Lucida Grande"/>
              <a:buChar char="–"/>
              <a:defRPr sz="1400" kern="1200">
                <a:solidFill>
                  <a:schemeClr val="tx1"/>
                </a:solidFill>
                <a:latin typeface="Segoe UI"/>
                <a:ea typeface="+mn-ea"/>
                <a:cs typeface="+mn-cs"/>
              </a:defRPr>
            </a:lvl6pPr>
            <a:lvl7pPr marL="1601788" indent="-171450" algn="l" defTabSz="457200" rtl="0" eaLnBrk="1" latinLnBrk="0" hangingPunct="1">
              <a:lnSpc>
                <a:spcPct val="120000"/>
              </a:lnSpc>
              <a:spcBef>
                <a:spcPts val="0"/>
              </a:spcBef>
              <a:spcAft>
                <a:spcPts val="900"/>
              </a:spcAft>
              <a:buClr>
                <a:schemeClr val="tx1"/>
              </a:buClr>
              <a:buFont typeface="Lucida Grande"/>
              <a:buChar char="–"/>
              <a:defRPr sz="1400" kern="1200" baseline="0">
                <a:solidFill>
                  <a:schemeClr val="tx1"/>
                </a:solidFill>
                <a:latin typeface="Segoe UI"/>
                <a:ea typeface="+mn-ea"/>
                <a:cs typeface="+mn-cs"/>
              </a:defRPr>
            </a:lvl7pPr>
            <a:lvl8pPr marL="1601788" indent="-171450" algn="l" defTabSz="457200" rtl="0" eaLnBrk="1" latinLnBrk="0" hangingPunct="1">
              <a:lnSpc>
                <a:spcPct val="120000"/>
              </a:lnSpc>
              <a:spcBef>
                <a:spcPts val="0"/>
              </a:spcBef>
              <a:spcAft>
                <a:spcPts val="900"/>
              </a:spcAft>
              <a:buClr>
                <a:schemeClr val="tx1"/>
              </a:buClr>
              <a:buFont typeface="Lucida Grande"/>
              <a:buChar char="–"/>
              <a:defRPr sz="1400" kern="1200" baseline="0">
                <a:solidFill>
                  <a:schemeClr val="tx1"/>
                </a:solidFill>
                <a:latin typeface="Segoe UI"/>
                <a:ea typeface="+mn-ea"/>
                <a:cs typeface="+mn-cs"/>
              </a:defRPr>
            </a:lvl8pPr>
            <a:lvl9pPr marL="1601788" indent="-171450" algn="l" defTabSz="457200" rtl="0" eaLnBrk="1" latinLnBrk="0" hangingPunct="1">
              <a:lnSpc>
                <a:spcPct val="120000"/>
              </a:lnSpc>
              <a:spcBef>
                <a:spcPts val="0"/>
              </a:spcBef>
              <a:spcAft>
                <a:spcPts val="900"/>
              </a:spcAft>
              <a:buClr>
                <a:schemeClr val="tx1"/>
              </a:buClr>
              <a:buFont typeface="Lucida Grande"/>
              <a:buChar char="–"/>
              <a:defRPr sz="1400" kern="1200" baseline="0">
                <a:solidFill>
                  <a:schemeClr val="tx1"/>
                </a:solidFill>
                <a:latin typeface="Segoe UI"/>
                <a:ea typeface="+mn-ea"/>
                <a:cs typeface="+mn-cs"/>
              </a:defRPr>
            </a:lvl9pPr>
          </a:lstStyle>
          <a:p>
            <a:pPr marL="0" lvl="1" indent="0">
              <a:lnSpc>
                <a:spcPct val="100000"/>
              </a:lnSpc>
              <a:spcBef>
                <a:spcPts val="800"/>
              </a:spcBef>
              <a:buNone/>
            </a:pPr>
            <a:r>
              <a:rPr lang="en-US" altLang="en-US" sz="1200" dirty="0">
                <a:solidFill>
                  <a:schemeClr val="bg2"/>
                </a:solidFill>
              </a:rPr>
              <a:t>Management is committed to the health and wellness of its employees.</a:t>
            </a:r>
          </a:p>
        </p:txBody>
      </p:sp>
      <p:sp>
        <p:nvSpPr>
          <p:cNvPr id="10" name="Text Placeholder 1"/>
          <p:cNvSpPr txBox="1">
            <a:spLocks/>
          </p:cNvSpPr>
          <p:nvPr/>
        </p:nvSpPr>
        <p:spPr>
          <a:xfrm>
            <a:off x="915989" y="3886199"/>
            <a:ext cx="7316786" cy="291975"/>
          </a:xfrm>
          <a:prstGeom prst="roundRect">
            <a:avLst>
              <a:gd name="adj" fmla="val 12095"/>
            </a:avLst>
          </a:prstGeom>
          <a:solidFill>
            <a:srgbClr val="BE143C"/>
          </a:solidFill>
        </p:spPr>
        <p:txBody>
          <a:bodyPr anchor="ctr" anchorCtr="0"/>
          <a:lstStyle>
            <a:lvl1pPr marL="53975" indent="-53975" algn="l" defTabSz="457200" rtl="0" eaLnBrk="1" latinLnBrk="0" hangingPunct="1">
              <a:lnSpc>
                <a:spcPct val="120000"/>
              </a:lnSpc>
              <a:spcBef>
                <a:spcPts val="900"/>
              </a:spcBef>
              <a:spcAft>
                <a:spcPts val="900"/>
              </a:spcAft>
              <a:buClrTx/>
              <a:buFont typeface="Lucida Grande"/>
              <a:buChar char=" "/>
              <a:tabLst/>
              <a:defRPr sz="1400" kern="1200">
                <a:solidFill>
                  <a:schemeClr val="tx1"/>
                </a:solidFill>
                <a:latin typeface="Segoe UI"/>
                <a:ea typeface="+mn-ea"/>
                <a:cs typeface="+mn-cs"/>
              </a:defRPr>
            </a:lvl1pPr>
            <a:lvl2pPr marL="457200" indent="-171450" algn="l" defTabSz="457200" rtl="0" eaLnBrk="1" latinLnBrk="0" hangingPunct="1">
              <a:lnSpc>
                <a:spcPct val="120000"/>
              </a:lnSpc>
              <a:spcBef>
                <a:spcPts val="300"/>
              </a:spcBef>
              <a:spcAft>
                <a:spcPts val="900"/>
              </a:spcAft>
              <a:buClrTx/>
              <a:buFont typeface="Arial"/>
              <a:buChar char="•"/>
              <a:tabLst/>
              <a:defRPr sz="1400" kern="1200">
                <a:solidFill>
                  <a:schemeClr val="tx1"/>
                </a:solidFill>
                <a:latin typeface="Segoe UI"/>
                <a:ea typeface="+mn-ea"/>
                <a:cs typeface="+mn-cs"/>
              </a:defRPr>
            </a:lvl2pPr>
            <a:lvl3pPr marL="801688" indent="-173038" algn="l" defTabSz="457200" rtl="0" eaLnBrk="1" latinLnBrk="0" hangingPunct="1">
              <a:lnSpc>
                <a:spcPct val="120000"/>
              </a:lnSpc>
              <a:spcBef>
                <a:spcPts val="0"/>
              </a:spcBef>
              <a:spcAft>
                <a:spcPts val="900"/>
              </a:spcAft>
              <a:buClr>
                <a:schemeClr val="tx1"/>
              </a:buClr>
              <a:buFont typeface="Lucida Grande"/>
              <a:buChar char="–"/>
              <a:tabLst/>
              <a:defRPr sz="1400" kern="1200">
                <a:solidFill>
                  <a:schemeClr val="tx1"/>
                </a:solidFill>
                <a:latin typeface="Segoe UI"/>
                <a:ea typeface="+mn-ea"/>
                <a:cs typeface="+mn-cs"/>
              </a:defRPr>
            </a:lvl3pPr>
            <a:lvl4pPr marL="1198563" indent="-171450" algn="l" defTabSz="457200" rtl="0" eaLnBrk="1" latinLnBrk="0" hangingPunct="1">
              <a:lnSpc>
                <a:spcPct val="120000"/>
              </a:lnSpc>
              <a:spcBef>
                <a:spcPts val="0"/>
              </a:spcBef>
              <a:spcAft>
                <a:spcPts val="900"/>
              </a:spcAft>
              <a:buClr>
                <a:schemeClr val="tx1"/>
              </a:buClr>
              <a:buFont typeface="Arial"/>
              <a:buChar char="•"/>
              <a:defRPr sz="1400" kern="1200">
                <a:solidFill>
                  <a:schemeClr val="tx1"/>
                </a:solidFill>
                <a:latin typeface="Segoe UI"/>
                <a:ea typeface="+mn-ea"/>
                <a:cs typeface="+mn-cs"/>
              </a:defRPr>
            </a:lvl4pPr>
            <a:lvl5pPr marL="1601788" indent="-173038" algn="l" defTabSz="457200" rtl="0" eaLnBrk="1" latinLnBrk="0" hangingPunct="1">
              <a:lnSpc>
                <a:spcPct val="120000"/>
              </a:lnSpc>
              <a:spcBef>
                <a:spcPts val="0"/>
              </a:spcBef>
              <a:spcAft>
                <a:spcPts val="900"/>
              </a:spcAft>
              <a:buClr>
                <a:schemeClr val="tx1"/>
              </a:buClr>
              <a:buFont typeface="Lucida Grande"/>
              <a:buChar char="–"/>
              <a:defRPr sz="1400" kern="1200">
                <a:solidFill>
                  <a:schemeClr val="tx1"/>
                </a:solidFill>
                <a:latin typeface="Segoe UI"/>
                <a:ea typeface="+mn-ea"/>
                <a:cs typeface="+mn-cs"/>
              </a:defRPr>
            </a:lvl5pPr>
            <a:lvl6pPr marL="1601788" indent="-171450" algn="l" defTabSz="457200" rtl="0" eaLnBrk="1" latinLnBrk="0" hangingPunct="1">
              <a:lnSpc>
                <a:spcPct val="120000"/>
              </a:lnSpc>
              <a:spcBef>
                <a:spcPts val="0"/>
              </a:spcBef>
              <a:spcAft>
                <a:spcPts val="900"/>
              </a:spcAft>
              <a:buClr>
                <a:schemeClr val="tx1"/>
              </a:buClr>
              <a:buFont typeface="Lucida Grande"/>
              <a:buChar char="–"/>
              <a:defRPr sz="1400" kern="1200">
                <a:solidFill>
                  <a:schemeClr val="tx1"/>
                </a:solidFill>
                <a:latin typeface="Segoe UI"/>
                <a:ea typeface="+mn-ea"/>
                <a:cs typeface="+mn-cs"/>
              </a:defRPr>
            </a:lvl6pPr>
            <a:lvl7pPr marL="1601788" indent="-171450" algn="l" defTabSz="457200" rtl="0" eaLnBrk="1" latinLnBrk="0" hangingPunct="1">
              <a:lnSpc>
                <a:spcPct val="120000"/>
              </a:lnSpc>
              <a:spcBef>
                <a:spcPts val="0"/>
              </a:spcBef>
              <a:spcAft>
                <a:spcPts val="900"/>
              </a:spcAft>
              <a:buClr>
                <a:schemeClr val="tx1"/>
              </a:buClr>
              <a:buFont typeface="Lucida Grande"/>
              <a:buChar char="–"/>
              <a:defRPr sz="1400" kern="1200" baseline="0">
                <a:solidFill>
                  <a:schemeClr val="tx1"/>
                </a:solidFill>
                <a:latin typeface="Segoe UI"/>
                <a:ea typeface="+mn-ea"/>
                <a:cs typeface="+mn-cs"/>
              </a:defRPr>
            </a:lvl7pPr>
            <a:lvl8pPr marL="1601788" indent="-171450" algn="l" defTabSz="457200" rtl="0" eaLnBrk="1" latinLnBrk="0" hangingPunct="1">
              <a:lnSpc>
                <a:spcPct val="120000"/>
              </a:lnSpc>
              <a:spcBef>
                <a:spcPts val="0"/>
              </a:spcBef>
              <a:spcAft>
                <a:spcPts val="900"/>
              </a:spcAft>
              <a:buClr>
                <a:schemeClr val="tx1"/>
              </a:buClr>
              <a:buFont typeface="Lucida Grande"/>
              <a:buChar char="–"/>
              <a:defRPr sz="1400" kern="1200" baseline="0">
                <a:solidFill>
                  <a:schemeClr val="tx1"/>
                </a:solidFill>
                <a:latin typeface="Segoe UI"/>
                <a:ea typeface="+mn-ea"/>
                <a:cs typeface="+mn-cs"/>
              </a:defRPr>
            </a:lvl8pPr>
            <a:lvl9pPr marL="1601788" indent="-171450" algn="l" defTabSz="457200" rtl="0" eaLnBrk="1" latinLnBrk="0" hangingPunct="1">
              <a:lnSpc>
                <a:spcPct val="120000"/>
              </a:lnSpc>
              <a:spcBef>
                <a:spcPts val="0"/>
              </a:spcBef>
              <a:spcAft>
                <a:spcPts val="900"/>
              </a:spcAft>
              <a:buClr>
                <a:schemeClr val="tx1"/>
              </a:buClr>
              <a:buFont typeface="Lucida Grande"/>
              <a:buChar char="–"/>
              <a:defRPr sz="1400" kern="1200" baseline="0">
                <a:solidFill>
                  <a:schemeClr val="tx1"/>
                </a:solidFill>
                <a:latin typeface="Segoe UI"/>
                <a:ea typeface="+mn-ea"/>
                <a:cs typeface="+mn-cs"/>
              </a:defRPr>
            </a:lvl9pPr>
          </a:lstStyle>
          <a:p>
            <a:pPr marL="0" lvl="1" indent="0">
              <a:lnSpc>
                <a:spcPct val="100000"/>
              </a:lnSpc>
              <a:spcBef>
                <a:spcPts val="800"/>
              </a:spcBef>
              <a:buNone/>
            </a:pPr>
            <a:r>
              <a:rPr lang="en-US" altLang="en-US" sz="1200" dirty="0">
                <a:solidFill>
                  <a:schemeClr val="bg2"/>
                </a:solidFill>
              </a:rPr>
              <a:t>Healthy lifestyles are recognized and rewarded within the organization.</a:t>
            </a:r>
          </a:p>
        </p:txBody>
      </p:sp>
      <p:graphicFrame>
        <p:nvGraphicFramePr>
          <p:cNvPr id="11" name="Chart 10">
            <a:extLst>
              <a:ext uri="{FF2B5EF4-FFF2-40B4-BE49-F238E27FC236}">
                <a16:creationId xmlns:a16="http://schemas.microsoft.com/office/drawing/2014/main" id="{94301B74-E1FA-48B3-B50E-29846F2669BC}"/>
              </a:ext>
            </a:extLst>
          </p:cNvPr>
          <p:cNvGraphicFramePr>
            <a:graphicFrameLocks/>
          </p:cNvGraphicFramePr>
          <p:nvPr>
            <p:extLst>
              <p:ext uri="{D42A27DB-BD31-4B8C-83A1-F6EECF244321}">
                <p14:modId xmlns:p14="http://schemas.microsoft.com/office/powerpoint/2010/main" val="2106083676"/>
              </p:ext>
            </p:extLst>
          </p:nvPr>
        </p:nvGraphicFramePr>
        <p:xfrm>
          <a:off x="915987" y="1892174"/>
          <a:ext cx="7316787" cy="1994025"/>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2" name="Chart 11">
            <a:extLst>
              <a:ext uri="{FF2B5EF4-FFF2-40B4-BE49-F238E27FC236}">
                <a16:creationId xmlns:a16="http://schemas.microsoft.com/office/drawing/2014/main" id="{8065ED4F-3B73-4AFE-9418-E8547B4BEBCC}"/>
              </a:ext>
            </a:extLst>
          </p:cNvPr>
          <p:cNvGraphicFramePr>
            <a:graphicFrameLocks/>
          </p:cNvGraphicFramePr>
          <p:nvPr>
            <p:extLst>
              <p:ext uri="{D42A27DB-BD31-4B8C-83A1-F6EECF244321}">
                <p14:modId xmlns:p14="http://schemas.microsoft.com/office/powerpoint/2010/main" val="8823180"/>
              </p:ext>
            </p:extLst>
          </p:nvPr>
        </p:nvGraphicFramePr>
        <p:xfrm>
          <a:off x="915987" y="4178174"/>
          <a:ext cx="7316787" cy="1994025"/>
        </p:xfrm>
        <a:graphic>
          <a:graphicData uri="http://schemas.openxmlformats.org/drawingml/2006/chart">
            <c:chart xmlns:c="http://schemas.openxmlformats.org/drawingml/2006/chart" xmlns:r="http://schemas.openxmlformats.org/officeDocument/2006/relationships" r:id="rId4"/>
          </a:graphicData>
        </a:graphic>
      </p:graphicFrame>
    </p:spTree>
    <p:custDataLst>
      <p:tags r:id="rId1"/>
    </p:custDataLst>
    <p:extLst>
      <p:ext uri="{BB962C8B-B14F-4D97-AF65-F5344CB8AC3E}">
        <p14:creationId xmlns:p14="http://schemas.microsoft.com/office/powerpoint/2010/main" val="62282313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68679" y="624015"/>
            <a:ext cx="7316787" cy="685800"/>
          </a:xfrm>
        </p:spPr>
        <p:txBody>
          <a:bodyPr/>
          <a:lstStyle/>
          <a:p>
            <a:r>
              <a:rPr lang="en-US" dirty="0"/>
              <a:t>Satisfaction (Continued)</a:t>
            </a:r>
          </a:p>
        </p:txBody>
      </p:sp>
      <p:sp>
        <p:nvSpPr>
          <p:cNvPr id="5" name="Slide Number Placeholder 4"/>
          <p:cNvSpPr>
            <a:spLocks noGrp="1"/>
          </p:cNvSpPr>
          <p:nvPr>
            <p:ph type="sldNum" sz="quarter" idx="12"/>
          </p:nvPr>
        </p:nvSpPr>
        <p:spPr/>
        <p:txBody>
          <a:bodyPr/>
          <a:lstStyle/>
          <a:p>
            <a:fld id="{BC3E0A6C-60AE-6241-853C-C56EF7F0B06D}" type="slidenum">
              <a:rPr lang="en-US" smtClean="0"/>
              <a:t>18</a:t>
            </a:fld>
            <a:endParaRPr lang="en-US"/>
          </a:p>
        </p:txBody>
      </p:sp>
      <p:sp>
        <p:nvSpPr>
          <p:cNvPr id="15" name="Content Placeholder 2"/>
          <p:cNvSpPr>
            <a:spLocks noGrp="1"/>
          </p:cNvSpPr>
          <p:nvPr>
            <p:ph idx="1"/>
          </p:nvPr>
        </p:nvSpPr>
        <p:spPr>
          <a:xfrm>
            <a:off x="868679" y="1282655"/>
            <a:ext cx="7723060" cy="276773"/>
          </a:xfrm>
        </p:spPr>
        <p:txBody>
          <a:bodyPr numCol="1"/>
          <a:lstStyle/>
          <a:p>
            <a:pPr marL="0" indent="0">
              <a:buNone/>
            </a:pPr>
            <a:r>
              <a:rPr lang="en-US" dirty="0"/>
              <a:t>Please indicate the extent to which you agree or disagree with the following statement</a:t>
            </a:r>
          </a:p>
        </p:txBody>
      </p:sp>
      <p:sp>
        <p:nvSpPr>
          <p:cNvPr id="7" name="Text Placeholder 1"/>
          <p:cNvSpPr txBox="1">
            <a:spLocks/>
          </p:cNvSpPr>
          <p:nvPr/>
        </p:nvSpPr>
        <p:spPr>
          <a:xfrm>
            <a:off x="915988" y="1600199"/>
            <a:ext cx="7316786" cy="291975"/>
          </a:xfrm>
          <a:prstGeom prst="roundRect">
            <a:avLst>
              <a:gd name="adj" fmla="val 12095"/>
            </a:avLst>
          </a:prstGeom>
          <a:solidFill>
            <a:srgbClr val="BE143C"/>
          </a:solidFill>
        </p:spPr>
        <p:txBody>
          <a:bodyPr anchor="ctr" anchorCtr="0"/>
          <a:lstStyle>
            <a:lvl1pPr marL="53975" indent="-53975" algn="l" defTabSz="457200" rtl="0" eaLnBrk="1" latinLnBrk="0" hangingPunct="1">
              <a:lnSpc>
                <a:spcPct val="120000"/>
              </a:lnSpc>
              <a:spcBef>
                <a:spcPts val="900"/>
              </a:spcBef>
              <a:spcAft>
                <a:spcPts val="900"/>
              </a:spcAft>
              <a:buClrTx/>
              <a:buFont typeface="Lucida Grande"/>
              <a:buChar char=" "/>
              <a:tabLst/>
              <a:defRPr sz="1400" kern="1200">
                <a:solidFill>
                  <a:schemeClr val="tx1"/>
                </a:solidFill>
                <a:latin typeface="Segoe UI"/>
                <a:ea typeface="+mn-ea"/>
                <a:cs typeface="+mn-cs"/>
              </a:defRPr>
            </a:lvl1pPr>
            <a:lvl2pPr marL="457200" indent="-171450" algn="l" defTabSz="457200" rtl="0" eaLnBrk="1" latinLnBrk="0" hangingPunct="1">
              <a:lnSpc>
                <a:spcPct val="120000"/>
              </a:lnSpc>
              <a:spcBef>
                <a:spcPts val="300"/>
              </a:spcBef>
              <a:spcAft>
                <a:spcPts val="900"/>
              </a:spcAft>
              <a:buClrTx/>
              <a:buFont typeface="Arial"/>
              <a:buChar char="•"/>
              <a:tabLst/>
              <a:defRPr sz="1400" kern="1200">
                <a:solidFill>
                  <a:schemeClr val="tx1"/>
                </a:solidFill>
                <a:latin typeface="Segoe UI"/>
                <a:ea typeface="+mn-ea"/>
                <a:cs typeface="+mn-cs"/>
              </a:defRPr>
            </a:lvl2pPr>
            <a:lvl3pPr marL="801688" indent="-173038" algn="l" defTabSz="457200" rtl="0" eaLnBrk="1" latinLnBrk="0" hangingPunct="1">
              <a:lnSpc>
                <a:spcPct val="120000"/>
              </a:lnSpc>
              <a:spcBef>
                <a:spcPts val="0"/>
              </a:spcBef>
              <a:spcAft>
                <a:spcPts val="900"/>
              </a:spcAft>
              <a:buClr>
                <a:schemeClr val="tx1"/>
              </a:buClr>
              <a:buFont typeface="Lucida Grande"/>
              <a:buChar char="–"/>
              <a:tabLst/>
              <a:defRPr sz="1400" kern="1200">
                <a:solidFill>
                  <a:schemeClr val="tx1"/>
                </a:solidFill>
                <a:latin typeface="Segoe UI"/>
                <a:ea typeface="+mn-ea"/>
                <a:cs typeface="+mn-cs"/>
              </a:defRPr>
            </a:lvl3pPr>
            <a:lvl4pPr marL="1198563" indent="-171450" algn="l" defTabSz="457200" rtl="0" eaLnBrk="1" latinLnBrk="0" hangingPunct="1">
              <a:lnSpc>
                <a:spcPct val="120000"/>
              </a:lnSpc>
              <a:spcBef>
                <a:spcPts val="0"/>
              </a:spcBef>
              <a:spcAft>
                <a:spcPts val="900"/>
              </a:spcAft>
              <a:buClr>
                <a:schemeClr val="tx1"/>
              </a:buClr>
              <a:buFont typeface="Arial"/>
              <a:buChar char="•"/>
              <a:defRPr sz="1400" kern="1200">
                <a:solidFill>
                  <a:schemeClr val="tx1"/>
                </a:solidFill>
                <a:latin typeface="Segoe UI"/>
                <a:ea typeface="+mn-ea"/>
                <a:cs typeface="+mn-cs"/>
              </a:defRPr>
            </a:lvl4pPr>
            <a:lvl5pPr marL="1601788" indent="-173038" algn="l" defTabSz="457200" rtl="0" eaLnBrk="1" latinLnBrk="0" hangingPunct="1">
              <a:lnSpc>
                <a:spcPct val="120000"/>
              </a:lnSpc>
              <a:spcBef>
                <a:spcPts val="0"/>
              </a:spcBef>
              <a:spcAft>
                <a:spcPts val="900"/>
              </a:spcAft>
              <a:buClr>
                <a:schemeClr val="tx1"/>
              </a:buClr>
              <a:buFont typeface="Lucida Grande"/>
              <a:buChar char="–"/>
              <a:defRPr sz="1400" kern="1200">
                <a:solidFill>
                  <a:schemeClr val="tx1"/>
                </a:solidFill>
                <a:latin typeface="Segoe UI"/>
                <a:ea typeface="+mn-ea"/>
                <a:cs typeface="+mn-cs"/>
              </a:defRPr>
            </a:lvl5pPr>
            <a:lvl6pPr marL="1601788" indent="-171450" algn="l" defTabSz="457200" rtl="0" eaLnBrk="1" latinLnBrk="0" hangingPunct="1">
              <a:lnSpc>
                <a:spcPct val="120000"/>
              </a:lnSpc>
              <a:spcBef>
                <a:spcPts val="0"/>
              </a:spcBef>
              <a:spcAft>
                <a:spcPts val="900"/>
              </a:spcAft>
              <a:buClr>
                <a:schemeClr val="tx1"/>
              </a:buClr>
              <a:buFont typeface="Lucida Grande"/>
              <a:buChar char="–"/>
              <a:defRPr sz="1400" kern="1200">
                <a:solidFill>
                  <a:schemeClr val="tx1"/>
                </a:solidFill>
                <a:latin typeface="Segoe UI"/>
                <a:ea typeface="+mn-ea"/>
                <a:cs typeface="+mn-cs"/>
              </a:defRPr>
            </a:lvl6pPr>
            <a:lvl7pPr marL="1601788" indent="-171450" algn="l" defTabSz="457200" rtl="0" eaLnBrk="1" latinLnBrk="0" hangingPunct="1">
              <a:lnSpc>
                <a:spcPct val="120000"/>
              </a:lnSpc>
              <a:spcBef>
                <a:spcPts val="0"/>
              </a:spcBef>
              <a:spcAft>
                <a:spcPts val="900"/>
              </a:spcAft>
              <a:buClr>
                <a:schemeClr val="tx1"/>
              </a:buClr>
              <a:buFont typeface="Lucida Grande"/>
              <a:buChar char="–"/>
              <a:defRPr sz="1400" kern="1200" baseline="0">
                <a:solidFill>
                  <a:schemeClr val="tx1"/>
                </a:solidFill>
                <a:latin typeface="Segoe UI"/>
                <a:ea typeface="+mn-ea"/>
                <a:cs typeface="+mn-cs"/>
              </a:defRPr>
            </a:lvl7pPr>
            <a:lvl8pPr marL="1601788" indent="-171450" algn="l" defTabSz="457200" rtl="0" eaLnBrk="1" latinLnBrk="0" hangingPunct="1">
              <a:lnSpc>
                <a:spcPct val="120000"/>
              </a:lnSpc>
              <a:spcBef>
                <a:spcPts val="0"/>
              </a:spcBef>
              <a:spcAft>
                <a:spcPts val="900"/>
              </a:spcAft>
              <a:buClr>
                <a:schemeClr val="tx1"/>
              </a:buClr>
              <a:buFont typeface="Lucida Grande"/>
              <a:buChar char="–"/>
              <a:defRPr sz="1400" kern="1200" baseline="0">
                <a:solidFill>
                  <a:schemeClr val="tx1"/>
                </a:solidFill>
                <a:latin typeface="Segoe UI"/>
                <a:ea typeface="+mn-ea"/>
                <a:cs typeface="+mn-cs"/>
              </a:defRPr>
            </a:lvl8pPr>
            <a:lvl9pPr marL="1601788" indent="-171450" algn="l" defTabSz="457200" rtl="0" eaLnBrk="1" latinLnBrk="0" hangingPunct="1">
              <a:lnSpc>
                <a:spcPct val="120000"/>
              </a:lnSpc>
              <a:spcBef>
                <a:spcPts val="0"/>
              </a:spcBef>
              <a:spcAft>
                <a:spcPts val="900"/>
              </a:spcAft>
              <a:buClr>
                <a:schemeClr val="tx1"/>
              </a:buClr>
              <a:buFont typeface="Lucida Grande"/>
              <a:buChar char="–"/>
              <a:defRPr sz="1400" kern="1200" baseline="0">
                <a:solidFill>
                  <a:schemeClr val="tx1"/>
                </a:solidFill>
                <a:latin typeface="Segoe UI"/>
                <a:ea typeface="+mn-ea"/>
                <a:cs typeface="+mn-cs"/>
              </a:defRPr>
            </a:lvl9pPr>
          </a:lstStyle>
          <a:p>
            <a:pPr marL="0" lvl="1" indent="0">
              <a:lnSpc>
                <a:spcPct val="100000"/>
              </a:lnSpc>
              <a:spcBef>
                <a:spcPts val="800"/>
              </a:spcBef>
              <a:buNone/>
            </a:pPr>
            <a:r>
              <a:rPr lang="en-US" altLang="en-US" sz="1200" dirty="0">
                <a:solidFill>
                  <a:schemeClr val="bg2"/>
                </a:solidFill>
              </a:rPr>
              <a:t>Employees are taught skills needed to achieve a healthy lifestyle.</a:t>
            </a:r>
          </a:p>
        </p:txBody>
      </p:sp>
      <p:sp>
        <p:nvSpPr>
          <p:cNvPr id="10" name="Text Placeholder 1"/>
          <p:cNvSpPr txBox="1">
            <a:spLocks/>
          </p:cNvSpPr>
          <p:nvPr/>
        </p:nvSpPr>
        <p:spPr>
          <a:xfrm>
            <a:off x="915989" y="3886199"/>
            <a:ext cx="7316786" cy="291975"/>
          </a:xfrm>
          <a:prstGeom prst="roundRect">
            <a:avLst>
              <a:gd name="adj" fmla="val 12095"/>
            </a:avLst>
          </a:prstGeom>
          <a:solidFill>
            <a:srgbClr val="BE143C"/>
          </a:solidFill>
        </p:spPr>
        <p:txBody>
          <a:bodyPr anchor="ctr" anchorCtr="0"/>
          <a:lstStyle>
            <a:lvl1pPr marL="53975" indent="-53975" algn="l" defTabSz="457200" rtl="0" eaLnBrk="1" latinLnBrk="0" hangingPunct="1">
              <a:lnSpc>
                <a:spcPct val="120000"/>
              </a:lnSpc>
              <a:spcBef>
                <a:spcPts val="900"/>
              </a:spcBef>
              <a:spcAft>
                <a:spcPts val="900"/>
              </a:spcAft>
              <a:buClrTx/>
              <a:buFont typeface="Lucida Grande"/>
              <a:buChar char=" "/>
              <a:tabLst/>
              <a:defRPr sz="1400" kern="1200">
                <a:solidFill>
                  <a:schemeClr val="tx1"/>
                </a:solidFill>
                <a:latin typeface="Segoe UI"/>
                <a:ea typeface="+mn-ea"/>
                <a:cs typeface="+mn-cs"/>
              </a:defRPr>
            </a:lvl1pPr>
            <a:lvl2pPr marL="457200" indent="-171450" algn="l" defTabSz="457200" rtl="0" eaLnBrk="1" latinLnBrk="0" hangingPunct="1">
              <a:lnSpc>
                <a:spcPct val="120000"/>
              </a:lnSpc>
              <a:spcBef>
                <a:spcPts val="300"/>
              </a:spcBef>
              <a:spcAft>
                <a:spcPts val="900"/>
              </a:spcAft>
              <a:buClrTx/>
              <a:buFont typeface="Arial"/>
              <a:buChar char="•"/>
              <a:tabLst/>
              <a:defRPr sz="1400" kern="1200">
                <a:solidFill>
                  <a:schemeClr val="tx1"/>
                </a:solidFill>
                <a:latin typeface="Segoe UI"/>
                <a:ea typeface="+mn-ea"/>
                <a:cs typeface="+mn-cs"/>
              </a:defRPr>
            </a:lvl2pPr>
            <a:lvl3pPr marL="801688" indent="-173038" algn="l" defTabSz="457200" rtl="0" eaLnBrk="1" latinLnBrk="0" hangingPunct="1">
              <a:lnSpc>
                <a:spcPct val="120000"/>
              </a:lnSpc>
              <a:spcBef>
                <a:spcPts val="0"/>
              </a:spcBef>
              <a:spcAft>
                <a:spcPts val="900"/>
              </a:spcAft>
              <a:buClr>
                <a:schemeClr val="tx1"/>
              </a:buClr>
              <a:buFont typeface="Lucida Grande"/>
              <a:buChar char="–"/>
              <a:tabLst/>
              <a:defRPr sz="1400" kern="1200">
                <a:solidFill>
                  <a:schemeClr val="tx1"/>
                </a:solidFill>
                <a:latin typeface="Segoe UI"/>
                <a:ea typeface="+mn-ea"/>
                <a:cs typeface="+mn-cs"/>
              </a:defRPr>
            </a:lvl3pPr>
            <a:lvl4pPr marL="1198563" indent="-171450" algn="l" defTabSz="457200" rtl="0" eaLnBrk="1" latinLnBrk="0" hangingPunct="1">
              <a:lnSpc>
                <a:spcPct val="120000"/>
              </a:lnSpc>
              <a:spcBef>
                <a:spcPts val="0"/>
              </a:spcBef>
              <a:spcAft>
                <a:spcPts val="900"/>
              </a:spcAft>
              <a:buClr>
                <a:schemeClr val="tx1"/>
              </a:buClr>
              <a:buFont typeface="Arial"/>
              <a:buChar char="•"/>
              <a:defRPr sz="1400" kern="1200">
                <a:solidFill>
                  <a:schemeClr val="tx1"/>
                </a:solidFill>
                <a:latin typeface="Segoe UI"/>
                <a:ea typeface="+mn-ea"/>
                <a:cs typeface="+mn-cs"/>
              </a:defRPr>
            </a:lvl4pPr>
            <a:lvl5pPr marL="1601788" indent="-173038" algn="l" defTabSz="457200" rtl="0" eaLnBrk="1" latinLnBrk="0" hangingPunct="1">
              <a:lnSpc>
                <a:spcPct val="120000"/>
              </a:lnSpc>
              <a:spcBef>
                <a:spcPts val="0"/>
              </a:spcBef>
              <a:spcAft>
                <a:spcPts val="900"/>
              </a:spcAft>
              <a:buClr>
                <a:schemeClr val="tx1"/>
              </a:buClr>
              <a:buFont typeface="Lucida Grande"/>
              <a:buChar char="–"/>
              <a:defRPr sz="1400" kern="1200">
                <a:solidFill>
                  <a:schemeClr val="tx1"/>
                </a:solidFill>
                <a:latin typeface="Segoe UI"/>
                <a:ea typeface="+mn-ea"/>
                <a:cs typeface="+mn-cs"/>
              </a:defRPr>
            </a:lvl5pPr>
            <a:lvl6pPr marL="1601788" indent="-171450" algn="l" defTabSz="457200" rtl="0" eaLnBrk="1" latinLnBrk="0" hangingPunct="1">
              <a:lnSpc>
                <a:spcPct val="120000"/>
              </a:lnSpc>
              <a:spcBef>
                <a:spcPts val="0"/>
              </a:spcBef>
              <a:spcAft>
                <a:spcPts val="900"/>
              </a:spcAft>
              <a:buClr>
                <a:schemeClr val="tx1"/>
              </a:buClr>
              <a:buFont typeface="Lucida Grande"/>
              <a:buChar char="–"/>
              <a:defRPr sz="1400" kern="1200">
                <a:solidFill>
                  <a:schemeClr val="tx1"/>
                </a:solidFill>
                <a:latin typeface="Segoe UI"/>
                <a:ea typeface="+mn-ea"/>
                <a:cs typeface="+mn-cs"/>
              </a:defRPr>
            </a:lvl6pPr>
            <a:lvl7pPr marL="1601788" indent="-171450" algn="l" defTabSz="457200" rtl="0" eaLnBrk="1" latinLnBrk="0" hangingPunct="1">
              <a:lnSpc>
                <a:spcPct val="120000"/>
              </a:lnSpc>
              <a:spcBef>
                <a:spcPts val="0"/>
              </a:spcBef>
              <a:spcAft>
                <a:spcPts val="900"/>
              </a:spcAft>
              <a:buClr>
                <a:schemeClr val="tx1"/>
              </a:buClr>
              <a:buFont typeface="Lucida Grande"/>
              <a:buChar char="–"/>
              <a:defRPr sz="1400" kern="1200" baseline="0">
                <a:solidFill>
                  <a:schemeClr val="tx1"/>
                </a:solidFill>
                <a:latin typeface="Segoe UI"/>
                <a:ea typeface="+mn-ea"/>
                <a:cs typeface="+mn-cs"/>
              </a:defRPr>
            </a:lvl7pPr>
            <a:lvl8pPr marL="1601788" indent="-171450" algn="l" defTabSz="457200" rtl="0" eaLnBrk="1" latinLnBrk="0" hangingPunct="1">
              <a:lnSpc>
                <a:spcPct val="120000"/>
              </a:lnSpc>
              <a:spcBef>
                <a:spcPts val="0"/>
              </a:spcBef>
              <a:spcAft>
                <a:spcPts val="900"/>
              </a:spcAft>
              <a:buClr>
                <a:schemeClr val="tx1"/>
              </a:buClr>
              <a:buFont typeface="Lucida Grande"/>
              <a:buChar char="–"/>
              <a:defRPr sz="1400" kern="1200" baseline="0">
                <a:solidFill>
                  <a:schemeClr val="tx1"/>
                </a:solidFill>
                <a:latin typeface="Segoe UI"/>
                <a:ea typeface="+mn-ea"/>
                <a:cs typeface="+mn-cs"/>
              </a:defRPr>
            </a:lvl8pPr>
            <a:lvl9pPr marL="1601788" indent="-171450" algn="l" defTabSz="457200" rtl="0" eaLnBrk="1" latinLnBrk="0" hangingPunct="1">
              <a:lnSpc>
                <a:spcPct val="120000"/>
              </a:lnSpc>
              <a:spcBef>
                <a:spcPts val="0"/>
              </a:spcBef>
              <a:spcAft>
                <a:spcPts val="900"/>
              </a:spcAft>
              <a:buClr>
                <a:schemeClr val="tx1"/>
              </a:buClr>
              <a:buFont typeface="Lucida Grande"/>
              <a:buChar char="–"/>
              <a:defRPr sz="1400" kern="1200" baseline="0">
                <a:solidFill>
                  <a:schemeClr val="tx1"/>
                </a:solidFill>
                <a:latin typeface="Segoe UI"/>
                <a:ea typeface="+mn-ea"/>
                <a:cs typeface="+mn-cs"/>
              </a:defRPr>
            </a:lvl9pPr>
          </a:lstStyle>
          <a:p>
            <a:pPr marL="0" lvl="1" indent="0">
              <a:lnSpc>
                <a:spcPct val="100000"/>
              </a:lnSpc>
              <a:spcBef>
                <a:spcPts val="800"/>
              </a:spcBef>
              <a:buNone/>
            </a:pPr>
            <a:r>
              <a:rPr lang="en-US" altLang="en-US" sz="1200" dirty="0">
                <a:solidFill>
                  <a:schemeClr val="bg2"/>
                </a:solidFill>
              </a:rPr>
              <a:t>The work environment makes it easy to make healthy dietary choices.</a:t>
            </a:r>
          </a:p>
        </p:txBody>
      </p:sp>
      <p:graphicFrame>
        <p:nvGraphicFramePr>
          <p:cNvPr id="11" name="Chart 10">
            <a:extLst>
              <a:ext uri="{FF2B5EF4-FFF2-40B4-BE49-F238E27FC236}">
                <a16:creationId xmlns:a16="http://schemas.microsoft.com/office/drawing/2014/main" id="{B595E850-24C3-4D99-9F9A-569ECAE580B2}"/>
              </a:ext>
            </a:extLst>
          </p:cNvPr>
          <p:cNvGraphicFramePr>
            <a:graphicFrameLocks/>
          </p:cNvGraphicFramePr>
          <p:nvPr>
            <p:extLst>
              <p:ext uri="{D42A27DB-BD31-4B8C-83A1-F6EECF244321}">
                <p14:modId xmlns:p14="http://schemas.microsoft.com/office/powerpoint/2010/main" val="2894831466"/>
              </p:ext>
            </p:extLst>
          </p:nvPr>
        </p:nvGraphicFramePr>
        <p:xfrm>
          <a:off x="915987" y="1892174"/>
          <a:ext cx="7312023" cy="1994025"/>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2" name="Chart 11">
            <a:extLst>
              <a:ext uri="{FF2B5EF4-FFF2-40B4-BE49-F238E27FC236}">
                <a16:creationId xmlns:a16="http://schemas.microsoft.com/office/drawing/2014/main" id="{76FB7ECB-3313-4986-896E-6E37C2B72CA4}"/>
              </a:ext>
            </a:extLst>
          </p:cNvPr>
          <p:cNvGraphicFramePr>
            <a:graphicFrameLocks/>
          </p:cNvGraphicFramePr>
          <p:nvPr>
            <p:extLst>
              <p:ext uri="{D42A27DB-BD31-4B8C-83A1-F6EECF244321}">
                <p14:modId xmlns:p14="http://schemas.microsoft.com/office/powerpoint/2010/main" val="1426338566"/>
              </p:ext>
            </p:extLst>
          </p:nvPr>
        </p:nvGraphicFramePr>
        <p:xfrm>
          <a:off x="915987" y="4178174"/>
          <a:ext cx="7312023" cy="1994025"/>
        </p:xfrm>
        <a:graphic>
          <a:graphicData uri="http://schemas.openxmlformats.org/drawingml/2006/chart">
            <c:chart xmlns:c="http://schemas.openxmlformats.org/drawingml/2006/chart" xmlns:r="http://schemas.openxmlformats.org/officeDocument/2006/relationships" r:id="rId4"/>
          </a:graphicData>
        </a:graphic>
      </p:graphicFrame>
    </p:spTree>
    <p:custDataLst>
      <p:tags r:id="rId1"/>
    </p:custDataLst>
    <p:extLst>
      <p:ext uri="{BB962C8B-B14F-4D97-AF65-F5344CB8AC3E}">
        <p14:creationId xmlns:p14="http://schemas.microsoft.com/office/powerpoint/2010/main" val="62282313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68679" y="624015"/>
            <a:ext cx="7316787" cy="685800"/>
          </a:xfrm>
        </p:spPr>
        <p:txBody>
          <a:bodyPr/>
          <a:lstStyle/>
          <a:p>
            <a:r>
              <a:rPr lang="en-US" dirty="0"/>
              <a:t>Satisfaction (Continued)</a:t>
            </a:r>
          </a:p>
        </p:txBody>
      </p:sp>
      <p:sp>
        <p:nvSpPr>
          <p:cNvPr id="5" name="Slide Number Placeholder 4"/>
          <p:cNvSpPr>
            <a:spLocks noGrp="1"/>
          </p:cNvSpPr>
          <p:nvPr>
            <p:ph type="sldNum" sz="quarter" idx="12"/>
          </p:nvPr>
        </p:nvSpPr>
        <p:spPr/>
        <p:txBody>
          <a:bodyPr/>
          <a:lstStyle/>
          <a:p>
            <a:fld id="{BC3E0A6C-60AE-6241-853C-C56EF7F0B06D}" type="slidenum">
              <a:rPr lang="en-US" smtClean="0"/>
              <a:t>19</a:t>
            </a:fld>
            <a:endParaRPr lang="en-US"/>
          </a:p>
        </p:txBody>
      </p:sp>
      <p:sp>
        <p:nvSpPr>
          <p:cNvPr id="15" name="Content Placeholder 2"/>
          <p:cNvSpPr>
            <a:spLocks noGrp="1"/>
          </p:cNvSpPr>
          <p:nvPr>
            <p:ph idx="1"/>
          </p:nvPr>
        </p:nvSpPr>
        <p:spPr>
          <a:xfrm>
            <a:off x="868679" y="1282655"/>
            <a:ext cx="7723060" cy="276773"/>
          </a:xfrm>
        </p:spPr>
        <p:txBody>
          <a:bodyPr numCol="1"/>
          <a:lstStyle/>
          <a:p>
            <a:pPr marL="0" indent="0">
              <a:buNone/>
            </a:pPr>
            <a:r>
              <a:rPr lang="en-US" dirty="0"/>
              <a:t>Please indicate the extent to which you agree or disagree with the following statement</a:t>
            </a:r>
          </a:p>
        </p:txBody>
      </p:sp>
      <p:sp>
        <p:nvSpPr>
          <p:cNvPr id="7" name="Text Placeholder 1"/>
          <p:cNvSpPr txBox="1">
            <a:spLocks/>
          </p:cNvSpPr>
          <p:nvPr/>
        </p:nvSpPr>
        <p:spPr>
          <a:xfrm>
            <a:off x="915988" y="1600199"/>
            <a:ext cx="7316786" cy="291975"/>
          </a:xfrm>
          <a:prstGeom prst="roundRect">
            <a:avLst>
              <a:gd name="adj" fmla="val 12095"/>
            </a:avLst>
          </a:prstGeom>
          <a:solidFill>
            <a:srgbClr val="BE143C"/>
          </a:solidFill>
        </p:spPr>
        <p:txBody>
          <a:bodyPr anchor="ctr" anchorCtr="0"/>
          <a:lstStyle>
            <a:lvl1pPr marL="53975" indent="-53975" algn="l" defTabSz="457200" rtl="0" eaLnBrk="1" latinLnBrk="0" hangingPunct="1">
              <a:lnSpc>
                <a:spcPct val="120000"/>
              </a:lnSpc>
              <a:spcBef>
                <a:spcPts val="900"/>
              </a:spcBef>
              <a:spcAft>
                <a:spcPts val="900"/>
              </a:spcAft>
              <a:buClrTx/>
              <a:buFont typeface="Lucida Grande"/>
              <a:buChar char=" "/>
              <a:tabLst/>
              <a:defRPr sz="1400" kern="1200">
                <a:solidFill>
                  <a:schemeClr val="tx1"/>
                </a:solidFill>
                <a:latin typeface="Segoe UI"/>
                <a:ea typeface="+mn-ea"/>
                <a:cs typeface="+mn-cs"/>
              </a:defRPr>
            </a:lvl1pPr>
            <a:lvl2pPr marL="457200" indent="-171450" algn="l" defTabSz="457200" rtl="0" eaLnBrk="1" latinLnBrk="0" hangingPunct="1">
              <a:lnSpc>
                <a:spcPct val="120000"/>
              </a:lnSpc>
              <a:spcBef>
                <a:spcPts val="300"/>
              </a:spcBef>
              <a:spcAft>
                <a:spcPts val="900"/>
              </a:spcAft>
              <a:buClrTx/>
              <a:buFont typeface="Arial"/>
              <a:buChar char="•"/>
              <a:tabLst/>
              <a:defRPr sz="1400" kern="1200">
                <a:solidFill>
                  <a:schemeClr val="tx1"/>
                </a:solidFill>
                <a:latin typeface="Segoe UI"/>
                <a:ea typeface="+mn-ea"/>
                <a:cs typeface="+mn-cs"/>
              </a:defRPr>
            </a:lvl2pPr>
            <a:lvl3pPr marL="801688" indent="-173038" algn="l" defTabSz="457200" rtl="0" eaLnBrk="1" latinLnBrk="0" hangingPunct="1">
              <a:lnSpc>
                <a:spcPct val="120000"/>
              </a:lnSpc>
              <a:spcBef>
                <a:spcPts val="0"/>
              </a:spcBef>
              <a:spcAft>
                <a:spcPts val="900"/>
              </a:spcAft>
              <a:buClr>
                <a:schemeClr val="tx1"/>
              </a:buClr>
              <a:buFont typeface="Lucida Grande"/>
              <a:buChar char="–"/>
              <a:tabLst/>
              <a:defRPr sz="1400" kern="1200">
                <a:solidFill>
                  <a:schemeClr val="tx1"/>
                </a:solidFill>
                <a:latin typeface="Segoe UI"/>
                <a:ea typeface="+mn-ea"/>
                <a:cs typeface="+mn-cs"/>
              </a:defRPr>
            </a:lvl3pPr>
            <a:lvl4pPr marL="1198563" indent="-171450" algn="l" defTabSz="457200" rtl="0" eaLnBrk="1" latinLnBrk="0" hangingPunct="1">
              <a:lnSpc>
                <a:spcPct val="120000"/>
              </a:lnSpc>
              <a:spcBef>
                <a:spcPts val="0"/>
              </a:spcBef>
              <a:spcAft>
                <a:spcPts val="900"/>
              </a:spcAft>
              <a:buClr>
                <a:schemeClr val="tx1"/>
              </a:buClr>
              <a:buFont typeface="Arial"/>
              <a:buChar char="•"/>
              <a:defRPr sz="1400" kern="1200">
                <a:solidFill>
                  <a:schemeClr val="tx1"/>
                </a:solidFill>
                <a:latin typeface="Segoe UI"/>
                <a:ea typeface="+mn-ea"/>
                <a:cs typeface="+mn-cs"/>
              </a:defRPr>
            </a:lvl4pPr>
            <a:lvl5pPr marL="1601788" indent="-173038" algn="l" defTabSz="457200" rtl="0" eaLnBrk="1" latinLnBrk="0" hangingPunct="1">
              <a:lnSpc>
                <a:spcPct val="120000"/>
              </a:lnSpc>
              <a:spcBef>
                <a:spcPts val="0"/>
              </a:spcBef>
              <a:spcAft>
                <a:spcPts val="900"/>
              </a:spcAft>
              <a:buClr>
                <a:schemeClr val="tx1"/>
              </a:buClr>
              <a:buFont typeface="Lucida Grande"/>
              <a:buChar char="–"/>
              <a:defRPr sz="1400" kern="1200">
                <a:solidFill>
                  <a:schemeClr val="tx1"/>
                </a:solidFill>
                <a:latin typeface="Segoe UI"/>
                <a:ea typeface="+mn-ea"/>
                <a:cs typeface="+mn-cs"/>
              </a:defRPr>
            </a:lvl5pPr>
            <a:lvl6pPr marL="1601788" indent="-171450" algn="l" defTabSz="457200" rtl="0" eaLnBrk="1" latinLnBrk="0" hangingPunct="1">
              <a:lnSpc>
                <a:spcPct val="120000"/>
              </a:lnSpc>
              <a:spcBef>
                <a:spcPts val="0"/>
              </a:spcBef>
              <a:spcAft>
                <a:spcPts val="900"/>
              </a:spcAft>
              <a:buClr>
                <a:schemeClr val="tx1"/>
              </a:buClr>
              <a:buFont typeface="Lucida Grande"/>
              <a:buChar char="–"/>
              <a:defRPr sz="1400" kern="1200">
                <a:solidFill>
                  <a:schemeClr val="tx1"/>
                </a:solidFill>
                <a:latin typeface="Segoe UI"/>
                <a:ea typeface="+mn-ea"/>
                <a:cs typeface="+mn-cs"/>
              </a:defRPr>
            </a:lvl6pPr>
            <a:lvl7pPr marL="1601788" indent="-171450" algn="l" defTabSz="457200" rtl="0" eaLnBrk="1" latinLnBrk="0" hangingPunct="1">
              <a:lnSpc>
                <a:spcPct val="120000"/>
              </a:lnSpc>
              <a:spcBef>
                <a:spcPts val="0"/>
              </a:spcBef>
              <a:spcAft>
                <a:spcPts val="900"/>
              </a:spcAft>
              <a:buClr>
                <a:schemeClr val="tx1"/>
              </a:buClr>
              <a:buFont typeface="Lucida Grande"/>
              <a:buChar char="–"/>
              <a:defRPr sz="1400" kern="1200" baseline="0">
                <a:solidFill>
                  <a:schemeClr val="tx1"/>
                </a:solidFill>
                <a:latin typeface="Segoe UI"/>
                <a:ea typeface="+mn-ea"/>
                <a:cs typeface="+mn-cs"/>
              </a:defRPr>
            </a:lvl7pPr>
            <a:lvl8pPr marL="1601788" indent="-171450" algn="l" defTabSz="457200" rtl="0" eaLnBrk="1" latinLnBrk="0" hangingPunct="1">
              <a:lnSpc>
                <a:spcPct val="120000"/>
              </a:lnSpc>
              <a:spcBef>
                <a:spcPts val="0"/>
              </a:spcBef>
              <a:spcAft>
                <a:spcPts val="900"/>
              </a:spcAft>
              <a:buClr>
                <a:schemeClr val="tx1"/>
              </a:buClr>
              <a:buFont typeface="Lucida Grande"/>
              <a:buChar char="–"/>
              <a:defRPr sz="1400" kern="1200" baseline="0">
                <a:solidFill>
                  <a:schemeClr val="tx1"/>
                </a:solidFill>
                <a:latin typeface="Segoe UI"/>
                <a:ea typeface="+mn-ea"/>
                <a:cs typeface="+mn-cs"/>
              </a:defRPr>
            </a:lvl8pPr>
            <a:lvl9pPr marL="1601788" indent="-171450" algn="l" defTabSz="457200" rtl="0" eaLnBrk="1" latinLnBrk="0" hangingPunct="1">
              <a:lnSpc>
                <a:spcPct val="120000"/>
              </a:lnSpc>
              <a:spcBef>
                <a:spcPts val="0"/>
              </a:spcBef>
              <a:spcAft>
                <a:spcPts val="900"/>
              </a:spcAft>
              <a:buClr>
                <a:schemeClr val="tx1"/>
              </a:buClr>
              <a:buFont typeface="Lucida Grande"/>
              <a:buChar char="–"/>
              <a:defRPr sz="1400" kern="1200" baseline="0">
                <a:solidFill>
                  <a:schemeClr val="tx1"/>
                </a:solidFill>
                <a:latin typeface="Segoe UI"/>
                <a:ea typeface="+mn-ea"/>
                <a:cs typeface="+mn-cs"/>
              </a:defRPr>
            </a:lvl9pPr>
          </a:lstStyle>
          <a:p>
            <a:pPr marL="0" lvl="1" indent="0">
              <a:lnSpc>
                <a:spcPct val="100000"/>
              </a:lnSpc>
              <a:spcBef>
                <a:spcPts val="800"/>
              </a:spcBef>
              <a:buNone/>
            </a:pPr>
            <a:r>
              <a:rPr lang="en-US" altLang="en-US" sz="1200" dirty="0">
                <a:solidFill>
                  <a:schemeClr val="bg2"/>
                </a:solidFill>
              </a:rPr>
              <a:t>My manager/supervisor supports my participation in health and well-being programs and activities</a:t>
            </a:r>
          </a:p>
        </p:txBody>
      </p:sp>
      <p:sp>
        <p:nvSpPr>
          <p:cNvPr id="10" name="Text Placeholder 1"/>
          <p:cNvSpPr txBox="1">
            <a:spLocks/>
          </p:cNvSpPr>
          <p:nvPr/>
        </p:nvSpPr>
        <p:spPr>
          <a:xfrm>
            <a:off x="915989" y="3886199"/>
            <a:ext cx="7316786" cy="291975"/>
          </a:xfrm>
          <a:prstGeom prst="roundRect">
            <a:avLst>
              <a:gd name="adj" fmla="val 12095"/>
            </a:avLst>
          </a:prstGeom>
          <a:solidFill>
            <a:srgbClr val="BE143C"/>
          </a:solidFill>
        </p:spPr>
        <p:txBody>
          <a:bodyPr anchor="ctr" anchorCtr="0"/>
          <a:lstStyle>
            <a:lvl1pPr marL="53975" indent="-53975" algn="l" defTabSz="457200" rtl="0" eaLnBrk="1" latinLnBrk="0" hangingPunct="1">
              <a:lnSpc>
                <a:spcPct val="120000"/>
              </a:lnSpc>
              <a:spcBef>
                <a:spcPts val="900"/>
              </a:spcBef>
              <a:spcAft>
                <a:spcPts val="900"/>
              </a:spcAft>
              <a:buClrTx/>
              <a:buFont typeface="Lucida Grande"/>
              <a:buChar char=" "/>
              <a:tabLst/>
              <a:defRPr sz="1400" kern="1200">
                <a:solidFill>
                  <a:schemeClr val="tx1"/>
                </a:solidFill>
                <a:latin typeface="Segoe UI"/>
                <a:ea typeface="+mn-ea"/>
                <a:cs typeface="+mn-cs"/>
              </a:defRPr>
            </a:lvl1pPr>
            <a:lvl2pPr marL="457200" indent="-171450" algn="l" defTabSz="457200" rtl="0" eaLnBrk="1" latinLnBrk="0" hangingPunct="1">
              <a:lnSpc>
                <a:spcPct val="120000"/>
              </a:lnSpc>
              <a:spcBef>
                <a:spcPts val="300"/>
              </a:spcBef>
              <a:spcAft>
                <a:spcPts val="900"/>
              </a:spcAft>
              <a:buClrTx/>
              <a:buFont typeface="Arial"/>
              <a:buChar char="•"/>
              <a:tabLst/>
              <a:defRPr sz="1400" kern="1200">
                <a:solidFill>
                  <a:schemeClr val="tx1"/>
                </a:solidFill>
                <a:latin typeface="Segoe UI"/>
                <a:ea typeface="+mn-ea"/>
                <a:cs typeface="+mn-cs"/>
              </a:defRPr>
            </a:lvl2pPr>
            <a:lvl3pPr marL="801688" indent="-173038" algn="l" defTabSz="457200" rtl="0" eaLnBrk="1" latinLnBrk="0" hangingPunct="1">
              <a:lnSpc>
                <a:spcPct val="120000"/>
              </a:lnSpc>
              <a:spcBef>
                <a:spcPts val="0"/>
              </a:spcBef>
              <a:spcAft>
                <a:spcPts val="900"/>
              </a:spcAft>
              <a:buClr>
                <a:schemeClr val="tx1"/>
              </a:buClr>
              <a:buFont typeface="Lucida Grande"/>
              <a:buChar char="–"/>
              <a:tabLst/>
              <a:defRPr sz="1400" kern="1200">
                <a:solidFill>
                  <a:schemeClr val="tx1"/>
                </a:solidFill>
                <a:latin typeface="Segoe UI"/>
                <a:ea typeface="+mn-ea"/>
                <a:cs typeface="+mn-cs"/>
              </a:defRPr>
            </a:lvl3pPr>
            <a:lvl4pPr marL="1198563" indent="-171450" algn="l" defTabSz="457200" rtl="0" eaLnBrk="1" latinLnBrk="0" hangingPunct="1">
              <a:lnSpc>
                <a:spcPct val="120000"/>
              </a:lnSpc>
              <a:spcBef>
                <a:spcPts val="0"/>
              </a:spcBef>
              <a:spcAft>
                <a:spcPts val="900"/>
              </a:spcAft>
              <a:buClr>
                <a:schemeClr val="tx1"/>
              </a:buClr>
              <a:buFont typeface="Arial"/>
              <a:buChar char="•"/>
              <a:defRPr sz="1400" kern="1200">
                <a:solidFill>
                  <a:schemeClr val="tx1"/>
                </a:solidFill>
                <a:latin typeface="Segoe UI"/>
                <a:ea typeface="+mn-ea"/>
                <a:cs typeface="+mn-cs"/>
              </a:defRPr>
            </a:lvl4pPr>
            <a:lvl5pPr marL="1601788" indent="-173038" algn="l" defTabSz="457200" rtl="0" eaLnBrk="1" latinLnBrk="0" hangingPunct="1">
              <a:lnSpc>
                <a:spcPct val="120000"/>
              </a:lnSpc>
              <a:spcBef>
                <a:spcPts val="0"/>
              </a:spcBef>
              <a:spcAft>
                <a:spcPts val="900"/>
              </a:spcAft>
              <a:buClr>
                <a:schemeClr val="tx1"/>
              </a:buClr>
              <a:buFont typeface="Lucida Grande"/>
              <a:buChar char="–"/>
              <a:defRPr sz="1400" kern="1200">
                <a:solidFill>
                  <a:schemeClr val="tx1"/>
                </a:solidFill>
                <a:latin typeface="Segoe UI"/>
                <a:ea typeface="+mn-ea"/>
                <a:cs typeface="+mn-cs"/>
              </a:defRPr>
            </a:lvl5pPr>
            <a:lvl6pPr marL="1601788" indent="-171450" algn="l" defTabSz="457200" rtl="0" eaLnBrk="1" latinLnBrk="0" hangingPunct="1">
              <a:lnSpc>
                <a:spcPct val="120000"/>
              </a:lnSpc>
              <a:spcBef>
                <a:spcPts val="0"/>
              </a:spcBef>
              <a:spcAft>
                <a:spcPts val="900"/>
              </a:spcAft>
              <a:buClr>
                <a:schemeClr val="tx1"/>
              </a:buClr>
              <a:buFont typeface="Lucida Grande"/>
              <a:buChar char="–"/>
              <a:defRPr sz="1400" kern="1200">
                <a:solidFill>
                  <a:schemeClr val="tx1"/>
                </a:solidFill>
                <a:latin typeface="Segoe UI"/>
                <a:ea typeface="+mn-ea"/>
                <a:cs typeface="+mn-cs"/>
              </a:defRPr>
            </a:lvl6pPr>
            <a:lvl7pPr marL="1601788" indent="-171450" algn="l" defTabSz="457200" rtl="0" eaLnBrk="1" latinLnBrk="0" hangingPunct="1">
              <a:lnSpc>
                <a:spcPct val="120000"/>
              </a:lnSpc>
              <a:spcBef>
                <a:spcPts val="0"/>
              </a:spcBef>
              <a:spcAft>
                <a:spcPts val="900"/>
              </a:spcAft>
              <a:buClr>
                <a:schemeClr val="tx1"/>
              </a:buClr>
              <a:buFont typeface="Lucida Grande"/>
              <a:buChar char="–"/>
              <a:defRPr sz="1400" kern="1200" baseline="0">
                <a:solidFill>
                  <a:schemeClr val="tx1"/>
                </a:solidFill>
                <a:latin typeface="Segoe UI"/>
                <a:ea typeface="+mn-ea"/>
                <a:cs typeface="+mn-cs"/>
              </a:defRPr>
            </a:lvl7pPr>
            <a:lvl8pPr marL="1601788" indent="-171450" algn="l" defTabSz="457200" rtl="0" eaLnBrk="1" latinLnBrk="0" hangingPunct="1">
              <a:lnSpc>
                <a:spcPct val="120000"/>
              </a:lnSpc>
              <a:spcBef>
                <a:spcPts val="0"/>
              </a:spcBef>
              <a:spcAft>
                <a:spcPts val="900"/>
              </a:spcAft>
              <a:buClr>
                <a:schemeClr val="tx1"/>
              </a:buClr>
              <a:buFont typeface="Lucida Grande"/>
              <a:buChar char="–"/>
              <a:defRPr sz="1400" kern="1200" baseline="0">
                <a:solidFill>
                  <a:schemeClr val="tx1"/>
                </a:solidFill>
                <a:latin typeface="Segoe UI"/>
                <a:ea typeface="+mn-ea"/>
                <a:cs typeface="+mn-cs"/>
              </a:defRPr>
            </a:lvl8pPr>
            <a:lvl9pPr marL="1601788" indent="-171450" algn="l" defTabSz="457200" rtl="0" eaLnBrk="1" latinLnBrk="0" hangingPunct="1">
              <a:lnSpc>
                <a:spcPct val="120000"/>
              </a:lnSpc>
              <a:spcBef>
                <a:spcPts val="0"/>
              </a:spcBef>
              <a:spcAft>
                <a:spcPts val="900"/>
              </a:spcAft>
              <a:buClr>
                <a:schemeClr val="tx1"/>
              </a:buClr>
              <a:buFont typeface="Lucida Grande"/>
              <a:buChar char="–"/>
              <a:defRPr sz="1400" kern="1200" baseline="0">
                <a:solidFill>
                  <a:schemeClr val="tx1"/>
                </a:solidFill>
                <a:latin typeface="Segoe UI"/>
                <a:ea typeface="+mn-ea"/>
                <a:cs typeface="+mn-cs"/>
              </a:defRPr>
            </a:lvl9pPr>
          </a:lstStyle>
          <a:p>
            <a:pPr marL="0" lvl="1" indent="0">
              <a:lnSpc>
                <a:spcPct val="100000"/>
              </a:lnSpc>
              <a:spcBef>
                <a:spcPts val="800"/>
              </a:spcBef>
              <a:buNone/>
            </a:pPr>
            <a:r>
              <a:rPr lang="en-US" altLang="en-US" sz="1200" dirty="0">
                <a:solidFill>
                  <a:schemeClr val="bg2"/>
                </a:solidFill>
              </a:rPr>
              <a:t>I see my manager/supervisor participate in well-being programs and activities</a:t>
            </a:r>
          </a:p>
        </p:txBody>
      </p:sp>
      <p:graphicFrame>
        <p:nvGraphicFramePr>
          <p:cNvPr id="11" name="Chart 10">
            <a:extLst>
              <a:ext uri="{FF2B5EF4-FFF2-40B4-BE49-F238E27FC236}">
                <a16:creationId xmlns:a16="http://schemas.microsoft.com/office/drawing/2014/main" id="{98B13771-389C-4C61-8B84-3F11E20F921B}"/>
              </a:ext>
            </a:extLst>
          </p:cNvPr>
          <p:cNvGraphicFramePr>
            <a:graphicFrameLocks/>
          </p:cNvGraphicFramePr>
          <p:nvPr>
            <p:extLst>
              <p:ext uri="{D42A27DB-BD31-4B8C-83A1-F6EECF244321}">
                <p14:modId xmlns:p14="http://schemas.microsoft.com/office/powerpoint/2010/main" val="885653515"/>
              </p:ext>
            </p:extLst>
          </p:nvPr>
        </p:nvGraphicFramePr>
        <p:xfrm>
          <a:off x="915988" y="1892174"/>
          <a:ext cx="7312023" cy="1994025"/>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2" name="Chart 11">
            <a:extLst>
              <a:ext uri="{FF2B5EF4-FFF2-40B4-BE49-F238E27FC236}">
                <a16:creationId xmlns:a16="http://schemas.microsoft.com/office/drawing/2014/main" id="{00D1CB05-0B16-437C-823A-0B111C1D797A}"/>
              </a:ext>
            </a:extLst>
          </p:cNvPr>
          <p:cNvGraphicFramePr>
            <a:graphicFrameLocks/>
          </p:cNvGraphicFramePr>
          <p:nvPr>
            <p:extLst>
              <p:ext uri="{D42A27DB-BD31-4B8C-83A1-F6EECF244321}">
                <p14:modId xmlns:p14="http://schemas.microsoft.com/office/powerpoint/2010/main" val="3066231166"/>
              </p:ext>
            </p:extLst>
          </p:nvPr>
        </p:nvGraphicFramePr>
        <p:xfrm>
          <a:off x="915988" y="4178174"/>
          <a:ext cx="7312023" cy="1994025"/>
        </p:xfrm>
        <a:graphic>
          <a:graphicData uri="http://schemas.openxmlformats.org/drawingml/2006/chart">
            <c:chart xmlns:c="http://schemas.openxmlformats.org/drawingml/2006/chart" xmlns:r="http://schemas.openxmlformats.org/officeDocument/2006/relationships" r:id="rId4"/>
          </a:graphicData>
        </a:graphic>
      </p:graphicFrame>
    </p:spTree>
    <p:custDataLst>
      <p:tags r:id="rId1"/>
    </p:custDataLst>
    <p:extLst>
      <p:ext uri="{BB962C8B-B14F-4D97-AF65-F5344CB8AC3E}">
        <p14:creationId xmlns:p14="http://schemas.microsoft.com/office/powerpoint/2010/main" val="280114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68679" y="624015"/>
            <a:ext cx="7316787" cy="685800"/>
          </a:xfrm>
        </p:spPr>
        <p:txBody>
          <a:bodyPr/>
          <a:lstStyle/>
          <a:p>
            <a:r>
              <a:rPr lang="en-US" dirty="0"/>
              <a:t>Demographics</a:t>
            </a:r>
          </a:p>
        </p:txBody>
      </p:sp>
      <p:sp>
        <p:nvSpPr>
          <p:cNvPr id="5" name="Slide Number Placeholder 4"/>
          <p:cNvSpPr>
            <a:spLocks noGrp="1"/>
          </p:cNvSpPr>
          <p:nvPr>
            <p:ph type="sldNum" sz="quarter" idx="12"/>
          </p:nvPr>
        </p:nvSpPr>
        <p:spPr/>
        <p:txBody>
          <a:bodyPr/>
          <a:lstStyle/>
          <a:p>
            <a:fld id="{BC3E0A6C-60AE-6241-853C-C56EF7F0B06D}" type="slidenum">
              <a:rPr lang="en-US" smtClean="0"/>
              <a:t>2</a:t>
            </a:fld>
            <a:endParaRPr lang="en-US"/>
          </a:p>
        </p:txBody>
      </p:sp>
      <p:sp>
        <p:nvSpPr>
          <p:cNvPr id="15" name="Content Placeholder 2"/>
          <p:cNvSpPr>
            <a:spLocks noGrp="1"/>
          </p:cNvSpPr>
          <p:nvPr>
            <p:ph idx="1"/>
          </p:nvPr>
        </p:nvSpPr>
        <p:spPr>
          <a:xfrm>
            <a:off x="868679" y="1282655"/>
            <a:ext cx="7723060" cy="276773"/>
          </a:xfrm>
        </p:spPr>
        <p:txBody>
          <a:bodyPr numCol="1"/>
          <a:lstStyle/>
          <a:p>
            <a:pPr marL="0" indent="0">
              <a:buNone/>
            </a:pPr>
            <a:r>
              <a:rPr lang="en-US" dirty="0"/>
              <a:t>250 Surveys Collected</a:t>
            </a:r>
          </a:p>
          <a:p>
            <a:pPr marL="0" indent="0">
              <a:buNone/>
            </a:pPr>
            <a:endParaRPr lang="en-US" dirty="0"/>
          </a:p>
        </p:txBody>
      </p:sp>
      <p:sp>
        <p:nvSpPr>
          <p:cNvPr id="10" name="Text Placeholder 1"/>
          <p:cNvSpPr txBox="1">
            <a:spLocks/>
          </p:cNvSpPr>
          <p:nvPr/>
        </p:nvSpPr>
        <p:spPr>
          <a:xfrm>
            <a:off x="915988" y="1600198"/>
            <a:ext cx="3200400" cy="552974"/>
          </a:xfrm>
          <a:prstGeom prst="roundRect">
            <a:avLst>
              <a:gd name="adj" fmla="val 12095"/>
            </a:avLst>
          </a:prstGeom>
          <a:solidFill>
            <a:srgbClr val="BE143C"/>
          </a:solidFill>
        </p:spPr>
        <p:txBody>
          <a:bodyPr anchor="ctr" anchorCtr="0"/>
          <a:lstStyle>
            <a:lvl1pPr marL="53975" indent="-53975" algn="l" defTabSz="457200" rtl="0" eaLnBrk="1" latinLnBrk="0" hangingPunct="1">
              <a:lnSpc>
                <a:spcPct val="120000"/>
              </a:lnSpc>
              <a:spcBef>
                <a:spcPts val="900"/>
              </a:spcBef>
              <a:spcAft>
                <a:spcPts val="900"/>
              </a:spcAft>
              <a:buClrTx/>
              <a:buFont typeface="Lucida Grande"/>
              <a:buChar char=" "/>
              <a:tabLst/>
              <a:defRPr sz="1400" kern="1200">
                <a:solidFill>
                  <a:schemeClr val="tx1"/>
                </a:solidFill>
                <a:latin typeface="Segoe UI"/>
                <a:ea typeface="+mn-ea"/>
                <a:cs typeface="+mn-cs"/>
              </a:defRPr>
            </a:lvl1pPr>
            <a:lvl2pPr marL="457200" indent="-171450" algn="l" defTabSz="457200" rtl="0" eaLnBrk="1" latinLnBrk="0" hangingPunct="1">
              <a:lnSpc>
                <a:spcPct val="120000"/>
              </a:lnSpc>
              <a:spcBef>
                <a:spcPts val="300"/>
              </a:spcBef>
              <a:spcAft>
                <a:spcPts val="900"/>
              </a:spcAft>
              <a:buClrTx/>
              <a:buFont typeface="Arial"/>
              <a:buChar char="•"/>
              <a:tabLst/>
              <a:defRPr sz="1400" kern="1200">
                <a:solidFill>
                  <a:schemeClr val="tx1"/>
                </a:solidFill>
                <a:latin typeface="Segoe UI"/>
                <a:ea typeface="+mn-ea"/>
                <a:cs typeface="+mn-cs"/>
              </a:defRPr>
            </a:lvl2pPr>
            <a:lvl3pPr marL="801688" indent="-173038" algn="l" defTabSz="457200" rtl="0" eaLnBrk="1" latinLnBrk="0" hangingPunct="1">
              <a:lnSpc>
                <a:spcPct val="120000"/>
              </a:lnSpc>
              <a:spcBef>
                <a:spcPts val="0"/>
              </a:spcBef>
              <a:spcAft>
                <a:spcPts val="900"/>
              </a:spcAft>
              <a:buClr>
                <a:schemeClr val="tx1"/>
              </a:buClr>
              <a:buFont typeface="Lucida Grande"/>
              <a:buChar char="–"/>
              <a:tabLst/>
              <a:defRPr sz="1400" kern="1200">
                <a:solidFill>
                  <a:schemeClr val="tx1"/>
                </a:solidFill>
                <a:latin typeface="Segoe UI"/>
                <a:ea typeface="+mn-ea"/>
                <a:cs typeface="+mn-cs"/>
              </a:defRPr>
            </a:lvl3pPr>
            <a:lvl4pPr marL="1198563" indent="-171450" algn="l" defTabSz="457200" rtl="0" eaLnBrk="1" latinLnBrk="0" hangingPunct="1">
              <a:lnSpc>
                <a:spcPct val="120000"/>
              </a:lnSpc>
              <a:spcBef>
                <a:spcPts val="0"/>
              </a:spcBef>
              <a:spcAft>
                <a:spcPts val="900"/>
              </a:spcAft>
              <a:buClr>
                <a:schemeClr val="tx1"/>
              </a:buClr>
              <a:buFont typeface="Arial"/>
              <a:buChar char="•"/>
              <a:defRPr sz="1400" kern="1200">
                <a:solidFill>
                  <a:schemeClr val="tx1"/>
                </a:solidFill>
                <a:latin typeface="Segoe UI"/>
                <a:ea typeface="+mn-ea"/>
                <a:cs typeface="+mn-cs"/>
              </a:defRPr>
            </a:lvl4pPr>
            <a:lvl5pPr marL="1601788" indent="-173038" algn="l" defTabSz="457200" rtl="0" eaLnBrk="1" latinLnBrk="0" hangingPunct="1">
              <a:lnSpc>
                <a:spcPct val="120000"/>
              </a:lnSpc>
              <a:spcBef>
                <a:spcPts val="0"/>
              </a:spcBef>
              <a:spcAft>
                <a:spcPts val="900"/>
              </a:spcAft>
              <a:buClr>
                <a:schemeClr val="tx1"/>
              </a:buClr>
              <a:buFont typeface="Lucida Grande"/>
              <a:buChar char="–"/>
              <a:defRPr sz="1400" kern="1200">
                <a:solidFill>
                  <a:schemeClr val="tx1"/>
                </a:solidFill>
                <a:latin typeface="Segoe UI"/>
                <a:ea typeface="+mn-ea"/>
                <a:cs typeface="+mn-cs"/>
              </a:defRPr>
            </a:lvl5pPr>
            <a:lvl6pPr marL="1601788" indent="-171450" algn="l" defTabSz="457200" rtl="0" eaLnBrk="1" latinLnBrk="0" hangingPunct="1">
              <a:lnSpc>
                <a:spcPct val="120000"/>
              </a:lnSpc>
              <a:spcBef>
                <a:spcPts val="0"/>
              </a:spcBef>
              <a:spcAft>
                <a:spcPts val="900"/>
              </a:spcAft>
              <a:buClr>
                <a:schemeClr val="tx1"/>
              </a:buClr>
              <a:buFont typeface="Lucida Grande"/>
              <a:buChar char="–"/>
              <a:defRPr sz="1400" kern="1200">
                <a:solidFill>
                  <a:schemeClr val="tx1"/>
                </a:solidFill>
                <a:latin typeface="Segoe UI"/>
                <a:ea typeface="+mn-ea"/>
                <a:cs typeface="+mn-cs"/>
              </a:defRPr>
            </a:lvl6pPr>
            <a:lvl7pPr marL="1601788" indent="-171450" algn="l" defTabSz="457200" rtl="0" eaLnBrk="1" latinLnBrk="0" hangingPunct="1">
              <a:lnSpc>
                <a:spcPct val="120000"/>
              </a:lnSpc>
              <a:spcBef>
                <a:spcPts val="0"/>
              </a:spcBef>
              <a:spcAft>
                <a:spcPts val="900"/>
              </a:spcAft>
              <a:buClr>
                <a:schemeClr val="tx1"/>
              </a:buClr>
              <a:buFont typeface="Lucida Grande"/>
              <a:buChar char="–"/>
              <a:defRPr sz="1400" kern="1200" baseline="0">
                <a:solidFill>
                  <a:schemeClr val="tx1"/>
                </a:solidFill>
                <a:latin typeface="Segoe UI"/>
                <a:ea typeface="+mn-ea"/>
                <a:cs typeface="+mn-cs"/>
              </a:defRPr>
            </a:lvl7pPr>
            <a:lvl8pPr marL="1601788" indent="-171450" algn="l" defTabSz="457200" rtl="0" eaLnBrk="1" latinLnBrk="0" hangingPunct="1">
              <a:lnSpc>
                <a:spcPct val="120000"/>
              </a:lnSpc>
              <a:spcBef>
                <a:spcPts val="0"/>
              </a:spcBef>
              <a:spcAft>
                <a:spcPts val="900"/>
              </a:spcAft>
              <a:buClr>
                <a:schemeClr val="tx1"/>
              </a:buClr>
              <a:buFont typeface="Lucida Grande"/>
              <a:buChar char="–"/>
              <a:defRPr sz="1400" kern="1200" baseline="0">
                <a:solidFill>
                  <a:schemeClr val="tx1"/>
                </a:solidFill>
                <a:latin typeface="Segoe UI"/>
                <a:ea typeface="+mn-ea"/>
                <a:cs typeface="+mn-cs"/>
              </a:defRPr>
            </a:lvl8pPr>
            <a:lvl9pPr marL="1601788" indent="-171450" algn="l" defTabSz="457200" rtl="0" eaLnBrk="1" latinLnBrk="0" hangingPunct="1">
              <a:lnSpc>
                <a:spcPct val="120000"/>
              </a:lnSpc>
              <a:spcBef>
                <a:spcPts val="0"/>
              </a:spcBef>
              <a:spcAft>
                <a:spcPts val="900"/>
              </a:spcAft>
              <a:buClr>
                <a:schemeClr val="tx1"/>
              </a:buClr>
              <a:buFont typeface="Lucida Grande"/>
              <a:buChar char="–"/>
              <a:defRPr sz="1400" kern="1200" baseline="0">
                <a:solidFill>
                  <a:schemeClr val="tx1"/>
                </a:solidFill>
                <a:latin typeface="Segoe UI"/>
                <a:ea typeface="+mn-ea"/>
                <a:cs typeface="+mn-cs"/>
              </a:defRPr>
            </a:lvl9pPr>
          </a:lstStyle>
          <a:p>
            <a:pPr marL="0" lvl="1" indent="0">
              <a:lnSpc>
                <a:spcPct val="100000"/>
              </a:lnSpc>
              <a:spcBef>
                <a:spcPts val="800"/>
              </a:spcBef>
              <a:buNone/>
            </a:pPr>
            <a:r>
              <a:rPr lang="en-US" altLang="en-US" sz="2000" dirty="0">
                <a:solidFill>
                  <a:schemeClr val="bg2"/>
                </a:solidFill>
              </a:rPr>
              <a:t>Gender</a:t>
            </a:r>
          </a:p>
        </p:txBody>
      </p:sp>
      <p:sp>
        <p:nvSpPr>
          <p:cNvPr id="11" name="Text Placeholder 1"/>
          <p:cNvSpPr txBox="1">
            <a:spLocks/>
          </p:cNvSpPr>
          <p:nvPr/>
        </p:nvSpPr>
        <p:spPr>
          <a:xfrm>
            <a:off x="4800600" y="1600199"/>
            <a:ext cx="3200400" cy="552974"/>
          </a:xfrm>
          <a:prstGeom prst="roundRect">
            <a:avLst>
              <a:gd name="adj" fmla="val 12095"/>
            </a:avLst>
          </a:prstGeom>
          <a:solidFill>
            <a:srgbClr val="BE143C"/>
          </a:solidFill>
        </p:spPr>
        <p:txBody>
          <a:bodyPr anchor="ctr" anchorCtr="0"/>
          <a:lstStyle>
            <a:lvl1pPr marL="53975" indent="-53975" algn="l" defTabSz="457200" rtl="0" eaLnBrk="1" latinLnBrk="0" hangingPunct="1">
              <a:lnSpc>
                <a:spcPct val="120000"/>
              </a:lnSpc>
              <a:spcBef>
                <a:spcPts val="900"/>
              </a:spcBef>
              <a:spcAft>
                <a:spcPts val="900"/>
              </a:spcAft>
              <a:buClrTx/>
              <a:buFont typeface="Lucida Grande"/>
              <a:buChar char=" "/>
              <a:tabLst/>
              <a:defRPr sz="1400" kern="1200">
                <a:solidFill>
                  <a:schemeClr val="tx1"/>
                </a:solidFill>
                <a:latin typeface="Segoe UI"/>
                <a:ea typeface="+mn-ea"/>
                <a:cs typeface="+mn-cs"/>
              </a:defRPr>
            </a:lvl1pPr>
            <a:lvl2pPr marL="457200" indent="-171450" algn="l" defTabSz="457200" rtl="0" eaLnBrk="1" latinLnBrk="0" hangingPunct="1">
              <a:lnSpc>
                <a:spcPct val="120000"/>
              </a:lnSpc>
              <a:spcBef>
                <a:spcPts val="300"/>
              </a:spcBef>
              <a:spcAft>
                <a:spcPts val="900"/>
              </a:spcAft>
              <a:buClrTx/>
              <a:buFont typeface="Arial"/>
              <a:buChar char="•"/>
              <a:tabLst/>
              <a:defRPr sz="1400" kern="1200">
                <a:solidFill>
                  <a:schemeClr val="tx1"/>
                </a:solidFill>
                <a:latin typeface="Segoe UI"/>
                <a:ea typeface="+mn-ea"/>
                <a:cs typeface="+mn-cs"/>
              </a:defRPr>
            </a:lvl2pPr>
            <a:lvl3pPr marL="801688" indent="-173038" algn="l" defTabSz="457200" rtl="0" eaLnBrk="1" latinLnBrk="0" hangingPunct="1">
              <a:lnSpc>
                <a:spcPct val="120000"/>
              </a:lnSpc>
              <a:spcBef>
                <a:spcPts val="0"/>
              </a:spcBef>
              <a:spcAft>
                <a:spcPts val="900"/>
              </a:spcAft>
              <a:buClr>
                <a:schemeClr val="tx1"/>
              </a:buClr>
              <a:buFont typeface="Lucida Grande"/>
              <a:buChar char="–"/>
              <a:tabLst/>
              <a:defRPr sz="1400" kern="1200">
                <a:solidFill>
                  <a:schemeClr val="tx1"/>
                </a:solidFill>
                <a:latin typeface="Segoe UI"/>
                <a:ea typeface="+mn-ea"/>
                <a:cs typeface="+mn-cs"/>
              </a:defRPr>
            </a:lvl3pPr>
            <a:lvl4pPr marL="1198563" indent="-171450" algn="l" defTabSz="457200" rtl="0" eaLnBrk="1" latinLnBrk="0" hangingPunct="1">
              <a:lnSpc>
                <a:spcPct val="120000"/>
              </a:lnSpc>
              <a:spcBef>
                <a:spcPts val="0"/>
              </a:spcBef>
              <a:spcAft>
                <a:spcPts val="900"/>
              </a:spcAft>
              <a:buClr>
                <a:schemeClr val="tx1"/>
              </a:buClr>
              <a:buFont typeface="Arial"/>
              <a:buChar char="•"/>
              <a:defRPr sz="1400" kern="1200">
                <a:solidFill>
                  <a:schemeClr val="tx1"/>
                </a:solidFill>
                <a:latin typeface="Segoe UI"/>
                <a:ea typeface="+mn-ea"/>
                <a:cs typeface="+mn-cs"/>
              </a:defRPr>
            </a:lvl4pPr>
            <a:lvl5pPr marL="1601788" indent="-173038" algn="l" defTabSz="457200" rtl="0" eaLnBrk="1" latinLnBrk="0" hangingPunct="1">
              <a:lnSpc>
                <a:spcPct val="120000"/>
              </a:lnSpc>
              <a:spcBef>
                <a:spcPts val="0"/>
              </a:spcBef>
              <a:spcAft>
                <a:spcPts val="900"/>
              </a:spcAft>
              <a:buClr>
                <a:schemeClr val="tx1"/>
              </a:buClr>
              <a:buFont typeface="Lucida Grande"/>
              <a:buChar char="–"/>
              <a:defRPr sz="1400" kern="1200">
                <a:solidFill>
                  <a:schemeClr val="tx1"/>
                </a:solidFill>
                <a:latin typeface="Segoe UI"/>
                <a:ea typeface="+mn-ea"/>
                <a:cs typeface="+mn-cs"/>
              </a:defRPr>
            </a:lvl5pPr>
            <a:lvl6pPr marL="1601788" indent="-171450" algn="l" defTabSz="457200" rtl="0" eaLnBrk="1" latinLnBrk="0" hangingPunct="1">
              <a:lnSpc>
                <a:spcPct val="120000"/>
              </a:lnSpc>
              <a:spcBef>
                <a:spcPts val="0"/>
              </a:spcBef>
              <a:spcAft>
                <a:spcPts val="900"/>
              </a:spcAft>
              <a:buClr>
                <a:schemeClr val="tx1"/>
              </a:buClr>
              <a:buFont typeface="Lucida Grande"/>
              <a:buChar char="–"/>
              <a:defRPr sz="1400" kern="1200">
                <a:solidFill>
                  <a:schemeClr val="tx1"/>
                </a:solidFill>
                <a:latin typeface="Segoe UI"/>
                <a:ea typeface="+mn-ea"/>
                <a:cs typeface="+mn-cs"/>
              </a:defRPr>
            </a:lvl6pPr>
            <a:lvl7pPr marL="1601788" indent="-171450" algn="l" defTabSz="457200" rtl="0" eaLnBrk="1" latinLnBrk="0" hangingPunct="1">
              <a:lnSpc>
                <a:spcPct val="120000"/>
              </a:lnSpc>
              <a:spcBef>
                <a:spcPts val="0"/>
              </a:spcBef>
              <a:spcAft>
                <a:spcPts val="900"/>
              </a:spcAft>
              <a:buClr>
                <a:schemeClr val="tx1"/>
              </a:buClr>
              <a:buFont typeface="Lucida Grande"/>
              <a:buChar char="–"/>
              <a:defRPr sz="1400" kern="1200" baseline="0">
                <a:solidFill>
                  <a:schemeClr val="tx1"/>
                </a:solidFill>
                <a:latin typeface="Segoe UI"/>
                <a:ea typeface="+mn-ea"/>
                <a:cs typeface="+mn-cs"/>
              </a:defRPr>
            </a:lvl7pPr>
            <a:lvl8pPr marL="1601788" indent="-171450" algn="l" defTabSz="457200" rtl="0" eaLnBrk="1" latinLnBrk="0" hangingPunct="1">
              <a:lnSpc>
                <a:spcPct val="120000"/>
              </a:lnSpc>
              <a:spcBef>
                <a:spcPts val="0"/>
              </a:spcBef>
              <a:spcAft>
                <a:spcPts val="900"/>
              </a:spcAft>
              <a:buClr>
                <a:schemeClr val="tx1"/>
              </a:buClr>
              <a:buFont typeface="Lucida Grande"/>
              <a:buChar char="–"/>
              <a:defRPr sz="1400" kern="1200" baseline="0">
                <a:solidFill>
                  <a:schemeClr val="tx1"/>
                </a:solidFill>
                <a:latin typeface="Segoe UI"/>
                <a:ea typeface="+mn-ea"/>
                <a:cs typeface="+mn-cs"/>
              </a:defRPr>
            </a:lvl8pPr>
            <a:lvl9pPr marL="1601788" indent="-171450" algn="l" defTabSz="457200" rtl="0" eaLnBrk="1" latinLnBrk="0" hangingPunct="1">
              <a:lnSpc>
                <a:spcPct val="120000"/>
              </a:lnSpc>
              <a:spcBef>
                <a:spcPts val="0"/>
              </a:spcBef>
              <a:spcAft>
                <a:spcPts val="900"/>
              </a:spcAft>
              <a:buClr>
                <a:schemeClr val="tx1"/>
              </a:buClr>
              <a:buFont typeface="Lucida Grande"/>
              <a:buChar char="–"/>
              <a:defRPr sz="1400" kern="1200" baseline="0">
                <a:solidFill>
                  <a:schemeClr val="tx1"/>
                </a:solidFill>
                <a:latin typeface="Segoe UI"/>
                <a:ea typeface="+mn-ea"/>
                <a:cs typeface="+mn-cs"/>
              </a:defRPr>
            </a:lvl9pPr>
          </a:lstStyle>
          <a:p>
            <a:pPr marL="0" lvl="1" indent="0">
              <a:lnSpc>
                <a:spcPct val="100000"/>
              </a:lnSpc>
              <a:spcBef>
                <a:spcPts val="800"/>
              </a:spcBef>
              <a:buNone/>
            </a:pPr>
            <a:r>
              <a:rPr lang="en-US" altLang="en-US" sz="2000" dirty="0">
                <a:solidFill>
                  <a:schemeClr val="bg2"/>
                </a:solidFill>
              </a:rPr>
              <a:t>Age</a:t>
            </a:r>
          </a:p>
        </p:txBody>
      </p:sp>
      <p:graphicFrame>
        <p:nvGraphicFramePr>
          <p:cNvPr id="13" name="Chart 12">
            <a:extLst>
              <a:ext uri="{FF2B5EF4-FFF2-40B4-BE49-F238E27FC236}">
                <a16:creationId xmlns:a16="http://schemas.microsoft.com/office/drawing/2014/main" id="{00000000-0008-0000-0100-000002000000}"/>
              </a:ext>
            </a:extLst>
          </p:cNvPr>
          <p:cNvGraphicFramePr>
            <a:graphicFrameLocks/>
          </p:cNvGraphicFramePr>
          <p:nvPr>
            <p:extLst>
              <p:ext uri="{D42A27DB-BD31-4B8C-83A1-F6EECF244321}">
                <p14:modId xmlns:p14="http://schemas.microsoft.com/office/powerpoint/2010/main" val="421272363"/>
              </p:ext>
            </p:extLst>
          </p:nvPr>
        </p:nvGraphicFramePr>
        <p:xfrm>
          <a:off x="417380" y="2153172"/>
          <a:ext cx="4206240" cy="32004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4" name="Chart 13">
            <a:extLst>
              <a:ext uri="{FF2B5EF4-FFF2-40B4-BE49-F238E27FC236}">
                <a16:creationId xmlns:a16="http://schemas.microsoft.com/office/drawing/2014/main" id="{00000000-0008-0000-0100-000003000000}"/>
              </a:ext>
            </a:extLst>
          </p:cNvPr>
          <p:cNvGraphicFramePr>
            <a:graphicFrameLocks/>
          </p:cNvGraphicFramePr>
          <p:nvPr>
            <p:extLst>
              <p:ext uri="{D42A27DB-BD31-4B8C-83A1-F6EECF244321}">
                <p14:modId xmlns:p14="http://schemas.microsoft.com/office/powerpoint/2010/main" val="3618155016"/>
              </p:ext>
            </p:extLst>
          </p:nvPr>
        </p:nvGraphicFramePr>
        <p:xfrm>
          <a:off x="4917740" y="2153172"/>
          <a:ext cx="3200400" cy="3200400"/>
        </p:xfrm>
        <a:graphic>
          <a:graphicData uri="http://schemas.openxmlformats.org/drawingml/2006/chart">
            <c:chart xmlns:c="http://schemas.openxmlformats.org/drawingml/2006/chart" xmlns:r="http://schemas.openxmlformats.org/officeDocument/2006/relationships" r:id="rId4"/>
          </a:graphicData>
        </a:graphic>
      </p:graphicFrame>
    </p:spTree>
    <p:custDataLst>
      <p:tags r:id="rId1"/>
    </p:custDataLst>
    <p:extLst>
      <p:ext uri="{BB962C8B-B14F-4D97-AF65-F5344CB8AC3E}">
        <p14:creationId xmlns:p14="http://schemas.microsoft.com/office/powerpoint/2010/main" val="245720884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68679" y="624015"/>
            <a:ext cx="7316787" cy="685800"/>
          </a:xfrm>
        </p:spPr>
        <p:txBody>
          <a:bodyPr/>
          <a:lstStyle/>
          <a:p>
            <a:r>
              <a:rPr lang="en-US" dirty="0"/>
              <a:t>Types of Events</a:t>
            </a:r>
          </a:p>
        </p:txBody>
      </p:sp>
      <p:sp>
        <p:nvSpPr>
          <p:cNvPr id="5" name="Slide Number Placeholder 4"/>
          <p:cNvSpPr>
            <a:spLocks noGrp="1"/>
          </p:cNvSpPr>
          <p:nvPr>
            <p:ph type="sldNum" sz="quarter" idx="12"/>
          </p:nvPr>
        </p:nvSpPr>
        <p:spPr/>
        <p:txBody>
          <a:bodyPr/>
          <a:lstStyle/>
          <a:p>
            <a:fld id="{BC3E0A6C-60AE-6241-853C-C56EF7F0B06D}" type="slidenum">
              <a:rPr lang="en-US" smtClean="0"/>
              <a:t>20</a:t>
            </a:fld>
            <a:endParaRPr lang="en-US"/>
          </a:p>
        </p:txBody>
      </p:sp>
      <p:sp>
        <p:nvSpPr>
          <p:cNvPr id="8" name="Content Placeholder 2"/>
          <p:cNvSpPr txBox="1">
            <a:spLocks/>
          </p:cNvSpPr>
          <p:nvPr/>
        </p:nvSpPr>
        <p:spPr>
          <a:xfrm>
            <a:off x="868679" y="1282655"/>
            <a:ext cx="7723060" cy="276773"/>
          </a:xfrm>
          <a:prstGeom prst="rect">
            <a:avLst/>
          </a:prstGeom>
        </p:spPr>
        <p:txBody>
          <a:bodyPr vert="horz" lIns="0" tIns="0" rIns="0" bIns="0" numCol="1" spcCol="457200" rtlCol="0">
            <a:noAutofit/>
          </a:bodyPr>
          <a:lstStyle>
            <a:lvl1pPr marL="53975" indent="-53975" algn="l" defTabSz="457200" rtl="0" eaLnBrk="1" latinLnBrk="0" hangingPunct="1">
              <a:lnSpc>
                <a:spcPct val="120000"/>
              </a:lnSpc>
              <a:spcBef>
                <a:spcPts val="900"/>
              </a:spcBef>
              <a:spcAft>
                <a:spcPts val="900"/>
              </a:spcAft>
              <a:buClrTx/>
              <a:buFont typeface="Lucida Grande"/>
              <a:buChar char=" "/>
              <a:tabLst/>
              <a:defRPr sz="1400" kern="1200">
                <a:solidFill>
                  <a:schemeClr val="tx1"/>
                </a:solidFill>
                <a:latin typeface="Segoe UI"/>
                <a:ea typeface="+mn-ea"/>
                <a:cs typeface="+mn-cs"/>
              </a:defRPr>
            </a:lvl1pPr>
            <a:lvl2pPr marL="457200" indent="-171450" algn="l" defTabSz="457200" rtl="0" eaLnBrk="1" latinLnBrk="0" hangingPunct="1">
              <a:lnSpc>
                <a:spcPct val="120000"/>
              </a:lnSpc>
              <a:spcBef>
                <a:spcPts val="300"/>
              </a:spcBef>
              <a:spcAft>
                <a:spcPts val="900"/>
              </a:spcAft>
              <a:buClrTx/>
              <a:buFont typeface="Arial"/>
              <a:buChar char="•"/>
              <a:tabLst/>
              <a:defRPr sz="1400" kern="1200">
                <a:solidFill>
                  <a:schemeClr val="tx1"/>
                </a:solidFill>
                <a:latin typeface="Segoe UI"/>
                <a:ea typeface="+mn-ea"/>
                <a:cs typeface="+mn-cs"/>
              </a:defRPr>
            </a:lvl2pPr>
            <a:lvl3pPr marL="801688" indent="-173038" algn="l" defTabSz="457200" rtl="0" eaLnBrk="1" latinLnBrk="0" hangingPunct="1">
              <a:lnSpc>
                <a:spcPct val="120000"/>
              </a:lnSpc>
              <a:spcBef>
                <a:spcPts val="0"/>
              </a:spcBef>
              <a:spcAft>
                <a:spcPts val="900"/>
              </a:spcAft>
              <a:buClr>
                <a:schemeClr val="tx1"/>
              </a:buClr>
              <a:buFont typeface="Lucida Grande"/>
              <a:buChar char="–"/>
              <a:tabLst/>
              <a:defRPr sz="1400" kern="1200">
                <a:solidFill>
                  <a:schemeClr val="tx1"/>
                </a:solidFill>
                <a:latin typeface="Segoe UI"/>
                <a:ea typeface="+mn-ea"/>
                <a:cs typeface="+mn-cs"/>
              </a:defRPr>
            </a:lvl3pPr>
            <a:lvl4pPr marL="1198563" indent="-171450" algn="l" defTabSz="457200" rtl="0" eaLnBrk="1" latinLnBrk="0" hangingPunct="1">
              <a:lnSpc>
                <a:spcPct val="120000"/>
              </a:lnSpc>
              <a:spcBef>
                <a:spcPts val="0"/>
              </a:spcBef>
              <a:spcAft>
                <a:spcPts val="900"/>
              </a:spcAft>
              <a:buClr>
                <a:schemeClr val="tx1"/>
              </a:buClr>
              <a:buFont typeface="Arial"/>
              <a:buChar char="•"/>
              <a:defRPr sz="1400" kern="1200">
                <a:solidFill>
                  <a:schemeClr val="tx1"/>
                </a:solidFill>
                <a:latin typeface="Segoe UI"/>
                <a:ea typeface="+mn-ea"/>
                <a:cs typeface="+mn-cs"/>
              </a:defRPr>
            </a:lvl4pPr>
            <a:lvl5pPr marL="1601788" indent="-173038" algn="l" defTabSz="457200" rtl="0" eaLnBrk="1" latinLnBrk="0" hangingPunct="1">
              <a:lnSpc>
                <a:spcPct val="120000"/>
              </a:lnSpc>
              <a:spcBef>
                <a:spcPts val="0"/>
              </a:spcBef>
              <a:spcAft>
                <a:spcPts val="900"/>
              </a:spcAft>
              <a:buClr>
                <a:schemeClr val="tx1"/>
              </a:buClr>
              <a:buFont typeface="Lucida Grande"/>
              <a:buChar char="–"/>
              <a:defRPr sz="1400" kern="1200">
                <a:solidFill>
                  <a:schemeClr val="tx1"/>
                </a:solidFill>
                <a:latin typeface="Segoe UI"/>
                <a:ea typeface="+mn-ea"/>
                <a:cs typeface="+mn-cs"/>
              </a:defRPr>
            </a:lvl5pPr>
            <a:lvl6pPr marL="1601788" indent="-171450" algn="l" defTabSz="457200" rtl="0" eaLnBrk="1" latinLnBrk="0" hangingPunct="1">
              <a:lnSpc>
                <a:spcPct val="120000"/>
              </a:lnSpc>
              <a:spcBef>
                <a:spcPts val="0"/>
              </a:spcBef>
              <a:spcAft>
                <a:spcPts val="900"/>
              </a:spcAft>
              <a:buClr>
                <a:schemeClr val="tx1"/>
              </a:buClr>
              <a:buFont typeface="Lucida Grande"/>
              <a:buChar char="–"/>
              <a:defRPr sz="1400" kern="1200">
                <a:solidFill>
                  <a:schemeClr val="tx1"/>
                </a:solidFill>
                <a:latin typeface="Segoe UI"/>
                <a:ea typeface="+mn-ea"/>
                <a:cs typeface="+mn-cs"/>
              </a:defRPr>
            </a:lvl6pPr>
            <a:lvl7pPr marL="1601788" indent="-171450" algn="l" defTabSz="457200" rtl="0" eaLnBrk="1" latinLnBrk="0" hangingPunct="1">
              <a:lnSpc>
                <a:spcPct val="120000"/>
              </a:lnSpc>
              <a:spcBef>
                <a:spcPts val="0"/>
              </a:spcBef>
              <a:spcAft>
                <a:spcPts val="900"/>
              </a:spcAft>
              <a:buClr>
                <a:schemeClr val="tx1"/>
              </a:buClr>
              <a:buFont typeface="Lucida Grande"/>
              <a:buChar char="–"/>
              <a:defRPr sz="1400" kern="1200" baseline="0">
                <a:solidFill>
                  <a:schemeClr val="tx1"/>
                </a:solidFill>
                <a:latin typeface="Segoe UI"/>
                <a:ea typeface="+mn-ea"/>
                <a:cs typeface="+mn-cs"/>
              </a:defRPr>
            </a:lvl7pPr>
            <a:lvl8pPr marL="1601788" indent="-171450" algn="l" defTabSz="457200" rtl="0" eaLnBrk="1" latinLnBrk="0" hangingPunct="1">
              <a:lnSpc>
                <a:spcPct val="120000"/>
              </a:lnSpc>
              <a:spcBef>
                <a:spcPts val="0"/>
              </a:spcBef>
              <a:spcAft>
                <a:spcPts val="900"/>
              </a:spcAft>
              <a:buClr>
                <a:schemeClr val="tx1"/>
              </a:buClr>
              <a:buFont typeface="Lucida Grande"/>
              <a:buChar char="–"/>
              <a:defRPr sz="1400" kern="1200" baseline="0">
                <a:solidFill>
                  <a:schemeClr val="tx1"/>
                </a:solidFill>
                <a:latin typeface="Segoe UI"/>
                <a:ea typeface="+mn-ea"/>
                <a:cs typeface="+mn-cs"/>
              </a:defRPr>
            </a:lvl8pPr>
            <a:lvl9pPr marL="1601788" indent="-171450" algn="l" defTabSz="457200" rtl="0" eaLnBrk="1" latinLnBrk="0" hangingPunct="1">
              <a:lnSpc>
                <a:spcPct val="120000"/>
              </a:lnSpc>
              <a:spcBef>
                <a:spcPts val="0"/>
              </a:spcBef>
              <a:spcAft>
                <a:spcPts val="900"/>
              </a:spcAft>
              <a:buClr>
                <a:schemeClr val="tx1"/>
              </a:buClr>
              <a:buFont typeface="Lucida Grande"/>
              <a:buChar char="–"/>
              <a:defRPr sz="1400" kern="1200" baseline="0">
                <a:solidFill>
                  <a:schemeClr val="tx1"/>
                </a:solidFill>
                <a:latin typeface="Segoe UI"/>
                <a:ea typeface="+mn-ea"/>
                <a:cs typeface="+mn-cs"/>
              </a:defRPr>
            </a:lvl9pPr>
          </a:lstStyle>
          <a:p>
            <a:pPr marL="0" indent="0">
              <a:buNone/>
              <a:defRPr/>
            </a:pPr>
            <a:r>
              <a:rPr lang="en-US" altLang="en-US" dirty="0"/>
              <a:t>If it was a topic of interest to you, how likely are you to participate in the following:</a:t>
            </a:r>
          </a:p>
        </p:txBody>
      </p:sp>
      <p:graphicFrame>
        <p:nvGraphicFramePr>
          <p:cNvPr id="11" name="Chart 10">
            <a:extLst>
              <a:ext uri="{FF2B5EF4-FFF2-40B4-BE49-F238E27FC236}">
                <a16:creationId xmlns:a16="http://schemas.microsoft.com/office/drawing/2014/main" id="{00000000-0008-0000-0100-00002D000000}"/>
              </a:ext>
            </a:extLst>
          </p:cNvPr>
          <p:cNvGraphicFramePr>
            <a:graphicFrameLocks/>
          </p:cNvGraphicFramePr>
          <p:nvPr/>
        </p:nvGraphicFramePr>
        <p:xfrm>
          <a:off x="868680" y="1600199"/>
          <a:ext cx="7364095" cy="4572000"/>
        </p:xfrm>
        <a:graphic>
          <a:graphicData uri="http://schemas.openxmlformats.org/drawingml/2006/chart">
            <c:chart xmlns:c="http://schemas.openxmlformats.org/drawingml/2006/chart" xmlns:r="http://schemas.openxmlformats.org/officeDocument/2006/relationships" r:id="rId3"/>
          </a:graphicData>
        </a:graphic>
      </p:graphicFrame>
    </p:spTree>
    <p:custDataLst>
      <p:tags r:id="rId1"/>
    </p:custDataLst>
    <p:extLst>
      <p:ext uri="{BB962C8B-B14F-4D97-AF65-F5344CB8AC3E}">
        <p14:creationId xmlns:p14="http://schemas.microsoft.com/office/powerpoint/2010/main" val="93754609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68679" y="624015"/>
            <a:ext cx="7316787" cy="685800"/>
          </a:xfrm>
        </p:spPr>
        <p:txBody>
          <a:bodyPr/>
          <a:lstStyle/>
          <a:p>
            <a:r>
              <a:rPr lang="en-US" dirty="0"/>
              <a:t>Physical Well-Being/Nutrition/Medical Care</a:t>
            </a:r>
          </a:p>
        </p:txBody>
      </p:sp>
      <p:sp>
        <p:nvSpPr>
          <p:cNvPr id="5" name="Slide Number Placeholder 4"/>
          <p:cNvSpPr>
            <a:spLocks noGrp="1"/>
          </p:cNvSpPr>
          <p:nvPr>
            <p:ph type="sldNum" sz="quarter" idx="12"/>
          </p:nvPr>
        </p:nvSpPr>
        <p:spPr/>
        <p:txBody>
          <a:bodyPr/>
          <a:lstStyle/>
          <a:p>
            <a:fld id="{BC3E0A6C-60AE-6241-853C-C56EF7F0B06D}" type="slidenum">
              <a:rPr lang="en-US" smtClean="0"/>
              <a:t>21</a:t>
            </a:fld>
            <a:endParaRPr lang="en-US"/>
          </a:p>
        </p:txBody>
      </p:sp>
      <p:sp>
        <p:nvSpPr>
          <p:cNvPr id="10" name="Content Placeholder 2"/>
          <p:cNvSpPr txBox="1">
            <a:spLocks/>
          </p:cNvSpPr>
          <p:nvPr/>
        </p:nvSpPr>
        <p:spPr>
          <a:xfrm>
            <a:off x="868679" y="1282655"/>
            <a:ext cx="7723060" cy="276773"/>
          </a:xfrm>
          <a:prstGeom prst="rect">
            <a:avLst/>
          </a:prstGeom>
        </p:spPr>
        <p:txBody>
          <a:bodyPr vert="horz" lIns="0" tIns="0" rIns="0" bIns="0" numCol="1" spcCol="457200" rtlCol="0">
            <a:noAutofit/>
          </a:bodyPr>
          <a:lstStyle>
            <a:lvl1pPr marL="53975" indent="-53975" algn="l" defTabSz="457200" rtl="0" eaLnBrk="1" latinLnBrk="0" hangingPunct="1">
              <a:lnSpc>
                <a:spcPct val="120000"/>
              </a:lnSpc>
              <a:spcBef>
                <a:spcPts val="900"/>
              </a:spcBef>
              <a:spcAft>
                <a:spcPts val="900"/>
              </a:spcAft>
              <a:buClrTx/>
              <a:buFont typeface="Lucida Grande"/>
              <a:buChar char=" "/>
              <a:tabLst/>
              <a:defRPr sz="1400" kern="1200">
                <a:solidFill>
                  <a:schemeClr val="tx1"/>
                </a:solidFill>
                <a:latin typeface="Segoe UI"/>
                <a:ea typeface="+mn-ea"/>
                <a:cs typeface="+mn-cs"/>
              </a:defRPr>
            </a:lvl1pPr>
            <a:lvl2pPr marL="457200" indent="-171450" algn="l" defTabSz="457200" rtl="0" eaLnBrk="1" latinLnBrk="0" hangingPunct="1">
              <a:lnSpc>
                <a:spcPct val="120000"/>
              </a:lnSpc>
              <a:spcBef>
                <a:spcPts val="300"/>
              </a:spcBef>
              <a:spcAft>
                <a:spcPts val="900"/>
              </a:spcAft>
              <a:buClrTx/>
              <a:buFont typeface="Arial"/>
              <a:buChar char="•"/>
              <a:tabLst/>
              <a:defRPr sz="1400" kern="1200">
                <a:solidFill>
                  <a:schemeClr val="tx1"/>
                </a:solidFill>
                <a:latin typeface="Segoe UI"/>
                <a:ea typeface="+mn-ea"/>
                <a:cs typeface="+mn-cs"/>
              </a:defRPr>
            </a:lvl2pPr>
            <a:lvl3pPr marL="801688" indent="-173038" algn="l" defTabSz="457200" rtl="0" eaLnBrk="1" latinLnBrk="0" hangingPunct="1">
              <a:lnSpc>
                <a:spcPct val="120000"/>
              </a:lnSpc>
              <a:spcBef>
                <a:spcPts val="0"/>
              </a:spcBef>
              <a:spcAft>
                <a:spcPts val="900"/>
              </a:spcAft>
              <a:buClr>
                <a:schemeClr val="tx1"/>
              </a:buClr>
              <a:buFont typeface="Lucida Grande"/>
              <a:buChar char="–"/>
              <a:tabLst/>
              <a:defRPr sz="1400" kern="1200">
                <a:solidFill>
                  <a:schemeClr val="tx1"/>
                </a:solidFill>
                <a:latin typeface="Segoe UI"/>
                <a:ea typeface="+mn-ea"/>
                <a:cs typeface="+mn-cs"/>
              </a:defRPr>
            </a:lvl3pPr>
            <a:lvl4pPr marL="1198563" indent="-171450" algn="l" defTabSz="457200" rtl="0" eaLnBrk="1" latinLnBrk="0" hangingPunct="1">
              <a:lnSpc>
                <a:spcPct val="120000"/>
              </a:lnSpc>
              <a:spcBef>
                <a:spcPts val="0"/>
              </a:spcBef>
              <a:spcAft>
                <a:spcPts val="900"/>
              </a:spcAft>
              <a:buClr>
                <a:schemeClr val="tx1"/>
              </a:buClr>
              <a:buFont typeface="Arial"/>
              <a:buChar char="•"/>
              <a:defRPr sz="1400" kern="1200">
                <a:solidFill>
                  <a:schemeClr val="tx1"/>
                </a:solidFill>
                <a:latin typeface="Segoe UI"/>
                <a:ea typeface="+mn-ea"/>
                <a:cs typeface="+mn-cs"/>
              </a:defRPr>
            </a:lvl4pPr>
            <a:lvl5pPr marL="1601788" indent="-173038" algn="l" defTabSz="457200" rtl="0" eaLnBrk="1" latinLnBrk="0" hangingPunct="1">
              <a:lnSpc>
                <a:spcPct val="120000"/>
              </a:lnSpc>
              <a:spcBef>
                <a:spcPts val="0"/>
              </a:spcBef>
              <a:spcAft>
                <a:spcPts val="900"/>
              </a:spcAft>
              <a:buClr>
                <a:schemeClr val="tx1"/>
              </a:buClr>
              <a:buFont typeface="Lucida Grande"/>
              <a:buChar char="–"/>
              <a:defRPr sz="1400" kern="1200">
                <a:solidFill>
                  <a:schemeClr val="tx1"/>
                </a:solidFill>
                <a:latin typeface="Segoe UI"/>
                <a:ea typeface="+mn-ea"/>
                <a:cs typeface="+mn-cs"/>
              </a:defRPr>
            </a:lvl5pPr>
            <a:lvl6pPr marL="1601788" indent="-171450" algn="l" defTabSz="457200" rtl="0" eaLnBrk="1" latinLnBrk="0" hangingPunct="1">
              <a:lnSpc>
                <a:spcPct val="120000"/>
              </a:lnSpc>
              <a:spcBef>
                <a:spcPts val="0"/>
              </a:spcBef>
              <a:spcAft>
                <a:spcPts val="900"/>
              </a:spcAft>
              <a:buClr>
                <a:schemeClr val="tx1"/>
              </a:buClr>
              <a:buFont typeface="Lucida Grande"/>
              <a:buChar char="–"/>
              <a:defRPr sz="1400" kern="1200">
                <a:solidFill>
                  <a:schemeClr val="tx1"/>
                </a:solidFill>
                <a:latin typeface="Segoe UI"/>
                <a:ea typeface="+mn-ea"/>
                <a:cs typeface="+mn-cs"/>
              </a:defRPr>
            </a:lvl6pPr>
            <a:lvl7pPr marL="1601788" indent="-171450" algn="l" defTabSz="457200" rtl="0" eaLnBrk="1" latinLnBrk="0" hangingPunct="1">
              <a:lnSpc>
                <a:spcPct val="120000"/>
              </a:lnSpc>
              <a:spcBef>
                <a:spcPts val="0"/>
              </a:spcBef>
              <a:spcAft>
                <a:spcPts val="900"/>
              </a:spcAft>
              <a:buClr>
                <a:schemeClr val="tx1"/>
              </a:buClr>
              <a:buFont typeface="Lucida Grande"/>
              <a:buChar char="–"/>
              <a:defRPr sz="1400" kern="1200" baseline="0">
                <a:solidFill>
                  <a:schemeClr val="tx1"/>
                </a:solidFill>
                <a:latin typeface="Segoe UI"/>
                <a:ea typeface="+mn-ea"/>
                <a:cs typeface="+mn-cs"/>
              </a:defRPr>
            </a:lvl7pPr>
            <a:lvl8pPr marL="1601788" indent="-171450" algn="l" defTabSz="457200" rtl="0" eaLnBrk="1" latinLnBrk="0" hangingPunct="1">
              <a:lnSpc>
                <a:spcPct val="120000"/>
              </a:lnSpc>
              <a:spcBef>
                <a:spcPts val="0"/>
              </a:spcBef>
              <a:spcAft>
                <a:spcPts val="900"/>
              </a:spcAft>
              <a:buClr>
                <a:schemeClr val="tx1"/>
              </a:buClr>
              <a:buFont typeface="Lucida Grande"/>
              <a:buChar char="–"/>
              <a:defRPr sz="1400" kern="1200" baseline="0">
                <a:solidFill>
                  <a:schemeClr val="tx1"/>
                </a:solidFill>
                <a:latin typeface="Segoe UI"/>
                <a:ea typeface="+mn-ea"/>
                <a:cs typeface="+mn-cs"/>
              </a:defRPr>
            </a:lvl8pPr>
            <a:lvl9pPr marL="1601788" indent="-171450" algn="l" defTabSz="457200" rtl="0" eaLnBrk="1" latinLnBrk="0" hangingPunct="1">
              <a:lnSpc>
                <a:spcPct val="120000"/>
              </a:lnSpc>
              <a:spcBef>
                <a:spcPts val="0"/>
              </a:spcBef>
              <a:spcAft>
                <a:spcPts val="900"/>
              </a:spcAft>
              <a:buClr>
                <a:schemeClr val="tx1"/>
              </a:buClr>
              <a:buFont typeface="Lucida Grande"/>
              <a:buChar char="–"/>
              <a:defRPr sz="1400" kern="1200" baseline="0">
                <a:solidFill>
                  <a:schemeClr val="tx1"/>
                </a:solidFill>
                <a:latin typeface="Segoe UI"/>
                <a:ea typeface="+mn-ea"/>
                <a:cs typeface="+mn-cs"/>
              </a:defRPr>
            </a:lvl9pPr>
          </a:lstStyle>
          <a:p>
            <a:pPr marL="0" indent="0">
              <a:buNone/>
              <a:defRPr/>
            </a:pPr>
            <a:r>
              <a:rPr lang="en-US" altLang="en-US" dirty="0"/>
              <a:t>Interest in participating in and/or learning more about any of the following at your work place during the next 12 months (Top 20)</a:t>
            </a:r>
            <a:endParaRPr lang="en-US" altLang="en-US" kern="0" dirty="0"/>
          </a:p>
        </p:txBody>
      </p:sp>
      <p:graphicFrame>
        <p:nvGraphicFramePr>
          <p:cNvPr id="15" name="Chart 14">
            <a:extLst>
              <a:ext uri="{FF2B5EF4-FFF2-40B4-BE49-F238E27FC236}">
                <a16:creationId xmlns:a16="http://schemas.microsoft.com/office/drawing/2014/main" id="{00000000-0008-0000-0100-00002E000000}"/>
              </a:ext>
            </a:extLst>
          </p:cNvPr>
          <p:cNvGraphicFramePr>
            <a:graphicFrameLocks/>
          </p:cNvGraphicFramePr>
          <p:nvPr/>
        </p:nvGraphicFramePr>
        <p:xfrm>
          <a:off x="868679" y="1933828"/>
          <a:ext cx="7364096" cy="4238369"/>
        </p:xfrm>
        <a:graphic>
          <a:graphicData uri="http://schemas.openxmlformats.org/drawingml/2006/chart">
            <c:chart xmlns:c="http://schemas.openxmlformats.org/drawingml/2006/chart" xmlns:r="http://schemas.openxmlformats.org/officeDocument/2006/relationships" r:id="rId3"/>
          </a:graphicData>
        </a:graphic>
      </p:graphicFrame>
    </p:spTree>
    <p:custDataLst>
      <p:tags r:id="rId1"/>
    </p:custDataLst>
    <p:extLst>
      <p:ext uri="{BB962C8B-B14F-4D97-AF65-F5344CB8AC3E}">
        <p14:creationId xmlns:p14="http://schemas.microsoft.com/office/powerpoint/2010/main" val="26208332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68679" y="624015"/>
            <a:ext cx="7316787" cy="685800"/>
          </a:xfrm>
        </p:spPr>
        <p:txBody>
          <a:bodyPr/>
          <a:lstStyle/>
          <a:p>
            <a:r>
              <a:rPr lang="en-US" dirty="0"/>
              <a:t>Financial Well-Being</a:t>
            </a:r>
          </a:p>
        </p:txBody>
      </p:sp>
      <p:sp>
        <p:nvSpPr>
          <p:cNvPr id="5" name="Slide Number Placeholder 4"/>
          <p:cNvSpPr>
            <a:spLocks noGrp="1"/>
          </p:cNvSpPr>
          <p:nvPr>
            <p:ph type="sldNum" sz="quarter" idx="12"/>
          </p:nvPr>
        </p:nvSpPr>
        <p:spPr/>
        <p:txBody>
          <a:bodyPr/>
          <a:lstStyle/>
          <a:p>
            <a:fld id="{BC3E0A6C-60AE-6241-853C-C56EF7F0B06D}" type="slidenum">
              <a:rPr lang="en-US" smtClean="0"/>
              <a:t>22</a:t>
            </a:fld>
            <a:endParaRPr lang="en-US"/>
          </a:p>
        </p:txBody>
      </p:sp>
      <p:sp>
        <p:nvSpPr>
          <p:cNvPr id="10" name="Content Placeholder 2"/>
          <p:cNvSpPr txBox="1">
            <a:spLocks/>
          </p:cNvSpPr>
          <p:nvPr/>
        </p:nvSpPr>
        <p:spPr>
          <a:xfrm>
            <a:off x="868679" y="1282655"/>
            <a:ext cx="7723060" cy="276773"/>
          </a:xfrm>
          <a:prstGeom prst="rect">
            <a:avLst/>
          </a:prstGeom>
        </p:spPr>
        <p:txBody>
          <a:bodyPr vert="horz" lIns="0" tIns="0" rIns="0" bIns="0" numCol="1" spcCol="457200" rtlCol="0">
            <a:noAutofit/>
          </a:bodyPr>
          <a:lstStyle>
            <a:lvl1pPr marL="53975" indent="-53975" algn="l" defTabSz="457200" rtl="0" eaLnBrk="1" latinLnBrk="0" hangingPunct="1">
              <a:lnSpc>
                <a:spcPct val="120000"/>
              </a:lnSpc>
              <a:spcBef>
                <a:spcPts val="900"/>
              </a:spcBef>
              <a:spcAft>
                <a:spcPts val="900"/>
              </a:spcAft>
              <a:buClrTx/>
              <a:buFont typeface="Lucida Grande"/>
              <a:buChar char=" "/>
              <a:tabLst/>
              <a:defRPr sz="1400" kern="1200">
                <a:solidFill>
                  <a:schemeClr val="tx1"/>
                </a:solidFill>
                <a:latin typeface="Segoe UI"/>
                <a:ea typeface="+mn-ea"/>
                <a:cs typeface="+mn-cs"/>
              </a:defRPr>
            </a:lvl1pPr>
            <a:lvl2pPr marL="457200" indent="-171450" algn="l" defTabSz="457200" rtl="0" eaLnBrk="1" latinLnBrk="0" hangingPunct="1">
              <a:lnSpc>
                <a:spcPct val="120000"/>
              </a:lnSpc>
              <a:spcBef>
                <a:spcPts val="300"/>
              </a:spcBef>
              <a:spcAft>
                <a:spcPts val="900"/>
              </a:spcAft>
              <a:buClrTx/>
              <a:buFont typeface="Arial"/>
              <a:buChar char="•"/>
              <a:tabLst/>
              <a:defRPr sz="1400" kern="1200">
                <a:solidFill>
                  <a:schemeClr val="tx1"/>
                </a:solidFill>
                <a:latin typeface="Segoe UI"/>
                <a:ea typeface="+mn-ea"/>
                <a:cs typeface="+mn-cs"/>
              </a:defRPr>
            </a:lvl2pPr>
            <a:lvl3pPr marL="801688" indent="-173038" algn="l" defTabSz="457200" rtl="0" eaLnBrk="1" latinLnBrk="0" hangingPunct="1">
              <a:lnSpc>
                <a:spcPct val="120000"/>
              </a:lnSpc>
              <a:spcBef>
                <a:spcPts val="0"/>
              </a:spcBef>
              <a:spcAft>
                <a:spcPts val="900"/>
              </a:spcAft>
              <a:buClr>
                <a:schemeClr val="tx1"/>
              </a:buClr>
              <a:buFont typeface="Lucida Grande"/>
              <a:buChar char="–"/>
              <a:tabLst/>
              <a:defRPr sz="1400" kern="1200">
                <a:solidFill>
                  <a:schemeClr val="tx1"/>
                </a:solidFill>
                <a:latin typeface="Segoe UI"/>
                <a:ea typeface="+mn-ea"/>
                <a:cs typeface="+mn-cs"/>
              </a:defRPr>
            </a:lvl3pPr>
            <a:lvl4pPr marL="1198563" indent="-171450" algn="l" defTabSz="457200" rtl="0" eaLnBrk="1" latinLnBrk="0" hangingPunct="1">
              <a:lnSpc>
                <a:spcPct val="120000"/>
              </a:lnSpc>
              <a:spcBef>
                <a:spcPts val="0"/>
              </a:spcBef>
              <a:spcAft>
                <a:spcPts val="900"/>
              </a:spcAft>
              <a:buClr>
                <a:schemeClr val="tx1"/>
              </a:buClr>
              <a:buFont typeface="Arial"/>
              <a:buChar char="•"/>
              <a:defRPr sz="1400" kern="1200">
                <a:solidFill>
                  <a:schemeClr val="tx1"/>
                </a:solidFill>
                <a:latin typeface="Segoe UI"/>
                <a:ea typeface="+mn-ea"/>
                <a:cs typeface="+mn-cs"/>
              </a:defRPr>
            </a:lvl4pPr>
            <a:lvl5pPr marL="1601788" indent="-173038" algn="l" defTabSz="457200" rtl="0" eaLnBrk="1" latinLnBrk="0" hangingPunct="1">
              <a:lnSpc>
                <a:spcPct val="120000"/>
              </a:lnSpc>
              <a:spcBef>
                <a:spcPts val="0"/>
              </a:spcBef>
              <a:spcAft>
                <a:spcPts val="900"/>
              </a:spcAft>
              <a:buClr>
                <a:schemeClr val="tx1"/>
              </a:buClr>
              <a:buFont typeface="Lucida Grande"/>
              <a:buChar char="–"/>
              <a:defRPr sz="1400" kern="1200">
                <a:solidFill>
                  <a:schemeClr val="tx1"/>
                </a:solidFill>
                <a:latin typeface="Segoe UI"/>
                <a:ea typeface="+mn-ea"/>
                <a:cs typeface="+mn-cs"/>
              </a:defRPr>
            </a:lvl5pPr>
            <a:lvl6pPr marL="1601788" indent="-171450" algn="l" defTabSz="457200" rtl="0" eaLnBrk="1" latinLnBrk="0" hangingPunct="1">
              <a:lnSpc>
                <a:spcPct val="120000"/>
              </a:lnSpc>
              <a:spcBef>
                <a:spcPts val="0"/>
              </a:spcBef>
              <a:spcAft>
                <a:spcPts val="900"/>
              </a:spcAft>
              <a:buClr>
                <a:schemeClr val="tx1"/>
              </a:buClr>
              <a:buFont typeface="Lucida Grande"/>
              <a:buChar char="–"/>
              <a:defRPr sz="1400" kern="1200">
                <a:solidFill>
                  <a:schemeClr val="tx1"/>
                </a:solidFill>
                <a:latin typeface="Segoe UI"/>
                <a:ea typeface="+mn-ea"/>
                <a:cs typeface="+mn-cs"/>
              </a:defRPr>
            </a:lvl6pPr>
            <a:lvl7pPr marL="1601788" indent="-171450" algn="l" defTabSz="457200" rtl="0" eaLnBrk="1" latinLnBrk="0" hangingPunct="1">
              <a:lnSpc>
                <a:spcPct val="120000"/>
              </a:lnSpc>
              <a:spcBef>
                <a:spcPts val="0"/>
              </a:spcBef>
              <a:spcAft>
                <a:spcPts val="900"/>
              </a:spcAft>
              <a:buClr>
                <a:schemeClr val="tx1"/>
              </a:buClr>
              <a:buFont typeface="Lucida Grande"/>
              <a:buChar char="–"/>
              <a:defRPr sz="1400" kern="1200" baseline="0">
                <a:solidFill>
                  <a:schemeClr val="tx1"/>
                </a:solidFill>
                <a:latin typeface="Segoe UI"/>
                <a:ea typeface="+mn-ea"/>
                <a:cs typeface="+mn-cs"/>
              </a:defRPr>
            </a:lvl7pPr>
            <a:lvl8pPr marL="1601788" indent="-171450" algn="l" defTabSz="457200" rtl="0" eaLnBrk="1" latinLnBrk="0" hangingPunct="1">
              <a:lnSpc>
                <a:spcPct val="120000"/>
              </a:lnSpc>
              <a:spcBef>
                <a:spcPts val="0"/>
              </a:spcBef>
              <a:spcAft>
                <a:spcPts val="900"/>
              </a:spcAft>
              <a:buClr>
                <a:schemeClr val="tx1"/>
              </a:buClr>
              <a:buFont typeface="Lucida Grande"/>
              <a:buChar char="–"/>
              <a:defRPr sz="1400" kern="1200" baseline="0">
                <a:solidFill>
                  <a:schemeClr val="tx1"/>
                </a:solidFill>
                <a:latin typeface="Segoe UI"/>
                <a:ea typeface="+mn-ea"/>
                <a:cs typeface="+mn-cs"/>
              </a:defRPr>
            </a:lvl8pPr>
            <a:lvl9pPr marL="1601788" indent="-171450" algn="l" defTabSz="457200" rtl="0" eaLnBrk="1" latinLnBrk="0" hangingPunct="1">
              <a:lnSpc>
                <a:spcPct val="120000"/>
              </a:lnSpc>
              <a:spcBef>
                <a:spcPts val="0"/>
              </a:spcBef>
              <a:spcAft>
                <a:spcPts val="900"/>
              </a:spcAft>
              <a:buClr>
                <a:schemeClr val="tx1"/>
              </a:buClr>
              <a:buFont typeface="Lucida Grande"/>
              <a:buChar char="–"/>
              <a:defRPr sz="1400" kern="1200" baseline="0">
                <a:solidFill>
                  <a:schemeClr val="tx1"/>
                </a:solidFill>
                <a:latin typeface="Segoe UI"/>
                <a:ea typeface="+mn-ea"/>
                <a:cs typeface="+mn-cs"/>
              </a:defRPr>
            </a:lvl9pPr>
          </a:lstStyle>
          <a:p>
            <a:pPr marL="0" indent="0">
              <a:buNone/>
              <a:defRPr/>
            </a:pPr>
            <a:r>
              <a:rPr lang="en-US" altLang="en-US" dirty="0"/>
              <a:t>Interest in participating in and/or learning more about any of the following at your work place during the next 12 months</a:t>
            </a:r>
            <a:endParaRPr lang="en-US" altLang="en-US" kern="0" dirty="0"/>
          </a:p>
        </p:txBody>
      </p:sp>
      <p:graphicFrame>
        <p:nvGraphicFramePr>
          <p:cNvPr id="8" name="Chart 7">
            <a:extLst>
              <a:ext uri="{FF2B5EF4-FFF2-40B4-BE49-F238E27FC236}">
                <a16:creationId xmlns:a16="http://schemas.microsoft.com/office/drawing/2014/main" id="{FA2CCE25-795D-49C5-9465-6088E58CB2B7}"/>
              </a:ext>
            </a:extLst>
          </p:cNvPr>
          <p:cNvGraphicFramePr>
            <a:graphicFrameLocks/>
          </p:cNvGraphicFramePr>
          <p:nvPr/>
        </p:nvGraphicFramePr>
        <p:xfrm>
          <a:off x="868679" y="1933829"/>
          <a:ext cx="7316787" cy="4238369"/>
        </p:xfrm>
        <a:graphic>
          <a:graphicData uri="http://schemas.openxmlformats.org/drawingml/2006/chart">
            <c:chart xmlns:c="http://schemas.openxmlformats.org/drawingml/2006/chart" xmlns:r="http://schemas.openxmlformats.org/officeDocument/2006/relationships" r:id="rId3"/>
          </a:graphicData>
        </a:graphic>
      </p:graphicFrame>
    </p:spTree>
    <p:custDataLst>
      <p:tags r:id="rId1"/>
    </p:custDataLst>
    <p:extLst>
      <p:ext uri="{BB962C8B-B14F-4D97-AF65-F5344CB8AC3E}">
        <p14:creationId xmlns:p14="http://schemas.microsoft.com/office/powerpoint/2010/main" val="31502284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68679" y="624015"/>
            <a:ext cx="7316787" cy="685800"/>
          </a:xfrm>
        </p:spPr>
        <p:txBody>
          <a:bodyPr/>
          <a:lstStyle/>
          <a:p>
            <a:r>
              <a:rPr lang="en-US" dirty="0"/>
              <a:t>Social Well-Being</a:t>
            </a:r>
          </a:p>
        </p:txBody>
      </p:sp>
      <p:sp>
        <p:nvSpPr>
          <p:cNvPr id="5" name="Slide Number Placeholder 4"/>
          <p:cNvSpPr>
            <a:spLocks noGrp="1"/>
          </p:cNvSpPr>
          <p:nvPr>
            <p:ph type="sldNum" sz="quarter" idx="12"/>
          </p:nvPr>
        </p:nvSpPr>
        <p:spPr/>
        <p:txBody>
          <a:bodyPr/>
          <a:lstStyle/>
          <a:p>
            <a:fld id="{BC3E0A6C-60AE-6241-853C-C56EF7F0B06D}" type="slidenum">
              <a:rPr lang="en-US" smtClean="0"/>
              <a:t>23</a:t>
            </a:fld>
            <a:endParaRPr lang="en-US"/>
          </a:p>
        </p:txBody>
      </p:sp>
      <p:sp>
        <p:nvSpPr>
          <p:cNvPr id="10" name="Content Placeholder 2"/>
          <p:cNvSpPr txBox="1">
            <a:spLocks/>
          </p:cNvSpPr>
          <p:nvPr/>
        </p:nvSpPr>
        <p:spPr>
          <a:xfrm>
            <a:off x="868679" y="1282655"/>
            <a:ext cx="7723060" cy="276773"/>
          </a:xfrm>
          <a:prstGeom prst="rect">
            <a:avLst/>
          </a:prstGeom>
        </p:spPr>
        <p:txBody>
          <a:bodyPr vert="horz" lIns="0" tIns="0" rIns="0" bIns="0" numCol="1" spcCol="457200" rtlCol="0">
            <a:noAutofit/>
          </a:bodyPr>
          <a:lstStyle>
            <a:lvl1pPr marL="53975" indent="-53975" algn="l" defTabSz="457200" rtl="0" eaLnBrk="1" latinLnBrk="0" hangingPunct="1">
              <a:lnSpc>
                <a:spcPct val="120000"/>
              </a:lnSpc>
              <a:spcBef>
                <a:spcPts val="900"/>
              </a:spcBef>
              <a:spcAft>
                <a:spcPts val="900"/>
              </a:spcAft>
              <a:buClrTx/>
              <a:buFont typeface="Lucida Grande"/>
              <a:buChar char=" "/>
              <a:tabLst/>
              <a:defRPr sz="1400" kern="1200">
                <a:solidFill>
                  <a:schemeClr val="tx1"/>
                </a:solidFill>
                <a:latin typeface="Segoe UI"/>
                <a:ea typeface="+mn-ea"/>
                <a:cs typeface="+mn-cs"/>
              </a:defRPr>
            </a:lvl1pPr>
            <a:lvl2pPr marL="457200" indent="-171450" algn="l" defTabSz="457200" rtl="0" eaLnBrk="1" latinLnBrk="0" hangingPunct="1">
              <a:lnSpc>
                <a:spcPct val="120000"/>
              </a:lnSpc>
              <a:spcBef>
                <a:spcPts val="300"/>
              </a:spcBef>
              <a:spcAft>
                <a:spcPts val="900"/>
              </a:spcAft>
              <a:buClrTx/>
              <a:buFont typeface="Arial"/>
              <a:buChar char="•"/>
              <a:tabLst/>
              <a:defRPr sz="1400" kern="1200">
                <a:solidFill>
                  <a:schemeClr val="tx1"/>
                </a:solidFill>
                <a:latin typeface="Segoe UI"/>
                <a:ea typeface="+mn-ea"/>
                <a:cs typeface="+mn-cs"/>
              </a:defRPr>
            </a:lvl2pPr>
            <a:lvl3pPr marL="801688" indent="-173038" algn="l" defTabSz="457200" rtl="0" eaLnBrk="1" latinLnBrk="0" hangingPunct="1">
              <a:lnSpc>
                <a:spcPct val="120000"/>
              </a:lnSpc>
              <a:spcBef>
                <a:spcPts val="0"/>
              </a:spcBef>
              <a:spcAft>
                <a:spcPts val="900"/>
              </a:spcAft>
              <a:buClr>
                <a:schemeClr val="tx1"/>
              </a:buClr>
              <a:buFont typeface="Lucida Grande"/>
              <a:buChar char="–"/>
              <a:tabLst/>
              <a:defRPr sz="1400" kern="1200">
                <a:solidFill>
                  <a:schemeClr val="tx1"/>
                </a:solidFill>
                <a:latin typeface="Segoe UI"/>
                <a:ea typeface="+mn-ea"/>
                <a:cs typeface="+mn-cs"/>
              </a:defRPr>
            </a:lvl3pPr>
            <a:lvl4pPr marL="1198563" indent="-171450" algn="l" defTabSz="457200" rtl="0" eaLnBrk="1" latinLnBrk="0" hangingPunct="1">
              <a:lnSpc>
                <a:spcPct val="120000"/>
              </a:lnSpc>
              <a:spcBef>
                <a:spcPts val="0"/>
              </a:spcBef>
              <a:spcAft>
                <a:spcPts val="900"/>
              </a:spcAft>
              <a:buClr>
                <a:schemeClr val="tx1"/>
              </a:buClr>
              <a:buFont typeface="Arial"/>
              <a:buChar char="•"/>
              <a:defRPr sz="1400" kern="1200">
                <a:solidFill>
                  <a:schemeClr val="tx1"/>
                </a:solidFill>
                <a:latin typeface="Segoe UI"/>
                <a:ea typeface="+mn-ea"/>
                <a:cs typeface="+mn-cs"/>
              </a:defRPr>
            </a:lvl4pPr>
            <a:lvl5pPr marL="1601788" indent="-173038" algn="l" defTabSz="457200" rtl="0" eaLnBrk="1" latinLnBrk="0" hangingPunct="1">
              <a:lnSpc>
                <a:spcPct val="120000"/>
              </a:lnSpc>
              <a:spcBef>
                <a:spcPts val="0"/>
              </a:spcBef>
              <a:spcAft>
                <a:spcPts val="900"/>
              </a:spcAft>
              <a:buClr>
                <a:schemeClr val="tx1"/>
              </a:buClr>
              <a:buFont typeface="Lucida Grande"/>
              <a:buChar char="–"/>
              <a:defRPr sz="1400" kern="1200">
                <a:solidFill>
                  <a:schemeClr val="tx1"/>
                </a:solidFill>
                <a:latin typeface="Segoe UI"/>
                <a:ea typeface="+mn-ea"/>
                <a:cs typeface="+mn-cs"/>
              </a:defRPr>
            </a:lvl5pPr>
            <a:lvl6pPr marL="1601788" indent="-171450" algn="l" defTabSz="457200" rtl="0" eaLnBrk="1" latinLnBrk="0" hangingPunct="1">
              <a:lnSpc>
                <a:spcPct val="120000"/>
              </a:lnSpc>
              <a:spcBef>
                <a:spcPts val="0"/>
              </a:spcBef>
              <a:spcAft>
                <a:spcPts val="900"/>
              </a:spcAft>
              <a:buClr>
                <a:schemeClr val="tx1"/>
              </a:buClr>
              <a:buFont typeface="Lucida Grande"/>
              <a:buChar char="–"/>
              <a:defRPr sz="1400" kern="1200">
                <a:solidFill>
                  <a:schemeClr val="tx1"/>
                </a:solidFill>
                <a:latin typeface="Segoe UI"/>
                <a:ea typeface="+mn-ea"/>
                <a:cs typeface="+mn-cs"/>
              </a:defRPr>
            </a:lvl6pPr>
            <a:lvl7pPr marL="1601788" indent="-171450" algn="l" defTabSz="457200" rtl="0" eaLnBrk="1" latinLnBrk="0" hangingPunct="1">
              <a:lnSpc>
                <a:spcPct val="120000"/>
              </a:lnSpc>
              <a:spcBef>
                <a:spcPts val="0"/>
              </a:spcBef>
              <a:spcAft>
                <a:spcPts val="900"/>
              </a:spcAft>
              <a:buClr>
                <a:schemeClr val="tx1"/>
              </a:buClr>
              <a:buFont typeface="Lucida Grande"/>
              <a:buChar char="–"/>
              <a:defRPr sz="1400" kern="1200" baseline="0">
                <a:solidFill>
                  <a:schemeClr val="tx1"/>
                </a:solidFill>
                <a:latin typeface="Segoe UI"/>
                <a:ea typeface="+mn-ea"/>
                <a:cs typeface="+mn-cs"/>
              </a:defRPr>
            </a:lvl7pPr>
            <a:lvl8pPr marL="1601788" indent="-171450" algn="l" defTabSz="457200" rtl="0" eaLnBrk="1" latinLnBrk="0" hangingPunct="1">
              <a:lnSpc>
                <a:spcPct val="120000"/>
              </a:lnSpc>
              <a:spcBef>
                <a:spcPts val="0"/>
              </a:spcBef>
              <a:spcAft>
                <a:spcPts val="900"/>
              </a:spcAft>
              <a:buClr>
                <a:schemeClr val="tx1"/>
              </a:buClr>
              <a:buFont typeface="Lucida Grande"/>
              <a:buChar char="–"/>
              <a:defRPr sz="1400" kern="1200" baseline="0">
                <a:solidFill>
                  <a:schemeClr val="tx1"/>
                </a:solidFill>
                <a:latin typeface="Segoe UI"/>
                <a:ea typeface="+mn-ea"/>
                <a:cs typeface="+mn-cs"/>
              </a:defRPr>
            </a:lvl8pPr>
            <a:lvl9pPr marL="1601788" indent="-171450" algn="l" defTabSz="457200" rtl="0" eaLnBrk="1" latinLnBrk="0" hangingPunct="1">
              <a:lnSpc>
                <a:spcPct val="120000"/>
              </a:lnSpc>
              <a:spcBef>
                <a:spcPts val="0"/>
              </a:spcBef>
              <a:spcAft>
                <a:spcPts val="900"/>
              </a:spcAft>
              <a:buClr>
                <a:schemeClr val="tx1"/>
              </a:buClr>
              <a:buFont typeface="Lucida Grande"/>
              <a:buChar char="–"/>
              <a:defRPr sz="1400" kern="1200" baseline="0">
                <a:solidFill>
                  <a:schemeClr val="tx1"/>
                </a:solidFill>
                <a:latin typeface="Segoe UI"/>
                <a:ea typeface="+mn-ea"/>
                <a:cs typeface="+mn-cs"/>
              </a:defRPr>
            </a:lvl9pPr>
          </a:lstStyle>
          <a:p>
            <a:pPr marL="0" indent="0">
              <a:buNone/>
              <a:defRPr/>
            </a:pPr>
            <a:r>
              <a:rPr lang="en-US" altLang="en-US" dirty="0"/>
              <a:t>Interest in participating in and/or learning more about any of the following at your work place during the next 12 months</a:t>
            </a:r>
            <a:endParaRPr lang="en-US" altLang="en-US" kern="0" dirty="0"/>
          </a:p>
        </p:txBody>
      </p:sp>
      <p:graphicFrame>
        <p:nvGraphicFramePr>
          <p:cNvPr id="12" name="Chart 11">
            <a:extLst>
              <a:ext uri="{FF2B5EF4-FFF2-40B4-BE49-F238E27FC236}">
                <a16:creationId xmlns:a16="http://schemas.microsoft.com/office/drawing/2014/main" id="{5EBA65B9-4E53-4166-8861-FE3FBB6E5B9C}"/>
              </a:ext>
            </a:extLst>
          </p:cNvPr>
          <p:cNvGraphicFramePr>
            <a:graphicFrameLocks/>
          </p:cNvGraphicFramePr>
          <p:nvPr/>
        </p:nvGraphicFramePr>
        <p:xfrm>
          <a:off x="868680" y="1933828"/>
          <a:ext cx="7364095" cy="4238369"/>
        </p:xfrm>
        <a:graphic>
          <a:graphicData uri="http://schemas.openxmlformats.org/drawingml/2006/chart">
            <c:chart xmlns:c="http://schemas.openxmlformats.org/drawingml/2006/chart" xmlns:r="http://schemas.openxmlformats.org/officeDocument/2006/relationships" r:id="rId3"/>
          </a:graphicData>
        </a:graphic>
      </p:graphicFrame>
    </p:spTree>
    <p:custDataLst>
      <p:tags r:id="rId1"/>
    </p:custDataLst>
    <p:extLst>
      <p:ext uri="{BB962C8B-B14F-4D97-AF65-F5344CB8AC3E}">
        <p14:creationId xmlns:p14="http://schemas.microsoft.com/office/powerpoint/2010/main" val="95378965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68679" y="624015"/>
            <a:ext cx="7316787" cy="685800"/>
          </a:xfrm>
        </p:spPr>
        <p:txBody>
          <a:bodyPr/>
          <a:lstStyle/>
          <a:p>
            <a:r>
              <a:rPr lang="en-US" dirty="0"/>
              <a:t>Mental Well-Being</a:t>
            </a:r>
          </a:p>
        </p:txBody>
      </p:sp>
      <p:sp>
        <p:nvSpPr>
          <p:cNvPr id="5" name="Slide Number Placeholder 4"/>
          <p:cNvSpPr>
            <a:spLocks noGrp="1"/>
          </p:cNvSpPr>
          <p:nvPr>
            <p:ph type="sldNum" sz="quarter" idx="12"/>
          </p:nvPr>
        </p:nvSpPr>
        <p:spPr/>
        <p:txBody>
          <a:bodyPr/>
          <a:lstStyle/>
          <a:p>
            <a:fld id="{BC3E0A6C-60AE-6241-853C-C56EF7F0B06D}" type="slidenum">
              <a:rPr lang="en-US" smtClean="0"/>
              <a:t>24</a:t>
            </a:fld>
            <a:endParaRPr lang="en-US"/>
          </a:p>
        </p:txBody>
      </p:sp>
      <p:sp>
        <p:nvSpPr>
          <p:cNvPr id="10" name="Content Placeholder 2"/>
          <p:cNvSpPr txBox="1">
            <a:spLocks/>
          </p:cNvSpPr>
          <p:nvPr/>
        </p:nvSpPr>
        <p:spPr>
          <a:xfrm>
            <a:off x="868679" y="1282655"/>
            <a:ext cx="7723060" cy="276773"/>
          </a:xfrm>
          <a:prstGeom prst="rect">
            <a:avLst/>
          </a:prstGeom>
        </p:spPr>
        <p:txBody>
          <a:bodyPr vert="horz" lIns="0" tIns="0" rIns="0" bIns="0" numCol="1" spcCol="457200" rtlCol="0">
            <a:noAutofit/>
          </a:bodyPr>
          <a:lstStyle>
            <a:lvl1pPr marL="53975" indent="-53975" algn="l" defTabSz="457200" rtl="0" eaLnBrk="1" latinLnBrk="0" hangingPunct="1">
              <a:lnSpc>
                <a:spcPct val="120000"/>
              </a:lnSpc>
              <a:spcBef>
                <a:spcPts val="900"/>
              </a:spcBef>
              <a:spcAft>
                <a:spcPts val="900"/>
              </a:spcAft>
              <a:buClrTx/>
              <a:buFont typeface="Lucida Grande"/>
              <a:buChar char=" "/>
              <a:tabLst/>
              <a:defRPr sz="1400" kern="1200">
                <a:solidFill>
                  <a:schemeClr val="tx1"/>
                </a:solidFill>
                <a:latin typeface="Segoe UI"/>
                <a:ea typeface="+mn-ea"/>
                <a:cs typeface="+mn-cs"/>
              </a:defRPr>
            </a:lvl1pPr>
            <a:lvl2pPr marL="457200" indent="-171450" algn="l" defTabSz="457200" rtl="0" eaLnBrk="1" latinLnBrk="0" hangingPunct="1">
              <a:lnSpc>
                <a:spcPct val="120000"/>
              </a:lnSpc>
              <a:spcBef>
                <a:spcPts val="300"/>
              </a:spcBef>
              <a:spcAft>
                <a:spcPts val="900"/>
              </a:spcAft>
              <a:buClrTx/>
              <a:buFont typeface="Arial"/>
              <a:buChar char="•"/>
              <a:tabLst/>
              <a:defRPr sz="1400" kern="1200">
                <a:solidFill>
                  <a:schemeClr val="tx1"/>
                </a:solidFill>
                <a:latin typeface="Segoe UI"/>
                <a:ea typeface="+mn-ea"/>
                <a:cs typeface="+mn-cs"/>
              </a:defRPr>
            </a:lvl2pPr>
            <a:lvl3pPr marL="801688" indent="-173038" algn="l" defTabSz="457200" rtl="0" eaLnBrk="1" latinLnBrk="0" hangingPunct="1">
              <a:lnSpc>
                <a:spcPct val="120000"/>
              </a:lnSpc>
              <a:spcBef>
                <a:spcPts val="0"/>
              </a:spcBef>
              <a:spcAft>
                <a:spcPts val="900"/>
              </a:spcAft>
              <a:buClr>
                <a:schemeClr val="tx1"/>
              </a:buClr>
              <a:buFont typeface="Lucida Grande"/>
              <a:buChar char="–"/>
              <a:tabLst/>
              <a:defRPr sz="1400" kern="1200">
                <a:solidFill>
                  <a:schemeClr val="tx1"/>
                </a:solidFill>
                <a:latin typeface="Segoe UI"/>
                <a:ea typeface="+mn-ea"/>
                <a:cs typeface="+mn-cs"/>
              </a:defRPr>
            </a:lvl3pPr>
            <a:lvl4pPr marL="1198563" indent="-171450" algn="l" defTabSz="457200" rtl="0" eaLnBrk="1" latinLnBrk="0" hangingPunct="1">
              <a:lnSpc>
                <a:spcPct val="120000"/>
              </a:lnSpc>
              <a:spcBef>
                <a:spcPts val="0"/>
              </a:spcBef>
              <a:spcAft>
                <a:spcPts val="900"/>
              </a:spcAft>
              <a:buClr>
                <a:schemeClr val="tx1"/>
              </a:buClr>
              <a:buFont typeface="Arial"/>
              <a:buChar char="•"/>
              <a:defRPr sz="1400" kern="1200">
                <a:solidFill>
                  <a:schemeClr val="tx1"/>
                </a:solidFill>
                <a:latin typeface="Segoe UI"/>
                <a:ea typeface="+mn-ea"/>
                <a:cs typeface="+mn-cs"/>
              </a:defRPr>
            </a:lvl4pPr>
            <a:lvl5pPr marL="1601788" indent="-173038" algn="l" defTabSz="457200" rtl="0" eaLnBrk="1" latinLnBrk="0" hangingPunct="1">
              <a:lnSpc>
                <a:spcPct val="120000"/>
              </a:lnSpc>
              <a:spcBef>
                <a:spcPts val="0"/>
              </a:spcBef>
              <a:spcAft>
                <a:spcPts val="900"/>
              </a:spcAft>
              <a:buClr>
                <a:schemeClr val="tx1"/>
              </a:buClr>
              <a:buFont typeface="Lucida Grande"/>
              <a:buChar char="–"/>
              <a:defRPr sz="1400" kern="1200">
                <a:solidFill>
                  <a:schemeClr val="tx1"/>
                </a:solidFill>
                <a:latin typeface="Segoe UI"/>
                <a:ea typeface="+mn-ea"/>
                <a:cs typeface="+mn-cs"/>
              </a:defRPr>
            </a:lvl5pPr>
            <a:lvl6pPr marL="1601788" indent="-171450" algn="l" defTabSz="457200" rtl="0" eaLnBrk="1" latinLnBrk="0" hangingPunct="1">
              <a:lnSpc>
                <a:spcPct val="120000"/>
              </a:lnSpc>
              <a:spcBef>
                <a:spcPts val="0"/>
              </a:spcBef>
              <a:spcAft>
                <a:spcPts val="900"/>
              </a:spcAft>
              <a:buClr>
                <a:schemeClr val="tx1"/>
              </a:buClr>
              <a:buFont typeface="Lucida Grande"/>
              <a:buChar char="–"/>
              <a:defRPr sz="1400" kern="1200">
                <a:solidFill>
                  <a:schemeClr val="tx1"/>
                </a:solidFill>
                <a:latin typeface="Segoe UI"/>
                <a:ea typeface="+mn-ea"/>
                <a:cs typeface="+mn-cs"/>
              </a:defRPr>
            </a:lvl6pPr>
            <a:lvl7pPr marL="1601788" indent="-171450" algn="l" defTabSz="457200" rtl="0" eaLnBrk="1" latinLnBrk="0" hangingPunct="1">
              <a:lnSpc>
                <a:spcPct val="120000"/>
              </a:lnSpc>
              <a:spcBef>
                <a:spcPts val="0"/>
              </a:spcBef>
              <a:spcAft>
                <a:spcPts val="900"/>
              </a:spcAft>
              <a:buClr>
                <a:schemeClr val="tx1"/>
              </a:buClr>
              <a:buFont typeface="Lucida Grande"/>
              <a:buChar char="–"/>
              <a:defRPr sz="1400" kern="1200" baseline="0">
                <a:solidFill>
                  <a:schemeClr val="tx1"/>
                </a:solidFill>
                <a:latin typeface="Segoe UI"/>
                <a:ea typeface="+mn-ea"/>
                <a:cs typeface="+mn-cs"/>
              </a:defRPr>
            </a:lvl7pPr>
            <a:lvl8pPr marL="1601788" indent="-171450" algn="l" defTabSz="457200" rtl="0" eaLnBrk="1" latinLnBrk="0" hangingPunct="1">
              <a:lnSpc>
                <a:spcPct val="120000"/>
              </a:lnSpc>
              <a:spcBef>
                <a:spcPts val="0"/>
              </a:spcBef>
              <a:spcAft>
                <a:spcPts val="900"/>
              </a:spcAft>
              <a:buClr>
                <a:schemeClr val="tx1"/>
              </a:buClr>
              <a:buFont typeface="Lucida Grande"/>
              <a:buChar char="–"/>
              <a:defRPr sz="1400" kern="1200" baseline="0">
                <a:solidFill>
                  <a:schemeClr val="tx1"/>
                </a:solidFill>
                <a:latin typeface="Segoe UI"/>
                <a:ea typeface="+mn-ea"/>
                <a:cs typeface="+mn-cs"/>
              </a:defRPr>
            </a:lvl8pPr>
            <a:lvl9pPr marL="1601788" indent="-171450" algn="l" defTabSz="457200" rtl="0" eaLnBrk="1" latinLnBrk="0" hangingPunct="1">
              <a:lnSpc>
                <a:spcPct val="120000"/>
              </a:lnSpc>
              <a:spcBef>
                <a:spcPts val="0"/>
              </a:spcBef>
              <a:spcAft>
                <a:spcPts val="900"/>
              </a:spcAft>
              <a:buClr>
                <a:schemeClr val="tx1"/>
              </a:buClr>
              <a:buFont typeface="Lucida Grande"/>
              <a:buChar char="–"/>
              <a:defRPr sz="1400" kern="1200" baseline="0">
                <a:solidFill>
                  <a:schemeClr val="tx1"/>
                </a:solidFill>
                <a:latin typeface="Segoe UI"/>
                <a:ea typeface="+mn-ea"/>
                <a:cs typeface="+mn-cs"/>
              </a:defRPr>
            </a:lvl9pPr>
          </a:lstStyle>
          <a:p>
            <a:pPr marL="0" indent="0">
              <a:buNone/>
              <a:defRPr/>
            </a:pPr>
            <a:r>
              <a:rPr lang="en-US" altLang="en-US" dirty="0"/>
              <a:t>Interest in participating in and/or learning more about any of the following at your work place during the next 12 months</a:t>
            </a:r>
            <a:endParaRPr lang="en-US" altLang="en-US" kern="0" dirty="0"/>
          </a:p>
        </p:txBody>
      </p:sp>
      <p:graphicFrame>
        <p:nvGraphicFramePr>
          <p:cNvPr id="8" name="Chart 7">
            <a:extLst>
              <a:ext uri="{FF2B5EF4-FFF2-40B4-BE49-F238E27FC236}">
                <a16:creationId xmlns:a16="http://schemas.microsoft.com/office/drawing/2014/main" id="{42FE3A56-1DFA-4C2E-AFC5-800843C25D55}"/>
              </a:ext>
            </a:extLst>
          </p:cNvPr>
          <p:cNvGraphicFramePr>
            <a:graphicFrameLocks/>
          </p:cNvGraphicFramePr>
          <p:nvPr/>
        </p:nvGraphicFramePr>
        <p:xfrm>
          <a:off x="868679" y="1933829"/>
          <a:ext cx="7364094" cy="4238369"/>
        </p:xfrm>
        <a:graphic>
          <a:graphicData uri="http://schemas.openxmlformats.org/drawingml/2006/chart">
            <c:chart xmlns:c="http://schemas.openxmlformats.org/drawingml/2006/chart" xmlns:r="http://schemas.openxmlformats.org/officeDocument/2006/relationships" r:id="rId3"/>
          </a:graphicData>
        </a:graphic>
      </p:graphicFrame>
    </p:spTree>
    <p:custDataLst>
      <p:tags r:id="rId1"/>
    </p:custDataLst>
    <p:extLst>
      <p:ext uri="{BB962C8B-B14F-4D97-AF65-F5344CB8AC3E}">
        <p14:creationId xmlns:p14="http://schemas.microsoft.com/office/powerpoint/2010/main" val="197390542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68679" y="624015"/>
            <a:ext cx="7316787" cy="685800"/>
          </a:xfrm>
        </p:spPr>
        <p:txBody>
          <a:bodyPr/>
          <a:lstStyle/>
          <a:p>
            <a:r>
              <a:rPr lang="en-US" dirty="0"/>
              <a:t>Surroundings</a:t>
            </a:r>
          </a:p>
        </p:txBody>
      </p:sp>
      <p:sp>
        <p:nvSpPr>
          <p:cNvPr id="5" name="Slide Number Placeholder 4"/>
          <p:cNvSpPr>
            <a:spLocks noGrp="1"/>
          </p:cNvSpPr>
          <p:nvPr>
            <p:ph type="sldNum" sz="quarter" idx="12"/>
          </p:nvPr>
        </p:nvSpPr>
        <p:spPr/>
        <p:txBody>
          <a:bodyPr/>
          <a:lstStyle/>
          <a:p>
            <a:fld id="{BC3E0A6C-60AE-6241-853C-C56EF7F0B06D}" type="slidenum">
              <a:rPr lang="en-US" smtClean="0"/>
              <a:t>25</a:t>
            </a:fld>
            <a:endParaRPr lang="en-US"/>
          </a:p>
        </p:txBody>
      </p:sp>
      <p:sp>
        <p:nvSpPr>
          <p:cNvPr id="10" name="Content Placeholder 2"/>
          <p:cNvSpPr txBox="1">
            <a:spLocks/>
          </p:cNvSpPr>
          <p:nvPr/>
        </p:nvSpPr>
        <p:spPr>
          <a:xfrm>
            <a:off x="868679" y="1282655"/>
            <a:ext cx="7723060" cy="276773"/>
          </a:xfrm>
          <a:prstGeom prst="rect">
            <a:avLst/>
          </a:prstGeom>
        </p:spPr>
        <p:txBody>
          <a:bodyPr vert="horz" lIns="0" tIns="0" rIns="0" bIns="0" numCol="1" spcCol="457200" rtlCol="0">
            <a:noAutofit/>
          </a:bodyPr>
          <a:lstStyle>
            <a:lvl1pPr marL="53975" indent="-53975" algn="l" defTabSz="457200" rtl="0" eaLnBrk="1" latinLnBrk="0" hangingPunct="1">
              <a:lnSpc>
                <a:spcPct val="120000"/>
              </a:lnSpc>
              <a:spcBef>
                <a:spcPts val="900"/>
              </a:spcBef>
              <a:spcAft>
                <a:spcPts val="900"/>
              </a:spcAft>
              <a:buClrTx/>
              <a:buFont typeface="Lucida Grande"/>
              <a:buChar char=" "/>
              <a:tabLst/>
              <a:defRPr sz="1400" kern="1200">
                <a:solidFill>
                  <a:schemeClr val="tx1"/>
                </a:solidFill>
                <a:latin typeface="Segoe UI"/>
                <a:ea typeface="+mn-ea"/>
                <a:cs typeface="+mn-cs"/>
              </a:defRPr>
            </a:lvl1pPr>
            <a:lvl2pPr marL="457200" indent="-171450" algn="l" defTabSz="457200" rtl="0" eaLnBrk="1" latinLnBrk="0" hangingPunct="1">
              <a:lnSpc>
                <a:spcPct val="120000"/>
              </a:lnSpc>
              <a:spcBef>
                <a:spcPts val="300"/>
              </a:spcBef>
              <a:spcAft>
                <a:spcPts val="900"/>
              </a:spcAft>
              <a:buClrTx/>
              <a:buFont typeface="Arial"/>
              <a:buChar char="•"/>
              <a:tabLst/>
              <a:defRPr sz="1400" kern="1200">
                <a:solidFill>
                  <a:schemeClr val="tx1"/>
                </a:solidFill>
                <a:latin typeface="Segoe UI"/>
                <a:ea typeface="+mn-ea"/>
                <a:cs typeface="+mn-cs"/>
              </a:defRPr>
            </a:lvl2pPr>
            <a:lvl3pPr marL="801688" indent="-173038" algn="l" defTabSz="457200" rtl="0" eaLnBrk="1" latinLnBrk="0" hangingPunct="1">
              <a:lnSpc>
                <a:spcPct val="120000"/>
              </a:lnSpc>
              <a:spcBef>
                <a:spcPts val="0"/>
              </a:spcBef>
              <a:spcAft>
                <a:spcPts val="900"/>
              </a:spcAft>
              <a:buClr>
                <a:schemeClr val="tx1"/>
              </a:buClr>
              <a:buFont typeface="Lucida Grande"/>
              <a:buChar char="–"/>
              <a:tabLst/>
              <a:defRPr sz="1400" kern="1200">
                <a:solidFill>
                  <a:schemeClr val="tx1"/>
                </a:solidFill>
                <a:latin typeface="Segoe UI"/>
                <a:ea typeface="+mn-ea"/>
                <a:cs typeface="+mn-cs"/>
              </a:defRPr>
            </a:lvl3pPr>
            <a:lvl4pPr marL="1198563" indent="-171450" algn="l" defTabSz="457200" rtl="0" eaLnBrk="1" latinLnBrk="0" hangingPunct="1">
              <a:lnSpc>
                <a:spcPct val="120000"/>
              </a:lnSpc>
              <a:spcBef>
                <a:spcPts val="0"/>
              </a:spcBef>
              <a:spcAft>
                <a:spcPts val="900"/>
              </a:spcAft>
              <a:buClr>
                <a:schemeClr val="tx1"/>
              </a:buClr>
              <a:buFont typeface="Arial"/>
              <a:buChar char="•"/>
              <a:defRPr sz="1400" kern="1200">
                <a:solidFill>
                  <a:schemeClr val="tx1"/>
                </a:solidFill>
                <a:latin typeface="Segoe UI"/>
                <a:ea typeface="+mn-ea"/>
                <a:cs typeface="+mn-cs"/>
              </a:defRPr>
            </a:lvl4pPr>
            <a:lvl5pPr marL="1601788" indent="-173038" algn="l" defTabSz="457200" rtl="0" eaLnBrk="1" latinLnBrk="0" hangingPunct="1">
              <a:lnSpc>
                <a:spcPct val="120000"/>
              </a:lnSpc>
              <a:spcBef>
                <a:spcPts val="0"/>
              </a:spcBef>
              <a:spcAft>
                <a:spcPts val="900"/>
              </a:spcAft>
              <a:buClr>
                <a:schemeClr val="tx1"/>
              </a:buClr>
              <a:buFont typeface="Lucida Grande"/>
              <a:buChar char="–"/>
              <a:defRPr sz="1400" kern="1200">
                <a:solidFill>
                  <a:schemeClr val="tx1"/>
                </a:solidFill>
                <a:latin typeface="Segoe UI"/>
                <a:ea typeface="+mn-ea"/>
                <a:cs typeface="+mn-cs"/>
              </a:defRPr>
            </a:lvl5pPr>
            <a:lvl6pPr marL="1601788" indent="-171450" algn="l" defTabSz="457200" rtl="0" eaLnBrk="1" latinLnBrk="0" hangingPunct="1">
              <a:lnSpc>
                <a:spcPct val="120000"/>
              </a:lnSpc>
              <a:spcBef>
                <a:spcPts val="0"/>
              </a:spcBef>
              <a:spcAft>
                <a:spcPts val="900"/>
              </a:spcAft>
              <a:buClr>
                <a:schemeClr val="tx1"/>
              </a:buClr>
              <a:buFont typeface="Lucida Grande"/>
              <a:buChar char="–"/>
              <a:defRPr sz="1400" kern="1200">
                <a:solidFill>
                  <a:schemeClr val="tx1"/>
                </a:solidFill>
                <a:latin typeface="Segoe UI"/>
                <a:ea typeface="+mn-ea"/>
                <a:cs typeface="+mn-cs"/>
              </a:defRPr>
            </a:lvl6pPr>
            <a:lvl7pPr marL="1601788" indent="-171450" algn="l" defTabSz="457200" rtl="0" eaLnBrk="1" latinLnBrk="0" hangingPunct="1">
              <a:lnSpc>
                <a:spcPct val="120000"/>
              </a:lnSpc>
              <a:spcBef>
                <a:spcPts val="0"/>
              </a:spcBef>
              <a:spcAft>
                <a:spcPts val="900"/>
              </a:spcAft>
              <a:buClr>
                <a:schemeClr val="tx1"/>
              </a:buClr>
              <a:buFont typeface="Lucida Grande"/>
              <a:buChar char="–"/>
              <a:defRPr sz="1400" kern="1200" baseline="0">
                <a:solidFill>
                  <a:schemeClr val="tx1"/>
                </a:solidFill>
                <a:latin typeface="Segoe UI"/>
                <a:ea typeface="+mn-ea"/>
                <a:cs typeface="+mn-cs"/>
              </a:defRPr>
            </a:lvl7pPr>
            <a:lvl8pPr marL="1601788" indent="-171450" algn="l" defTabSz="457200" rtl="0" eaLnBrk="1" latinLnBrk="0" hangingPunct="1">
              <a:lnSpc>
                <a:spcPct val="120000"/>
              </a:lnSpc>
              <a:spcBef>
                <a:spcPts val="0"/>
              </a:spcBef>
              <a:spcAft>
                <a:spcPts val="900"/>
              </a:spcAft>
              <a:buClr>
                <a:schemeClr val="tx1"/>
              </a:buClr>
              <a:buFont typeface="Lucida Grande"/>
              <a:buChar char="–"/>
              <a:defRPr sz="1400" kern="1200" baseline="0">
                <a:solidFill>
                  <a:schemeClr val="tx1"/>
                </a:solidFill>
                <a:latin typeface="Segoe UI"/>
                <a:ea typeface="+mn-ea"/>
                <a:cs typeface="+mn-cs"/>
              </a:defRPr>
            </a:lvl8pPr>
            <a:lvl9pPr marL="1601788" indent="-171450" algn="l" defTabSz="457200" rtl="0" eaLnBrk="1" latinLnBrk="0" hangingPunct="1">
              <a:lnSpc>
                <a:spcPct val="120000"/>
              </a:lnSpc>
              <a:spcBef>
                <a:spcPts val="0"/>
              </a:spcBef>
              <a:spcAft>
                <a:spcPts val="900"/>
              </a:spcAft>
              <a:buClr>
                <a:schemeClr val="tx1"/>
              </a:buClr>
              <a:buFont typeface="Lucida Grande"/>
              <a:buChar char="–"/>
              <a:defRPr sz="1400" kern="1200" baseline="0">
                <a:solidFill>
                  <a:schemeClr val="tx1"/>
                </a:solidFill>
                <a:latin typeface="Segoe UI"/>
                <a:ea typeface="+mn-ea"/>
                <a:cs typeface="+mn-cs"/>
              </a:defRPr>
            </a:lvl9pPr>
          </a:lstStyle>
          <a:p>
            <a:pPr marL="0" indent="0">
              <a:buNone/>
              <a:defRPr/>
            </a:pPr>
            <a:r>
              <a:rPr lang="en-US" altLang="en-US" dirty="0"/>
              <a:t>Interest in participating in and/or learning more about any of the following at your work place during the next 12 months</a:t>
            </a:r>
            <a:endParaRPr lang="en-US" altLang="en-US" kern="0" dirty="0"/>
          </a:p>
        </p:txBody>
      </p:sp>
      <p:graphicFrame>
        <p:nvGraphicFramePr>
          <p:cNvPr id="8" name="Chart 7">
            <a:extLst>
              <a:ext uri="{FF2B5EF4-FFF2-40B4-BE49-F238E27FC236}">
                <a16:creationId xmlns:a16="http://schemas.microsoft.com/office/drawing/2014/main" id="{F0159D2B-A746-46DC-99A6-2842710CE8C5}"/>
              </a:ext>
            </a:extLst>
          </p:cNvPr>
          <p:cNvGraphicFramePr>
            <a:graphicFrameLocks/>
          </p:cNvGraphicFramePr>
          <p:nvPr/>
        </p:nvGraphicFramePr>
        <p:xfrm>
          <a:off x="868679" y="1933829"/>
          <a:ext cx="7364096" cy="4238368"/>
        </p:xfrm>
        <a:graphic>
          <a:graphicData uri="http://schemas.openxmlformats.org/drawingml/2006/chart">
            <c:chart xmlns:c="http://schemas.openxmlformats.org/drawingml/2006/chart" xmlns:r="http://schemas.openxmlformats.org/officeDocument/2006/relationships" r:id="rId3"/>
          </a:graphicData>
        </a:graphic>
      </p:graphicFrame>
    </p:spTree>
    <p:custDataLst>
      <p:tags r:id="rId1"/>
    </p:custDataLst>
    <p:extLst>
      <p:ext uri="{BB962C8B-B14F-4D97-AF65-F5344CB8AC3E}">
        <p14:creationId xmlns:p14="http://schemas.microsoft.com/office/powerpoint/2010/main" val="187232673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do you like the most about the current Live More, Skidmore worksite well-being program?</a:t>
            </a:r>
          </a:p>
        </p:txBody>
      </p:sp>
      <p:sp>
        <p:nvSpPr>
          <p:cNvPr id="3" name="Content Placeholder 2"/>
          <p:cNvSpPr>
            <a:spLocks noGrp="1"/>
          </p:cNvSpPr>
          <p:nvPr>
            <p:ph idx="1"/>
          </p:nvPr>
        </p:nvSpPr>
        <p:spPr>
          <a:xfrm>
            <a:off x="569626" y="1600199"/>
            <a:ext cx="7989758" cy="4572000"/>
          </a:xfrm>
        </p:spPr>
        <p:txBody>
          <a:bodyPr/>
          <a:lstStyle/>
          <a:p>
            <a:pPr lvl="1">
              <a:lnSpc>
                <a:spcPct val="100000"/>
              </a:lnSpc>
              <a:spcAft>
                <a:spcPts val="0"/>
              </a:spcAft>
            </a:pPr>
            <a:r>
              <a:rPr lang="en-US" sz="900" dirty="0"/>
              <a:t>Ability to do things like a flu shot and maintain weight over Christmas on campus.  It's quick and easy.</a:t>
            </a:r>
          </a:p>
          <a:p>
            <a:pPr lvl="1">
              <a:lnSpc>
                <a:spcPct val="100000"/>
              </a:lnSpc>
              <a:spcAft>
                <a:spcPts val="0"/>
              </a:spcAft>
            </a:pPr>
            <a:r>
              <a:rPr lang="en-US" sz="900" dirty="0"/>
              <a:t>availability and access</a:t>
            </a:r>
          </a:p>
          <a:p>
            <a:pPr lvl="1">
              <a:lnSpc>
                <a:spcPct val="100000"/>
              </a:lnSpc>
              <a:spcAft>
                <a:spcPts val="0"/>
              </a:spcAft>
            </a:pPr>
            <a:r>
              <a:rPr lang="en-US" sz="900" dirty="0"/>
              <a:t>biometric screening</a:t>
            </a:r>
          </a:p>
          <a:p>
            <a:pPr lvl="1">
              <a:lnSpc>
                <a:spcPct val="100000"/>
              </a:lnSpc>
              <a:spcAft>
                <a:spcPts val="0"/>
              </a:spcAft>
            </a:pPr>
            <a:r>
              <a:rPr lang="en-US" sz="900" dirty="0"/>
              <a:t>Biometrics</a:t>
            </a:r>
          </a:p>
          <a:p>
            <a:pPr lvl="1">
              <a:lnSpc>
                <a:spcPct val="100000"/>
              </a:lnSpc>
              <a:spcAft>
                <a:spcPts val="0"/>
              </a:spcAft>
            </a:pPr>
            <a:r>
              <a:rPr lang="en-US" sz="900" dirty="0"/>
              <a:t>Brenda from EAP - excellent</a:t>
            </a:r>
          </a:p>
          <a:p>
            <a:pPr lvl="1">
              <a:lnSpc>
                <a:spcPct val="100000"/>
              </a:lnSpc>
              <a:spcAft>
                <a:spcPts val="0"/>
              </a:spcAft>
            </a:pPr>
            <a:r>
              <a:rPr lang="en-US" sz="900" dirty="0"/>
              <a:t>Different offerings - not all fitness classes</a:t>
            </a:r>
          </a:p>
          <a:p>
            <a:pPr lvl="1">
              <a:lnSpc>
                <a:spcPct val="100000"/>
              </a:lnSpc>
              <a:spcAft>
                <a:spcPts val="0"/>
              </a:spcAft>
            </a:pPr>
            <a:r>
              <a:rPr lang="en-US" sz="900" dirty="0"/>
              <a:t>Diverse selection - can choose what fits us best.</a:t>
            </a:r>
          </a:p>
          <a:p>
            <a:pPr lvl="1">
              <a:lnSpc>
                <a:spcPct val="100000"/>
              </a:lnSpc>
              <a:spcAft>
                <a:spcPts val="0"/>
              </a:spcAft>
            </a:pPr>
            <a:r>
              <a:rPr lang="en-US" sz="900" dirty="0"/>
              <a:t>Diversity of programming.</a:t>
            </a:r>
          </a:p>
          <a:p>
            <a:pPr lvl="1">
              <a:lnSpc>
                <a:spcPct val="100000"/>
              </a:lnSpc>
              <a:spcAft>
                <a:spcPts val="0"/>
              </a:spcAft>
            </a:pPr>
            <a:r>
              <a:rPr lang="en-US" sz="900" dirty="0"/>
              <a:t>Diversity of workshops/programs offered.</a:t>
            </a:r>
          </a:p>
          <a:p>
            <a:pPr lvl="1">
              <a:lnSpc>
                <a:spcPct val="100000"/>
              </a:lnSpc>
              <a:spcAft>
                <a:spcPts val="0"/>
              </a:spcAft>
            </a:pPr>
            <a:r>
              <a:rPr lang="en-US" sz="900" dirty="0"/>
              <a:t>Don’t know much about it but the fact that it is there.</a:t>
            </a:r>
          </a:p>
          <a:p>
            <a:pPr lvl="1">
              <a:lnSpc>
                <a:spcPct val="100000"/>
              </a:lnSpc>
              <a:spcAft>
                <a:spcPts val="0"/>
              </a:spcAft>
            </a:pPr>
            <a:r>
              <a:rPr lang="en-US" sz="900" dirty="0"/>
              <a:t>During the holidays it is really easy to overeat or not exercise so knowing that you will be weighed after makes me think more about my choices. I don't always make the right ones but most of the time I do.</a:t>
            </a:r>
          </a:p>
          <a:p>
            <a:pPr lvl="1">
              <a:lnSpc>
                <a:spcPct val="100000"/>
              </a:lnSpc>
              <a:spcAft>
                <a:spcPts val="0"/>
              </a:spcAft>
            </a:pPr>
            <a:r>
              <a:rPr lang="en-US" sz="900" dirty="0"/>
              <a:t>Easy for people to get involved</a:t>
            </a:r>
          </a:p>
          <a:p>
            <a:pPr lvl="1">
              <a:lnSpc>
                <a:spcPct val="100000"/>
              </a:lnSpc>
              <a:spcAft>
                <a:spcPts val="0"/>
              </a:spcAft>
            </a:pPr>
            <a:r>
              <a:rPr lang="en-US" sz="900" dirty="0"/>
              <a:t>easy to access from my computer</a:t>
            </a:r>
          </a:p>
          <a:p>
            <a:pPr lvl="1">
              <a:lnSpc>
                <a:spcPct val="100000"/>
              </a:lnSpc>
              <a:spcAft>
                <a:spcPts val="0"/>
              </a:spcAft>
            </a:pPr>
            <a:r>
              <a:rPr lang="en-US" sz="900" dirty="0"/>
              <a:t>Evidence-based program delivered by experts in respective fields</a:t>
            </a:r>
          </a:p>
          <a:p>
            <a:pPr lvl="1">
              <a:lnSpc>
                <a:spcPct val="100000"/>
              </a:lnSpc>
              <a:spcAft>
                <a:spcPts val="0"/>
              </a:spcAft>
            </a:pPr>
            <a:r>
              <a:rPr lang="en-US" sz="900" dirty="0"/>
              <a:t>Fitness class options</a:t>
            </a:r>
          </a:p>
          <a:p>
            <a:pPr lvl="1">
              <a:lnSpc>
                <a:spcPct val="100000"/>
              </a:lnSpc>
              <a:spcAft>
                <a:spcPts val="0"/>
              </a:spcAft>
            </a:pPr>
            <a:r>
              <a:rPr lang="en-US" sz="900" dirty="0"/>
              <a:t>fitness classes</a:t>
            </a:r>
          </a:p>
          <a:p>
            <a:pPr lvl="1">
              <a:lnSpc>
                <a:spcPct val="100000"/>
              </a:lnSpc>
              <a:spcAft>
                <a:spcPts val="0"/>
              </a:spcAft>
            </a:pPr>
            <a:r>
              <a:rPr lang="en-US" sz="900" dirty="0"/>
              <a:t>fitness classes</a:t>
            </a:r>
          </a:p>
          <a:p>
            <a:pPr lvl="1">
              <a:lnSpc>
                <a:spcPct val="100000"/>
              </a:lnSpc>
              <a:spcAft>
                <a:spcPts val="0"/>
              </a:spcAft>
            </a:pPr>
            <a:r>
              <a:rPr lang="en-US" sz="900" dirty="0"/>
              <a:t>Fitness Classes</a:t>
            </a:r>
          </a:p>
          <a:p>
            <a:pPr lvl="1">
              <a:lnSpc>
                <a:spcPct val="100000"/>
              </a:lnSpc>
              <a:spcAft>
                <a:spcPts val="0"/>
              </a:spcAft>
            </a:pPr>
            <a:r>
              <a:rPr lang="en-US" sz="900" dirty="0"/>
              <a:t>Fitness classes</a:t>
            </a:r>
          </a:p>
          <a:p>
            <a:pPr lvl="1">
              <a:lnSpc>
                <a:spcPct val="100000"/>
              </a:lnSpc>
              <a:spcAft>
                <a:spcPts val="0"/>
              </a:spcAft>
            </a:pPr>
            <a:r>
              <a:rPr lang="en-US" sz="900" dirty="0"/>
              <a:t>fitness classes and challenges</a:t>
            </a:r>
          </a:p>
          <a:p>
            <a:pPr lvl="1">
              <a:lnSpc>
                <a:spcPct val="100000"/>
              </a:lnSpc>
              <a:spcAft>
                <a:spcPts val="0"/>
              </a:spcAft>
            </a:pPr>
            <a:r>
              <a:rPr lang="en-US" sz="900" dirty="0"/>
              <a:t>Fitness classes are the best part of the program - great opportunity to exercise a little in the middle of the day and meet other people on campus. DO NOT GET RID OF THE FITNESS CLASSES.</a:t>
            </a:r>
          </a:p>
          <a:p>
            <a:pPr lvl="1">
              <a:lnSpc>
                <a:spcPct val="100000"/>
              </a:lnSpc>
              <a:spcAft>
                <a:spcPts val="0"/>
              </a:spcAft>
            </a:pPr>
            <a:r>
              <a:rPr lang="en-US" sz="900" dirty="0"/>
              <a:t>Fitness classes be more affordable to staff.</a:t>
            </a:r>
          </a:p>
          <a:p>
            <a:pPr lvl="1">
              <a:lnSpc>
                <a:spcPct val="100000"/>
              </a:lnSpc>
              <a:spcAft>
                <a:spcPts val="0"/>
              </a:spcAft>
            </a:pPr>
            <a:r>
              <a:rPr lang="en-US" sz="900" dirty="0"/>
              <a:t>fitness classes, flu shots</a:t>
            </a:r>
          </a:p>
          <a:p>
            <a:pPr lvl="1">
              <a:lnSpc>
                <a:spcPct val="100000"/>
              </a:lnSpc>
              <a:spcAft>
                <a:spcPts val="0"/>
              </a:spcAft>
            </a:pPr>
            <a:r>
              <a:rPr lang="en-US" sz="900" dirty="0"/>
              <a:t>fitness classes.</a:t>
            </a:r>
          </a:p>
          <a:p>
            <a:pPr lvl="1">
              <a:lnSpc>
                <a:spcPct val="100000"/>
              </a:lnSpc>
              <a:spcAft>
                <a:spcPts val="0"/>
              </a:spcAft>
            </a:pPr>
            <a:r>
              <a:rPr lang="en-US" sz="900" dirty="0"/>
              <a:t>Flu shots</a:t>
            </a:r>
          </a:p>
          <a:p>
            <a:pPr lvl="1">
              <a:lnSpc>
                <a:spcPct val="100000"/>
              </a:lnSpc>
              <a:spcAft>
                <a:spcPts val="0"/>
              </a:spcAft>
            </a:pPr>
            <a:r>
              <a:rPr lang="en-US" sz="900" dirty="0"/>
              <a:t>Hard to say when you do not participate</a:t>
            </a:r>
          </a:p>
          <a:p>
            <a:pPr lvl="1">
              <a:lnSpc>
                <a:spcPct val="100000"/>
              </a:lnSpc>
              <a:spcAft>
                <a:spcPts val="0"/>
              </a:spcAft>
            </a:pPr>
            <a:r>
              <a:rPr lang="en-US" sz="900" dirty="0"/>
              <a:t>Have only used it one time a while back but coming to work on days off was too far to travel.</a:t>
            </a:r>
          </a:p>
        </p:txBody>
      </p:sp>
      <p:sp>
        <p:nvSpPr>
          <p:cNvPr id="5" name="Slide Number Placeholder 4"/>
          <p:cNvSpPr>
            <a:spLocks noGrp="1"/>
          </p:cNvSpPr>
          <p:nvPr>
            <p:ph type="sldNum" sz="quarter" idx="12"/>
          </p:nvPr>
        </p:nvSpPr>
        <p:spPr/>
        <p:txBody>
          <a:bodyPr/>
          <a:lstStyle/>
          <a:p>
            <a:fld id="{BC3E0A6C-60AE-6241-853C-C56EF7F0B06D}" type="slidenum">
              <a:rPr lang="en-US" smtClean="0"/>
              <a:t>26</a:t>
            </a:fld>
            <a:endParaRPr lang="en-US"/>
          </a:p>
        </p:txBody>
      </p:sp>
    </p:spTree>
    <p:custDataLst>
      <p:tags r:id="rId1"/>
    </p:custDataLst>
    <p:extLst>
      <p:ext uri="{BB962C8B-B14F-4D97-AF65-F5344CB8AC3E}">
        <p14:creationId xmlns:p14="http://schemas.microsoft.com/office/powerpoint/2010/main" val="384230373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do you like the most about the current Live More, Skidmore worksite well-being program?</a:t>
            </a:r>
          </a:p>
        </p:txBody>
      </p:sp>
      <p:sp>
        <p:nvSpPr>
          <p:cNvPr id="3" name="Content Placeholder 2"/>
          <p:cNvSpPr>
            <a:spLocks noGrp="1"/>
          </p:cNvSpPr>
          <p:nvPr>
            <p:ph idx="1"/>
          </p:nvPr>
        </p:nvSpPr>
        <p:spPr>
          <a:xfrm>
            <a:off x="569626" y="1600199"/>
            <a:ext cx="7989758" cy="4572000"/>
          </a:xfrm>
        </p:spPr>
        <p:txBody>
          <a:bodyPr/>
          <a:lstStyle/>
          <a:p>
            <a:pPr lvl="1">
              <a:lnSpc>
                <a:spcPct val="100000"/>
              </a:lnSpc>
              <a:spcAft>
                <a:spcPts val="0"/>
              </a:spcAft>
            </a:pPr>
            <a:r>
              <a:rPr lang="en-US" sz="900" dirty="0" err="1"/>
              <a:t>Hmmmm</a:t>
            </a:r>
            <a:r>
              <a:rPr lang="en-US" sz="900" dirty="0"/>
              <a:t>.. I'm not very satisfied with it.</a:t>
            </a:r>
          </a:p>
          <a:p>
            <a:pPr lvl="1">
              <a:lnSpc>
                <a:spcPct val="100000"/>
              </a:lnSpc>
              <a:spcAft>
                <a:spcPts val="0"/>
              </a:spcAft>
            </a:pPr>
            <a:r>
              <a:rPr lang="en-US" sz="900" dirty="0"/>
              <a:t>I am happy it is offered for all to participate.</a:t>
            </a:r>
          </a:p>
          <a:p>
            <a:pPr lvl="1">
              <a:lnSpc>
                <a:spcPct val="100000"/>
              </a:lnSpc>
              <a:spcAft>
                <a:spcPts val="0"/>
              </a:spcAft>
            </a:pPr>
            <a:r>
              <a:rPr lang="en-US" sz="900" dirty="0"/>
              <a:t>I am super grateful that such programs are offered through Skidmore, and a variety, too.</a:t>
            </a:r>
          </a:p>
          <a:p>
            <a:pPr lvl="1">
              <a:lnSpc>
                <a:spcPct val="100000"/>
              </a:lnSpc>
              <a:spcAft>
                <a:spcPts val="0"/>
              </a:spcAft>
            </a:pPr>
            <a:r>
              <a:rPr lang="en-US" sz="900" dirty="0"/>
              <a:t>I am unaware of Live More, I may have participated in some of the programs, but that was because I received an email/</a:t>
            </a:r>
          </a:p>
          <a:p>
            <a:pPr lvl="1">
              <a:lnSpc>
                <a:spcPct val="100000"/>
              </a:lnSpc>
              <a:spcAft>
                <a:spcPts val="0"/>
              </a:spcAft>
            </a:pPr>
            <a:r>
              <a:rPr lang="en-US" sz="900" dirty="0"/>
              <a:t>I appreciate everything that is offered, even if it's not something that speaks to me. I feel grateful to have such opportunities. I particularly enjoy the team challenges. I wish that more of my colleagues within my department would participate.</a:t>
            </a:r>
          </a:p>
          <a:p>
            <a:pPr lvl="1">
              <a:lnSpc>
                <a:spcPct val="100000"/>
              </a:lnSpc>
              <a:spcAft>
                <a:spcPts val="0"/>
              </a:spcAft>
            </a:pPr>
            <a:r>
              <a:rPr lang="en-US" sz="900" dirty="0"/>
              <a:t>I appreciate that a program is offered.</a:t>
            </a:r>
          </a:p>
          <a:p>
            <a:pPr lvl="1">
              <a:lnSpc>
                <a:spcPct val="100000"/>
              </a:lnSpc>
              <a:spcAft>
                <a:spcPts val="0"/>
              </a:spcAft>
            </a:pPr>
            <a:r>
              <a:rPr lang="en-US" sz="900" dirty="0"/>
              <a:t>I appreciate the efforts that the staff puts into it.</a:t>
            </a:r>
          </a:p>
          <a:p>
            <a:pPr lvl="1">
              <a:lnSpc>
                <a:spcPct val="100000"/>
              </a:lnSpc>
              <a:spcAft>
                <a:spcPts val="0"/>
              </a:spcAft>
            </a:pPr>
            <a:r>
              <a:rPr lang="en-US" sz="900" dirty="0"/>
              <a:t>I can't answer as I don't participate.</a:t>
            </a:r>
          </a:p>
          <a:p>
            <a:pPr lvl="1">
              <a:lnSpc>
                <a:spcPct val="100000"/>
              </a:lnSpc>
              <a:spcAft>
                <a:spcPts val="0"/>
              </a:spcAft>
            </a:pPr>
            <a:r>
              <a:rPr lang="en-US" sz="900" dirty="0"/>
              <a:t>I didn't know about it.</a:t>
            </a:r>
          </a:p>
          <a:p>
            <a:pPr lvl="1">
              <a:lnSpc>
                <a:spcPct val="100000"/>
              </a:lnSpc>
              <a:spcAft>
                <a:spcPts val="0"/>
              </a:spcAft>
            </a:pPr>
            <a:r>
              <a:rPr lang="en-US" sz="900" dirty="0"/>
              <a:t>I don't participate, so I cannot say.</a:t>
            </a:r>
          </a:p>
          <a:p>
            <a:pPr lvl="1">
              <a:lnSpc>
                <a:spcPct val="100000"/>
              </a:lnSpc>
              <a:spcAft>
                <a:spcPts val="0"/>
              </a:spcAft>
            </a:pPr>
            <a:r>
              <a:rPr lang="en-US" sz="900" dirty="0"/>
              <a:t>I enjoy staying on track (fitness, diet, etc.) with the programs that are offered to the community.</a:t>
            </a:r>
          </a:p>
          <a:p>
            <a:pPr lvl="1">
              <a:lnSpc>
                <a:spcPct val="100000"/>
              </a:lnSpc>
              <a:spcAft>
                <a:spcPts val="0"/>
              </a:spcAft>
            </a:pPr>
            <a:r>
              <a:rPr lang="en-US" sz="900" dirty="0"/>
              <a:t>I enjoy the challenges that promote team participation. I wish that more of my colleagues would participate in them. They are fun and help to build camaraderie. I also liked the De-Stress Fest that focused on giving back employees.</a:t>
            </a:r>
          </a:p>
          <a:p>
            <a:pPr lvl="1">
              <a:lnSpc>
                <a:spcPct val="100000"/>
              </a:lnSpc>
              <a:spcAft>
                <a:spcPts val="0"/>
              </a:spcAft>
            </a:pPr>
            <a:r>
              <a:rPr lang="en-US" sz="900" dirty="0"/>
              <a:t>I enjoy the variety of programs offered.</a:t>
            </a:r>
          </a:p>
          <a:p>
            <a:pPr lvl="1">
              <a:lnSpc>
                <a:spcPct val="100000"/>
              </a:lnSpc>
              <a:spcAft>
                <a:spcPts val="0"/>
              </a:spcAft>
            </a:pPr>
            <a:r>
              <a:rPr lang="en-US" sz="900" dirty="0"/>
              <a:t>I feel cared for as a staff person and appreciate the regular reminders to make healthy choices.</a:t>
            </a:r>
          </a:p>
          <a:p>
            <a:pPr lvl="1">
              <a:lnSpc>
                <a:spcPct val="100000"/>
              </a:lnSpc>
              <a:spcAft>
                <a:spcPts val="0"/>
              </a:spcAft>
            </a:pPr>
            <a:r>
              <a:rPr lang="en-US" sz="900" dirty="0"/>
              <a:t>I feel they communicate and offer wonderful programs, and I can participate when I choose.</a:t>
            </a:r>
          </a:p>
          <a:p>
            <a:pPr lvl="1">
              <a:lnSpc>
                <a:spcPct val="100000"/>
              </a:lnSpc>
              <a:spcAft>
                <a:spcPts val="0"/>
              </a:spcAft>
            </a:pPr>
            <a:r>
              <a:rPr lang="en-US" sz="900" dirty="0"/>
              <a:t>I find it there, but no one seems excited about it</a:t>
            </a:r>
          </a:p>
          <a:p>
            <a:pPr lvl="1">
              <a:lnSpc>
                <a:spcPct val="100000"/>
              </a:lnSpc>
              <a:spcAft>
                <a:spcPts val="0"/>
              </a:spcAft>
            </a:pPr>
            <a:r>
              <a:rPr lang="en-US" sz="900" dirty="0"/>
              <a:t>I got the flu shot- it was practical and efficient</a:t>
            </a:r>
          </a:p>
          <a:p>
            <a:pPr lvl="1">
              <a:lnSpc>
                <a:spcPct val="100000"/>
              </a:lnSpc>
              <a:spcAft>
                <a:spcPts val="0"/>
              </a:spcAft>
            </a:pPr>
            <a:r>
              <a:rPr lang="en-US" sz="900" dirty="0"/>
              <a:t>I like being healthy and learning hot to be more healthy and mindful and being encouraged by my work place</a:t>
            </a:r>
          </a:p>
          <a:p>
            <a:pPr lvl="1">
              <a:lnSpc>
                <a:spcPct val="100000"/>
              </a:lnSpc>
              <a:spcAft>
                <a:spcPts val="0"/>
              </a:spcAft>
            </a:pPr>
            <a:r>
              <a:rPr lang="en-US" sz="900" dirty="0"/>
              <a:t>I like having access programs and information at work.</a:t>
            </a:r>
          </a:p>
          <a:p>
            <a:pPr lvl="1">
              <a:lnSpc>
                <a:spcPct val="100000"/>
              </a:lnSpc>
              <a:spcAft>
                <a:spcPts val="0"/>
              </a:spcAft>
            </a:pPr>
            <a:r>
              <a:rPr lang="en-US" sz="900" dirty="0"/>
              <a:t>I like that the information is provided in an easy format.  If it weren't, I wouldn't go out of my way to research.</a:t>
            </a:r>
          </a:p>
          <a:p>
            <a:pPr lvl="1">
              <a:lnSpc>
                <a:spcPct val="100000"/>
              </a:lnSpc>
              <a:spcAft>
                <a:spcPts val="0"/>
              </a:spcAft>
            </a:pPr>
            <a:r>
              <a:rPr lang="en-US" sz="900" dirty="0"/>
              <a:t>I like that the program is on-site. I like that programs repeat, such as the maintain, no gain. I like to compare my progress year-to-year. I also like that the program leaders remember my name. It makes me feel supported in my health goals.</a:t>
            </a:r>
          </a:p>
          <a:p>
            <a:pPr lvl="1">
              <a:lnSpc>
                <a:spcPct val="100000"/>
              </a:lnSpc>
              <a:spcAft>
                <a:spcPts val="0"/>
              </a:spcAft>
            </a:pPr>
            <a:r>
              <a:rPr lang="en-US" sz="900" dirty="0"/>
              <a:t>I like the challenges.</a:t>
            </a:r>
          </a:p>
          <a:p>
            <a:pPr lvl="1">
              <a:lnSpc>
                <a:spcPct val="100000"/>
              </a:lnSpc>
              <a:spcAft>
                <a:spcPts val="0"/>
              </a:spcAft>
            </a:pPr>
            <a:r>
              <a:rPr lang="en-US" sz="900" dirty="0"/>
              <a:t>I like the fitness classes, but I have noticed that they are being cut back.  Very useful and a good place to meet people in community you don't normally see.  Same with flu shot</a:t>
            </a:r>
          </a:p>
          <a:p>
            <a:pPr lvl="1">
              <a:lnSpc>
                <a:spcPct val="100000"/>
              </a:lnSpc>
              <a:spcAft>
                <a:spcPts val="0"/>
              </a:spcAft>
            </a:pPr>
            <a:r>
              <a:rPr lang="en-US" sz="900" dirty="0"/>
              <a:t>I like the team challenges although I wish that more of my colleagues within my department would participate. They're fun and help build camaraderie.</a:t>
            </a:r>
          </a:p>
        </p:txBody>
      </p:sp>
      <p:sp>
        <p:nvSpPr>
          <p:cNvPr id="5" name="Slide Number Placeholder 4"/>
          <p:cNvSpPr>
            <a:spLocks noGrp="1"/>
          </p:cNvSpPr>
          <p:nvPr>
            <p:ph type="sldNum" sz="quarter" idx="12"/>
          </p:nvPr>
        </p:nvSpPr>
        <p:spPr/>
        <p:txBody>
          <a:bodyPr/>
          <a:lstStyle/>
          <a:p>
            <a:fld id="{BC3E0A6C-60AE-6241-853C-C56EF7F0B06D}" type="slidenum">
              <a:rPr lang="en-US" smtClean="0"/>
              <a:t>27</a:t>
            </a:fld>
            <a:endParaRPr lang="en-US"/>
          </a:p>
        </p:txBody>
      </p:sp>
    </p:spTree>
    <p:custDataLst>
      <p:tags r:id="rId1"/>
    </p:custDataLst>
    <p:extLst>
      <p:ext uri="{BB962C8B-B14F-4D97-AF65-F5344CB8AC3E}">
        <p14:creationId xmlns:p14="http://schemas.microsoft.com/office/powerpoint/2010/main" val="149280049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do you like the most about the current Live More, Skidmore worksite well-being program?</a:t>
            </a:r>
          </a:p>
        </p:txBody>
      </p:sp>
      <p:sp>
        <p:nvSpPr>
          <p:cNvPr id="3" name="Content Placeholder 2"/>
          <p:cNvSpPr>
            <a:spLocks noGrp="1"/>
          </p:cNvSpPr>
          <p:nvPr>
            <p:ph idx="1"/>
          </p:nvPr>
        </p:nvSpPr>
        <p:spPr>
          <a:xfrm>
            <a:off x="569626" y="1600199"/>
            <a:ext cx="7989758" cy="4572000"/>
          </a:xfrm>
        </p:spPr>
        <p:txBody>
          <a:bodyPr/>
          <a:lstStyle/>
          <a:p>
            <a:pPr lvl="1">
              <a:lnSpc>
                <a:spcPct val="100000"/>
              </a:lnSpc>
              <a:spcAft>
                <a:spcPts val="0"/>
              </a:spcAft>
            </a:pPr>
            <a:r>
              <a:rPr lang="en-US" sz="900" dirty="0"/>
              <a:t>I liked the team exercise challenge.  The team work is a nice added incentive and also provides a bit of anonymity since you are part of a group.</a:t>
            </a:r>
          </a:p>
          <a:p>
            <a:pPr lvl="1">
              <a:lnSpc>
                <a:spcPct val="100000"/>
              </a:lnSpc>
              <a:spcAft>
                <a:spcPts val="0"/>
              </a:spcAft>
            </a:pPr>
            <a:r>
              <a:rPr lang="en-US" sz="900" dirty="0"/>
              <a:t>I love being able to talk to a nurse about my health.  It's so convenient.  She's knowledgeable, helpful, and not judgmental.</a:t>
            </a:r>
          </a:p>
          <a:p>
            <a:pPr lvl="1">
              <a:lnSpc>
                <a:spcPct val="100000"/>
              </a:lnSpc>
              <a:spcAft>
                <a:spcPts val="0"/>
              </a:spcAft>
            </a:pPr>
            <a:r>
              <a:rPr lang="en-US" sz="900" dirty="0"/>
              <a:t>I love that it establishes health as a Skidmore value and something we're willing to invest in, especially as the health care benefits will change soon.</a:t>
            </a:r>
          </a:p>
          <a:p>
            <a:pPr lvl="1">
              <a:lnSpc>
                <a:spcPct val="100000"/>
              </a:lnSpc>
              <a:spcAft>
                <a:spcPts val="0"/>
              </a:spcAft>
            </a:pPr>
            <a:r>
              <a:rPr lang="en-US" sz="900" dirty="0"/>
              <a:t>I love the exercise classes!</a:t>
            </a:r>
          </a:p>
          <a:p>
            <a:pPr lvl="1">
              <a:lnSpc>
                <a:spcPct val="100000"/>
              </a:lnSpc>
              <a:spcAft>
                <a:spcPts val="0"/>
              </a:spcAft>
            </a:pPr>
            <a:r>
              <a:rPr lang="en-US" sz="900" dirty="0"/>
              <a:t>I never knew it was called the Live More program, </a:t>
            </a:r>
            <a:r>
              <a:rPr lang="en-US" sz="900" dirty="0" err="1"/>
              <a:t>i</a:t>
            </a:r>
            <a:r>
              <a:rPr lang="en-US" sz="900" dirty="0"/>
              <a:t> thought all of the events were separate things.</a:t>
            </a:r>
          </a:p>
          <a:p>
            <a:pPr lvl="1">
              <a:lnSpc>
                <a:spcPct val="100000"/>
              </a:lnSpc>
              <a:spcAft>
                <a:spcPts val="0"/>
              </a:spcAft>
            </a:pPr>
            <a:r>
              <a:rPr lang="en-US" sz="900" dirty="0"/>
              <a:t>I really don't have an opinion</a:t>
            </a:r>
          </a:p>
          <a:p>
            <a:pPr lvl="1">
              <a:lnSpc>
                <a:spcPct val="100000"/>
              </a:lnSpc>
              <a:spcAft>
                <a:spcPts val="0"/>
              </a:spcAft>
            </a:pPr>
            <a:r>
              <a:rPr lang="en-US" sz="900" dirty="0"/>
              <a:t>I really enjoy the employee fitness classes.</a:t>
            </a:r>
          </a:p>
          <a:p>
            <a:pPr lvl="1">
              <a:lnSpc>
                <a:spcPct val="100000"/>
              </a:lnSpc>
              <a:spcAft>
                <a:spcPts val="0"/>
              </a:spcAft>
            </a:pPr>
            <a:r>
              <a:rPr lang="en-US" sz="900" dirty="0"/>
              <a:t>I strongly disagree with my employer behaving as my health club.</a:t>
            </a:r>
          </a:p>
          <a:p>
            <a:pPr lvl="1">
              <a:lnSpc>
                <a:spcPct val="100000"/>
              </a:lnSpc>
              <a:spcAft>
                <a:spcPts val="0"/>
              </a:spcAft>
            </a:pPr>
            <a:r>
              <a:rPr lang="en-US" sz="900" dirty="0"/>
              <a:t>I tend to do my wellness programs outside of Skidmore, although I think those employees that do not, these programs are advantageous to them.</a:t>
            </a:r>
          </a:p>
          <a:p>
            <a:pPr lvl="1">
              <a:lnSpc>
                <a:spcPct val="100000"/>
              </a:lnSpc>
              <a:spcAft>
                <a:spcPts val="0"/>
              </a:spcAft>
            </a:pPr>
            <a:r>
              <a:rPr lang="en-US" sz="900" dirty="0"/>
              <a:t>I think it is wonderful that Skidmore takes a very vital role in our health and well-being.  I am very appreciative of their efforts.</a:t>
            </a:r>
          </a:p>
          <a:p>
            <a:pPr lvl="1">
              <a:lnSpc>
                <a:spcPct val="100000"/>
              </a:lnSpc>
              <a:spcAft>
                <a:spcPts val="0"/>
              </a:spcAft>
            </a:pPr>
            <a:r>
              <a:rPr lang="en-US" sz="900" dirty="0"/>
              <a:t>I think it’s a good idea</a:t>
            </a:r>
          </a:p>
          <a:p>
            <a:pPr lvl="1">
              <a:lnSpc>
                <a:spcPct val="100000"/>
              </a:lnSpc>
              <a:spcAft>
                <a:spcPts val="0"/>
              </a:spcAft>
            </a:pPr>
            <a:r>
              <a:rPr lang="en-US" sz="900" dirty="0"/>
              <a:t>I think it's a great program.  I would participate more, except I often feel like I don't have time.  I did some of the fitness programs a few years ago and really enjoyed them.</a:t>
            </a:r>
          </a:p>
          <a:p>
            <a:pPr lvl="1">
              <a:lnSpc>
                <a:spcPct val="100000"/>
              </a:lnSpc>
              <a:spcAft>
                <a:spcPts val="0"/>
              </a:spcAft>
            </a:pPr>
            <a:r>
              <a:rPr lang="en-US" sz="900" dirty="0"/>
              <a:t>I think it's good for the college to be outwardly promoting healthy life choices and giving folks the opportunity to participate in a wide variety of programs throughout the year</a:t>
            </a:r>
          </a:p>
          <a:p>
            <a:pPr lvl="1">
              <a:lnSpc>
                <a:spcPct val="100000"/>
              </a:lnSpc>
              <a:spcAft>
                <a:spcPts val="0"/>
              </a:spcAft>
            </a:pPr>
            <a:r>
              <a:rPr lang="en-US" sz="900" dirty="0"/>
              <a:t>I think it's such a great concept.  I feel like we need more support from the top-down to embrace these programs.</a:t>
            </a:r>
          </a:p>
          <a:p>
            <a:pPr lvl="1">
              <a:lnSpc>
                <a:spcPct val="100000"/>
              </a:lnSpc>
              <a:spcAft>
                <a:spcPts val="0"/>
              </a:spcAft>
            </a:pPr>
            <a:r>
              <a:rPr lang="en-US" sz="900" dirty="0"/>
              <a:t>I’ve never heard of this program before.</a:t>
            </a:r>
          </a:p>
          <a:p>
            <a:pPr lvl="1">
              <a:lnSpc>
                <a:spcPct val="100000"/>
              </a:lnSpc>
              <a:spcAft>
                <a:spcPts val="0"/>
              </a:spcAft>
            </a:pPr>
            <a:r>
              <a:rPr lang="en-US" sz="900" dirty="0"/>
              <a:t>I'm not sure. I only participated in the screenings. Other that that I'm not really sure what is offered.</a:t>
            </a:r>
          </a:p>
          <a:p>
            <a:pPr lvl="1">
              <a:lnSpc>
                <a:spcPct val="100000"/>
              </a:lnSpc>
              <a:spcAft>
                <a:spcPts val="0"/>
              </a:spcAft>
            </a:pPr>
            <a:r>
              <a:rPr lang="en-US" sz="900" dirty="0"/>
              <a:t>Incentives and encouragement</a:t>
            </a:r>
          </a:p>
          <a:p>
            <a:pPr lvl="1">
              <a:lnSpc>
                <a:spcPct val="100000"/>
              </a:lnSpc>
              <a:spcAft>
                <a:spcPts val="0"/>
              </a:spcAft>
            </a:pPr>
            <a:r>
              <a:rPr lang="en-US" sz="900" dirty="0"/>
              <a:t>It helps me to stay on track with a healthy diet and regular exercise</a:t>
            </a:r>
          </a:p>
          <a:p>
            <a:pPr lvl="1">
              <a:lnSpc>
                <a:spcPct val="100000"/>
              </a:lnSpc>
              <a:spcAft>
                <a:spcPts val="0"/>
              </a:spcAft>
            </a:pPr>
            <a:r>
              <a:rPr lang="en-US" sz="900" dirty="0"/>
              <a:t>It is informative and I am glad Skidmore offers this program.</a:t>
            </a:r>
          </a:p>
          <a:p>
            <a:pPr lvl="1">
              <a:lnSpc>
                <a:spcPct val="100000"/>
              </a:lnSpc>
              <a:spcAft>
                <a:spcPts val="0"/>
              </a:spcAft>
            </a:pPr>
            <a:r>
              <a:rPr lang="en-US" sz="900" dirty="0"/>
              <a:t>It is well-intentioned and well-communicated</a:t>
            </a:r>
          </a:p>
          <a:p>
            <a:pPr lvl="1">
              <a:lnSpc>
                <a:spcPct val="100000"/>
              </a:lnSpc>
              <a:spcAft>
                <a:spcPts val="0"/>
              </a:spcAft>
            </a:pPr>
            <a:r>
              <a:rPr lang="en-US" sz="900" dirty="0"/>
              <a:t>It offers options for us that we might not think of otherwise.</a:t>
            </a:r>
          </a:p>
          <a:p>
            <a:pPr lvl="1">
              <a:lnSpc>
                <a:spcPct val="100000"/>
              </a:lnSpc>
              <a:spcAft>
                <a:spcPts val="0"/>
              </a:spcAft>
            </a:pPr>
            <a:r>
              <a:rPr lang="en-US" sz="900" dirty="0"/>
              <a:t>It's a good reminder about the value of being healthy.</a:t>
            </a:r>
          </a:p>
          <a:p>
            <a:pPr lvl="1">
              <a:lnSpc>
                <a:spcPct val="100000"/>
              </a:lnSpc>
              <a:spcAft>
                <a:spcPts val="0"/>
              </a:spcAft>
            </a:pPr>
            <a:r>
              <a:rPr lang="en-US" sz="900" dirty="0"/>
              <a:t>It's free.</a:t>
            </a:r>
          </a:p>
          <a:p>
            <a:pPr lvl="1">
              <a:lnSpc>
                <a:spcPct val="100000"/>
              </a:lnSpc>
              <a:spcAft>
                <a:spcPts val="0"/>
              </a:spcAft>
            </a:pPr>
            <a:r>
              <a:rPr lang="en-US" sz="900" dirty="0"/>
              <a:t>It's not mandatory</a:t>
            </a:r>
          </a:p>
          <a:p>
            <a:pPr lvl="1">
              <a:lnSpc>
                <a:spcPct val="100000"/>
              </a:lnSpc>
              <a:spcAft>
                <a:spcPts val="0"/>
              </a:spcAft>
            </a:pPr>
            <a:r>
              <a:rPr lang="en-US" sz="900" dirty="0"/>
              <a:t>Keeps me accountable</a:t>
            </a:r>
          </a:p>
          <a:p>
            <a:pPr lvl="1">
              <a:lnSpc>
                <a:spcPct val="100000"/>
              </a:lnSpc>
              <a:spcAft>
                <a:spcPts val="0"/>
              </a:spcAft>
            </a:pPr>
            <a:r>
              <a:rPr lang="en-US" sz="900" dirty="0"/>
              <a:t>Lots of choices</a:t>
            </a:r>
          </a:p>
        </p:txBody>
      </p:sp>
      <p:sp>
        <p:nvSpPr>
          <p:cNvPr id="5" name="Slide Number Placeholder 4"/>
          <p:cNvSpPr>
            <a:spLocks noGrp="1"/>
          </p:cNvSpPr>
          <p:nvPr>
            <p:ph type="sldNum" sz="quarter" idx="12"/>
          </p:nvPr>
        </p:nvSpPr>
        <p:spPr/>
        <p:txBody>
          <a:bodyPr/>
          <a:lstStyle/>
          <a:p>
            <a:fld id="{BC3E0A6C-60AE-6241-853C-C56EF7F0B06D}" type="slidenum">
              <a:rPr lang="en-US" smtClean="0"/>
              <a:t>28</a:t>
            </a:fld>
            <a:endParaRPr lang="en-US"/>
          </a:p>
        </p:txBody>
      </p:sp>
    </p:spTree>
    <p:custDataLst>
      <p:tags r:id="rId1"/>
    </p:custDataLst>
    <p:extLst>
      <p:ext uri="{BB962C8B-B14F-4D97-AF65-F5344CB8AC3E}">
        <p14:creationId xmlns:p14="http://schemas.microsoft.com/office/powerpoint/2010/main" val="46502113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do you like the most about the current Live More, Skidmore worksite well-being program?</a:t>
            </a:r>
          </a:p>
        </p:txBody>
      </p:sp>
      <p:sp>
        <p:nvSpPr>
          <p:cNvPr id="3" name="Content Placeholder 2"/>
          <p:cNvSpPr>
            <a:spLocks noGrp="1"/>
          </p:cNvSpPr>
          <p:nvPr>
            <p:ph idx="1"/>
          </p:nvPr>
        </p:nvSpPr>
        <p:spPr>
          <a:xfrm>
            <a:off x="569626" y="1600199"/>
            <a:ext cx="7989758" cy="4572000"/>
          </a:xfrm>
        </p:spPr>
        <p:txBody>
          <a:bodyPr/>
          <a:lstStyle/>
          <a:p>
            <a:pPr lvl="1">
              <a:lnSpc>
                <a:spcPct val="100000"/>
              </a:lnSpc>
              <a:spcAft>
                <a:spcPts val="0"/>
              </a:spcAft>
            </a:pPr>
            <a:r>
              <a:rPr lang="en-US" sz="900" dirty="0"/>
              <a:t>Lunch-time fitness has changed my life. Without it, I would have very little opportunity for physical activity. Every aspect of my work and home life is better when I take that hour to go to the gym. I also appreciated the No Gain challenge over the holidays. It really helped to get messages during that time helping me to make healthier choices. It led to a happier holiday season for me.</a:t>
            </a:r>
          </a:p>
          <a:p>
            <a:pPr lvl="1">
              <a:lnSpc>
                <a:spcPct val="100000"/>
              </a:lnSpc>
              <a:spcAft>
                <a:spcPts val="0"/>
              </a:spcAft>
            </a:pPr>
            <a:r>
              <a:rPr lang="en-US" sz="900" dirty="0"/>
              <a:t>N/A</a:t>
            </a:r>
          </a:p>
          <a:p>
            <a:pPr lvl="1">
              <a:lnSpc>
                <a:spcPct val="100000"/>
              </a:lnSpc>
              <a:spcAft>
                <a:spcPts val="0"/>
              </a:spcAft>
            </a:pPr>
            <a:r>
              <a:rPr lang="en-US" sz="900" dirty="0"/>
              <a:t>Naturally Slim</a:t>
            </a:r>
          </a:p>
          <a:p>
            <a:pPr lvl="1">
              <a:lnSpc>
                <a:spcPct val="100000"/>
              </a:lnSpc>
              <a:spcAft>
                <a:spcPts val="0"/>
              </a:spcAft>
            </a:pPr>
            <a:r>
              <a:rPr lang="en-US" sz="900" dirty="0" err="1"/>
              <a:t>NaturallySlim</a:t>
            </a:r>
            <a:r>
              <a:rPr lang="en-US" sz="900" dirty="0"/>
              <a:t> is amazing!!!! I was ready to lose weight, but did not know how. </a:t>
            </a:r>
            <a:r>
              <a:rPr lang="en-US" sz="900" dirty="0" err="1"/>
              <a:t>NaturallySlim</a:t>
            </a:r>
            <a:r>
              <a:rPr lang="en-US" sz="900" dirty="0"/>
              <a:t> has taught me how to change my eating habits, and I feel confident that I will reach my goal weight and be able to maintain it for the long term. In 20 weeks of </a:t>
            </a:r>
            <a:r>
              <a:rPr lang="en-US" sz="900" dirty="0" err="1"/>
              <a:t>NaturallySlim</a:t>
            </a:r>
            <a:r>
              <a:rPr lang="en-US" sz="900" dirty="0"/>
              <a:t>, I have lost more than 10% of my starting weight. This is much more progress than I imagined, and it feels easy.    I am glad that I can participate in </a:t>
            </a:r>
            <a:r>
              <a:rPr lang="en-US" sz="900" dirty="0" err="1"/>
              <a:t>NaturallySlim</a:t>
            </a:r>
            <a:r>
              <a:rPr lang="en-US" sz="900" dirty="0"/>
              <a:t> totally online. Nobody at work needs to know that I'm participating in this program.    Being able to get a flu shot on campus is convenient. I probably get my flu shot earlier in the season than I would if I could not get it on campus.</a:t>
            </a:r>
          </a:p>
          <a:p>
            <a:pPr lvl="1">
              <a:lnSpc>
                <a:spcPct val="100000"/>
              </a:lnSpc>
              <a:spcAft>
                <a:spcPts val="0"/>
              </a:spcAft>
            </a:pPr>
            <a:r>
              <a:rPr lang="en-US" sz="900" dirty="0"/>
              <a:t>Not having to go to meetings.  Email communication makes it easier to participate in the challenges.</a:t>
            </a:r>
          </a:p>
          <a:p>
            <a:pPr lvl="1">
              <a:lnSpc>
                <a:spcPct val="100000"/>
              </a:lnSpc>
              <a:spcAft>
                <a:spcPts val="0"/>
              </a:spcAft>
            </a:pPr>
            <a:r>
              <a:rPr lang="en-US" sz="900" dirty="0"/>
              <a:t>Nothing</a:t>
            </a:r>
          </a:p>
          <a:p>
            <a:pPr lvl="1">
              <a:lnSpc>
                <a:spcPct val="100000"/>
              </a:lnSpc>
              <a:spcAft>
                <a:spcPts val="0"/>
              </a:spcAft>
            </a:pPr>
            <a:r>
              <a:rPr lang="en-US" sz="900" dirty="0"/>
              <a:t>numerous programs offered</a:t>
            </a:r>
          </a:p>
          <a:p>
            <a:pPr lvl="1">
              <a:lnSpc>
                <a:spcPct val="100000"/>
              </a:lnSpc>
              <a:spcAft>
                <a:spcPts val="0"/>
              </a:spcAft>
            </a:pPr>
            <a:r>
              <a:rPr lang="en-US" sz="900" dirty="0"/>
              <a:t>Opportunity for team challenges that focus on exercise.</a:t>
            </a:r>
          </a:p>
          <a:p>
            <a:pPr lvl="1">
              <a:lnSpc>
                <a:spcPct val="100000"/>
              </a:lnSpc>
              <a:spcAft>
                <a:spcPts val="0"/>
              </a:spcAft>
            </a:pPr>
            <a:r>
              <a:rPr lang="en-US" sz="900" dirty="0"/>
              <a:t>Options available on-site</a:t>
            </a:r>
          </a:p>
          <a:p>
            <a:pPr lvl="1">
              <a:lnSpc>
                <a:spcPct val="100000"/>
              </a:lnSpc>
              <a:spcAft>
                <a:spcPts val="0"/>
              </a:spcAft>
            </a:pPr>
            <a:r>
              <a:rPr lang="en-US" sz="900" dirty="0"/>
              <a:t>Participation is easy and fun</a:t>
            </a:r>
          </a:p>
          <a:p>
            <a:pPr lvl="1">
              <a:lnSpc>
                <a:spcPct val="100000"/>
              </a:lnSpc>
              <a:spcAft>
                <a:spcPts val="0"/>
              </a:spcAft>
            </a:pPr>
            <a:r>
              <a:rPr lang="en-US" sz="900" dirty="0"/>
              <a:t>Range of options in which to participate</a:t>
            </a:r>
          </a:p>
          <a:p>
            <a:pPr lvl="1">
              <a:lnSpc>
                <a:spcPct val="100000"/>
              </a:lnSpc>
              <a:spcAft>
                <a:spcPts val="0"/>
              </a:spcAft>
            </a:pPr>
            <a:r>
              <a:rPr lang="en-US" sz="900" dirty="0"/>
              <a:t>Really am not involved with the current program.</a:t>
            </a:r>
          </a:p>
          <a:p>
            <a:pPr lvl="1">
              <a:lnSpc>
                <a:spcPct val="100000"/>
              </a:lnSpc>
              <a:spcAft>
                <a:spcPts val="0"/>
              </a:spcAft>
            </a:pPr>
            <a:r>
              <a:rPr lang="en-US" sz="900" dirty="0"/>
              <a:t>Rewards are nice but most of all the feeling that </a:t>
            </a:r>
            <a:r>
              <a:rPr lang="en-US" sz="900" dirty="0" err="1"/>
              <a:t>skidmore</a:t>
            </a:r>
            <a:r>
              <a:rPr lang="en-US" sz="900" dirty="0"/>
              <a:t> cares</a:t>
            </a:r>
          </a:p>
          <a:p>
            <a:pPr lvl="1">
              <a:lnSpc>
                <a:spcPct val="100000"/>
              </a:lnSpc>
              <a:spcAft>
                <a:spcPts val="0"/>
              </a:spcAft>
            </a:pPr>
            <a:r>
              <a:rPr lang="en-US" sz="900" dirty="0"/>
              <a:t>Seems like a lot of personal and professional benefit for quite a low cost to the institution.</a:t>
            </a:r>
          </a:p>
          <a:p>
            <a:pPr lvl="1">
              <a:lnSpc>
                <a:spcPct val="100000"/>
              </a:lnSpc>
              <a:spcAft>
                <a:spcPts val="0"/>
              </a:spcAft>
            </a:pPr>
            <a:r>
              <a:rPr lang="en-US" sz="900" dirty="0"/>
              <a:t>social aspect</a:t>
            </a:r>
          </a:p>
          <a:p>
            <a:pPr lvl="1">
              <a:lnSpc>
                <a:spcPct val="100000"/>
              </a:lnSpc>
              <a:spcAft>
                <a:spcPts val="0"/>
              </a:spcAft>
            </a:pPr>
            <a:r>
              <a:rPr lang="en-US" sz="900" dirty="0"/>
              <a:t>Some programs did not start because of insufficient number of participants.</a:t>
            </a:r>
          </a:p>
          <a:p>
            <a:pPr lvl="1">
              <a:lnSpc>
                <a:spcPct val="100000"/>
              </a:lnSpc>
              <a:spcAft>
                <a:spcPts val="0"/>
              </a:spcAft>
            </a:pPr>
            <a:r>
              <a:rPr lang="en-US" sz="900" dirty="0"/>
              <a:t>Some tips to eating healthy</a:t>
            </a:r>
          </a:p>
          <a:p>
            <a:pPr lvl="1">
              <a:lnSpc>
                <a:spcPct val="100000"/>
              </a:lnSpc>
              <a:spcAft>
                <a:spcPts val="0"/>
              </a:spcAft>
            </a:pPr>
            <a:r>
              <a:rPr lang="en-US" sz="900" dirty="0"/>
              <a:t>Taking advantage of all opportunities to Improve my well-being.  I enjoy including these activities as part of my work life balance.</a:t>
            </a:r>
          </a:p>
          <a:p>
            <a:pPr lvl="1">
              <a:lnSpc>
                <a:spcPct val="100000"/>
              </a:lnSpc>
              <a:spcAft>
                <a:spcPts val="0"/>
              </a:spcAft>
            </a:pPr>
            <a:r>
              <a:rPr lang="en-US" sz="900" dirty="0"/>
              <a:t>Team challenges and information that helps make informed choices</a:t>
            </a:r>
          </a:p>
          <a:p>
            <a:pPr lvl="1">
              <a:lnSpc>
                <a:spcPct val="100000"/>
              </a:lnSpc>
              <a:spcAft>
                <a:spcPts val="0"/>
              </a:spcAft>
            </a:pPr>
            <a:r>
              <a:rPr lang="en-US" sz="900" dirty="0"/>
              <a:t>That certain things can be read or responded to by computer while at my desk.</a:t>
            </a:r>
          </a:p>
          <a:p>
            <a:pPr lvl="1">
              <a:lnSpc>
                <a:spcPct val="100000"/>
              </a:lnSpc>
              <a:spcAft>
                <a:spcPts val="0"/>
              </a:spcAft>
            </a:pPr>
            <a:r>
              <a:rPr lang="en-US" sz="900" dirty="0"/>
              <a:t>The biometric screening at the health fair.</a:t>
            </a:r>
          </a:p>
          <a:p>
            <a:pPr lvl="1">
              <a:lnSpc>
                <a:spcPct val="100000"/>
              </a:lnSpc>
              <a:spcAft>
                <a:spcPts val="0"/>
              </a:spcAft>
            </a:pPr>
            <a:r>
              <a:rPr lang="en-US" sz="900" dirty="0"/>
              <a:t>The competition is fun. The prizes are good.</a:t>
            </a:r>
          </a:p>
        </p:txBody>
      </p:sp>
      <p:sp>
        <p:nvSpPr>
          <p:cNvPr id="5" name="Slide Number Placeholder 4"/>
          <p:cNvSpPr>
            <a:spLocks noGrp="1"/>
          </p:cNvSpPr>
          <p:nvPr>
            <p:ph type="sldNum" sz="quarter" idx="12"/>
          </p:nvPr>
        </p:nvSpPr>
        <p:spPr/>
        <p:txBody>
          <a:bodyPr/>
          <a:lstStyle/>
          <a:p>
            <a:fld id="{BC3E0A6C-60AE-6241-853C-C56EF7F0B06D}" type="slidenum">
              <a:rPr lang="en-US" smtClean="0"/>
              <a:t>29</a:t>
            </a:fld>
            <a:endParaRPr lang="en-US"/>
          </a:p>
        </p:txBody>
      </p:sp>
    </p:spTree>
    <p:custDataLst>
      <p:tags r:id="rId1"/>
    </p:custDataLst>
    <p:extLst>
      <p:ext uri="{BB962C8B-B14F-4D97-AF65-F5344CB8AC3E}">
        <p14:creationId xmlns:p14="http://schemas.microsoft.com/office/powerpoint/2010/main" val="18483348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Familiarity and Position Type</a:t>
            </a:r>
          </a:p>
        </p:txBody>
      </p:sp>
      <p:sp>
        <p:nvSpPr>
          <p:cNvPr id="5" name="Slide Number Placeholder 4"/>
          <p:cNvSpPr>
            <a:spLocks noGrp="1"/>
          </p:cNvSpPr>
          <p:nvPr>
            <p:ph type="sldNum" sz="quarter" idx="12"/>
          </p:nvPr>
        </p:nvSpPr>
        <p:spPr/>
        <p:txBody>
          <a:bodyPr/>
          <a:lstStyle/>
          <a:p>
            <a:fld id="{BC3E0A6C-60AE-6241-853C-C56EF7F0B06D}" type="slidenum">
              <a:rPr lang="en-US" smtClean="0"/>
              <a:t>3</a:t>
            </a:fld>
            <a:endParaRPr lang="en-US"/>
          </a:p>
        </p:txBody>
      </p:sp>
      <p:sp>
        <p:nvSpPr>
          <p:cNvPr id="7" name="Rounded Rectangle 6"/>
          <p:cNvSpPr/>
          <p:nvPr/>
        </p:nvSpPr>
        <p:spPr>
          <a:xfrm>
            <a:off x="915988" y="1600199"/>
            <a:ext cx="3200400" cy="1280160"/>
          </a:xfrm>
          <a:prstGeom prst="roundRect">
            <a:avLst>
              <a:gd name="adj" fmla="val 4233"/>
            </a:avLst>
          </a:prstGeom>
          <a:solidFill>
            <a:srgbClr val="BE143C"/>
          </a:solidFill>
          <a:ln>
            <a:noFill/>
          </a:ln>
          <a:effectLst/>
        </p:spPr>
        <p:style>
          <a:lnRef idx="1">
            <a:schemeClr val="accent1"/>
          </a:lnRef>
          <a:fillRef idx="3">
            <a:schemeClr val="accent1"/>
          </a:fillRef>
          <a:effectRef idx="2">
            <a:schemeClr val="accent1"/>
          </a:effectRef>
          <a:fontRef idx="minor">
            <a:schemeClr val="lt1"/>
          </a:fontRef>
        </p:style>
        <p:txBody>
          <a:bodyPr lIns="274320" tIns="274320" rIns="274320" bIns="274320" rtlCol="0" anchor="t" anchorCtr="0"/>
          <a:lstStyle/>
          <a:p>
            <a:r>
              <a:rPr lang="en-US" altLang="en-US" sz="1400" dirty="0"/>
              <a:t>How familiar would you say you are with the Live More, Skidmore employee well-being program?</a:t>
            </a:r>
            <a:endParaRPr lang="en-US" sz="1400" dirty="0">
              <a:latin typeface="Segoe UI"/>
            </a:endParaRPr>
          </a:p>
        </p:txBody>
      </p:sp>
      <p:sp>
        <p:nvSpPr>
          <p:cNvPr id="8" name="Rounded Rectangle 7"/>
          <p:cNvSpPr/>
          <p:nvPr/>
        </p:nvSpPr>
        <p:spPr>
          <a:xfrm>
            <a:off x="4800600" y="1600199"/>
            <a:ext cx="3200400" cy="1280160"/>
          </a:xfrm>
          <a:prstGeom prst="roundRect">
            <a:avLst>
              <a:gd name="adj" fmla="val 4233"/>
            </a:avLst>
          </a:prstGeom>
          <a:solidFill>
            <a:srgbClr val="BE143C"/>
          </a:solidFill>
          <a:ln>
            <a:noFill/>
          </a:ln>
          <a:effectLst/>
        </p:spPr>
        <p:style>
          <a:lnRef idx="1">
            <a:schemeClr val="accent1"/>
          </a:lnRef>
          <a:fillRef idx="3">
            <a:schemeClr val="accent1"/>
          </a:fillRef>
          <a:effectRef idx="2">
            <a:schemeClr val="accent1"/>
          </a:effectRef>
          <a:fontRef idx="minor">
            <a:schemeClr val="lt1"/>
          </a:fontRef>
        </p:style>
        <p:txBody>
          <a:bodyPr lIns="274320" tIns="274320" rIns="274320" bIns="274320" rtlCol="0" anchor="t" anchorCtr="0"/>
          <a:lstStyle/>
          <a:p>
            <a:pPr>
              <a:spcBef>
                <a:spcPct val="20000"/>
              </a:spcBef>
              <a:defRPr/>
            </a:pPr>
            <a:r>
              <a:rPr lang="en-US" sz="1400" kern="0" dirty="0"/>
              <a:t>Position Type</a:t>
            </a:r>
            <a:endParaRPr lang="en-US" sz="1400" dirty="0">
              <a:latin typeface="Segoe UI"/>
            </a:endParaRPr>
          </a:p>
        </p:txBody>
      </p:sp>
      <p:graphicFrame>
        <p:nvGraphicFramePr>
          <p:cNvPr id="13" name="Chart 12">
            <a:extLst>
              <a:ext uri="{FF2B5EF4-FFF2-40B4-BE49-F238E27FC236}">
                <a16:creationId xmlns:a16="http://schemas.microsoft.com/office/drawing/2014/main" id="{CC943A3D-D191-4DF8-BA51-C2E9567088D4}"/>
              </a:ext>
            </a:extLst>
          </p:cNvPr>
          <p:cNvGraphicFramePr>
            <a:graphicFrameLocks/>
          </p:cNvGraphicFramePr>
          <p:nvPr>
            <p:extLst>
              <p:ext uri="{D42A27DB-BD31-4B8C-83A1-F6EECF244321}">
                <p14:modId xmlns:p14="http://schemas.microsoft.com/office/powerpoint/2010/main" val="1150493032"/>
              </p:ext>
            </p:extLst>
          </p:nvPr>
        </p:nvGraphicFramePr>
        <p:xfrm>
          <a:off x="915988" y="2880359"/>
          <a:ext cx="3200400" cy="32004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5" name="Chart 14">
            <a:extLst>
              <a:ext uri="{FF2B5EF4-FFF2-40B4-BE49-F238E27FC236}">
                <a16:creationId xmlns:a16="http://schemas.microsoft.com/office/drawing/2014/main" id="{3812B05E-2FD4-42B6-A305-88091BD97066}"/>
              </a:ext>
            </a:extLst>
          </p:cNvPr>
          <p:cNvGraphicFramePr>
            <a:graphicFrameLocks/>
          </p:cNvGraphicFramePr>
          <p:nvPr>
            <p:extLst>
              <p:ext uri="{D42A27DB-BD31-4B8C-83A1-F6EECF244321}">
                <p14:modId xmlns:p14="http://schemas.microsoft.com/office/powerpoint/2010/main" val="475284441"/>
              </p:ext>
            </p:extLst>
          </p:nvPr>
        </p:nvGraphicFramePr>
        <p:xfrm>
          <a:off x="4446636" y="2880359"/>
          <a:ext cx="3931920" cy="3200400"/>
        </p:xfrm>
        <a:graphic>
          <a:graphicData uri="http://schemas.openxmlformats.org/drawingml/2006/chart">
            <c:chart xmlns:c="http://schemas.openxmlformats.org/drawingml/2006/chart" xmlns:r="http://schemas.openxmlformats.org/officeDocument/2006/relationships" r:id="rId4"/>
          </a:graphicData>
        </a:graphic>
      </p:graphicFrame>
    </p:spTree>
    <p:custDataLst>
      <p:tags r:id="rId1"/>
    </p:custDataLst>
    <p:extLst>
      <p:ext uri="{BB962C8B-B14F-4D97-AF65-F5344CB8AC3E}">
        <p14:creationId xmlns:p14="http://schemas.microsoft.com/office/powerpoint/2010/main" val="238204596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do you like the most about the current Live More, Skidmore worksite well-being program?</a:t>
            </a:r>
          </a:p>
        </p:txBody>
      </p:sp>
      <p:sp>
        <p:nvSpPr>
          <p:cNvPr id="3" name="Content Placeholder 2"/>
          <p:cNvSpPr>
            <a:spLocks noGrp="1"/>
          </p:cNvSpPr>
          <p:nvPr>
            <p:ph idx="1"/>
          </p:nvPr>
        </p:nvSpPr>
        <p:spPr>
          <a:xfrm>
            <a:off x="569626" y="1600199"/>
            <a:ext cx="7989758" cy="4572000"/>
          </a:xfrm>
        </p:spPr>
        <p:txBody>
          <a:bodyPr/>
          <a:lstStyle/>
          <a:p>
            <a:pPr lvl="1">
              <a:lnSpc>
                <a:spcPct val="100000"/>
              </a:lnSpc>
              <a:spcAft>
                <a:spcPts val="0"/>
              </a:spcAft>
            </a:pPr>
            <a:r>
              <a:rPr lang="en-US" sz="900" dirty="0"/>
              <a:t>the fact that it exists</a:t>
            </a:r>
          </a:p>
          <a:p>
            <a:pPr lvl="1">
              <a:lnSpc>
                <a:spcPct val="100000"/>
              </a:lnSpc>
              <a:spcAft>
                <a:spcPts val="0"/>
              </a:spcAft>
            </a:pPr>
            <a:r>
              <a:rPr lang="en-US" sz="900" dirty="0"/>
              <a:t>The fitness classes are very good but this semester and past semester I did not take advantage of the yoga classes that have been most beneficial to me.</a:t>
            </a:r>
          </a:p>
          <a:p>
            <a:pPr lvl="1">
              <a:lnSpc>
                <a:spcPct val="100000"/>
              </a:lnSpc>
              <a:spcAft>
                <a:spcPts val="0"/>
              </a:spcAft>
            </a:pPr>
            <a:r>
              <a:rPr lang="en-US" sz="900" dirty="0"/>
              <a:t>The lunch time fitness programs are perfect for my busy life.</a:t>
            </a:r>
          </a:p>
          <a:p>
            <a:pPr lvl="1">
              <a:lnSpc>
                <a:spcPct val="100000"/>
              </a:lnSpc>
              <a:spcAft>
                <a:spcPts val="0"/>
              </a:spcAft>
            </a:pPr>
            <a:r>
              <a:rPr lang="en-US" sz="900" dirty="0"/>
              <a:t>the option is there.</a:t>
            </a:r>
          </a:p>
          <a:p>
            <a:pPr lvl="1">
              <a:lnSpc>
                <a:spcPct val="100000"/>
              </a:lnSpc>
              <a:spcAft>
                <a:spcPts val="0"/>
              </a:spcAft>
            </a:pPr>
            <a:r>
              <a:rPr lang="en-US" sz="900" dirty="0"/>
              <a:t>The options for fitness classes are good and I like that they are reimbursed by MVP Health.</a:t>
            </a:r>
          </a:p>
          <a:p>
            <a:pPr lvl="1">
              <a:lnSpc>
                <a:spcPct val="100000"/>
              </a:lnSpc>
              <a:spcAft>
                <a:spcPts val="0"/>
              </a:spcAft>
            </a:pPr>
            <a:r>
              <a:rPr lang="en-US" sz="900" dirty="0"/>
              <a:t>The reasonably priced physical activity courses, especially circuit training &amp; Pilates, have allowed me to strengthen muscle groups I do not routinely work on by myself.  It also gives me an opportunity to meet people outside of my department.</a:t>
            </a:r>
          </a:p>
          <a:p>
            <a:pPr lvl="1">
              <a:lnSpc>
                <a:spcPct val="100000"/>
              </a:lnSpc>
              <a:spcAft>
                <a:spcPts val="0"/>
              </a:spcAft>
            </a:pPr>
            <a:r>
              <a:rPr lang="en-US" sz="900" dirty="0"/>
              <a:t>The spirit.  I think the team creating the program is trying to do their best, and I think the team is genuinely interested in hearing honest, if at times challenging feedback.  Thank you for being so vulnerable and opening yourself up to this kind of review.  It must not be easy, and I am certainly amongst the more challenging responders.</a:t>
            </a:r>
          </a:p>
          <a:p>
            <a:pPr lvl="1">
              <a:lnSpc>
                <a:spcPct val="100000"/>
              </a:lnSpc>
              <a:spcAft>
                <a:spcPts val="0"/>
              </a:spcAft>
            </a:pPr>
            <a:r>
              <a:rPr lang="en-US" sz="900" dirty="0"/>
              <a:t>The variety of activities around whole-wellness.</a:t>
            </a:r>
          </a:p>
          <a:p>
            <a:pPr lvl="1">
              <a:lnSpc>
                <a:spcPct val="100000"/>
              </a:lnSpc>
              <a:spcAft>
                <a:spcPts val="0"/>
              </a:spcAft>
            </a:pPr>
            <a:r>
              <a:rPr lang="en-US" sz="900" dirty="0"/>
              <a:t>the variety of offerings</a:t>
            </a:r>
          </a:p>
          <a:p>
            <a:pPr lvl="1">
              <a:lnSpc>
                <a:spcPct val="100000"/>
              </a:lnSpc>
              <a:spcAft>
                <a:spcPts val="0"/>
              </a:spcAft>
            </a:pPr>
            <a:r>
              <a:rPr lang="en-US" sz="900" dirty="0"/>
              <a:t>The variety of opportunities.</a:t>
            </a:r>
          </a:p>
          <a:p>
            <a:pPr lvl="1">
              <a:lnSpc>
                <a:spcPct val="100000"/>
              </a:lnSpc>
              <a:spcAft>
                <a:spcPts val="0"/>
              </a:spcAft>
            </a:pPr>
            <a:r>
              <a:rPr lang="en-US" sz="900" dirty="0"/>
              <a:t>The work out classes!</a:t>
            </a:r>
          </a:p>
          <a:p>
            <a:pPr lvl="1">
              <a:lnSpc>
                <a:spcPct val="100000"/>
              </a:lnSpc>
              <a:spcAft>
                <a:spcPts val="0"/>
              </a:spcAft>
            </a:pPr>
            <a:r>
              <a:rPr lang="en-US" sz="900" dirty="0"/>
              <a:t>There are a variety of ways to engage in maintaining healthy living, including the fitness classes, nutrition program, competitions and other programs.</a:t>
            </a:r>
          </a:p>
          <a:p>
            <a:pPr lvl="1">
              <a:lnSpc>
                <a:spcPct val="100000"/>
              </a:lnSpc>
              <a:spcAft>
                <a:spcPts val="0"/>
              </a:spcAft>
            </a:pPr>
            <a:r>
              <a:rPr lang="en-US" sz="900" dirty="0"/>
              <a:t>There are programs for people who like group activities as well as for those that do better going it alone.</a:t>
            </a:r>
          </a:p>
          <a:p>
            <a:pPr lvl="1">
              <a:lnSpc>
                <a:spcPct val="100000"/>
              </a:lnSpc>
              <a:spcAft>
                <a:spcPts val="0"/>
              </a:spcAft>
            </a:pPr>
            <a:r>
              <a:rPr lang="en-US" sz="900" dirty="0"/>
              <a:t>there are various opportunities for most employees</a:t>
            </a:r>
          </a:p>
          <a:p>
            <a:pPr lvl="1">
              <a:lnSpc>
                <a:spcPct val="100000"/>
              </a:lnSpc>
              <a:spcAft>
                <a:spcPts val="0"/>
              </a:spcAft>
            </a:pPr>
            <a:r>
              <a:rPr lang="en-US" sz="900" dirty="0"/>
              <a:t>though, </a:t>
            </a:r>
            <a:r>
              <a:rPr lang="en-US" sz="900" dirty="0" err="1"/>
              <a:t>i</a:t>
            </a:r>
            <a:r>
              <a:rPr lang="en-US" sz="900" dirty="0"/>
              <a:t> participate in the yoga classes offered and the fac/staff soccer team I don't know about the Live More Skidmore worksite?</a:t>
            </a:r>
          </a:p>
          <a:p>
            <a:pPr lvl="1">
              <a:lnSpc>
                <a:spcPct val="100000"/>
              </a:lnSpc>
              <a:spcAft>
                <a:spcPts val="0"/>
              </a:spcAft>
            </a:pPr>
            <a:r>
              <a:rPr lang="en-US" sz="900" dirty="0"/>
              <a:t>Upbeat and appealing - meet my needs</a:t>
            </a:r>
          </a:p>
          <a:p>
            <a:pPr lvl="1">
              <a:lnSpc>
                <a:spcPct val="100000"/>
              </a:lnSpc>
              <a:spcAft>
                <a:spcPts val="0"/>
              </a:spcAft>
            </a:pPr>
            <a:r>
              <a:rPr lang="en-US" sz="900" dirty="0"/>
              <a:t>when I used to do fitness classes, I appreciated the low cost</a:t>
            </a:r>
          </a:p>
        </p:txBody>
      </p:sp>
      <p:sp>
        <p:nvSpPr>
          <p:cNvPr id="5" name="Slide Number Placeholder 4"/>
          <p:cNvSpPr>
            <a:spLocks noGrp="1"/>
          </p:cNvSpPr>
          <p:nvPr>
            <p:ph type="sldNum" sz="quarter" idx="12"/>
          </p:nvPr>
        </p:nvSpPr>
        <p:spPr/>
        <p:txBody>
          <a:bodyPr/>
          <a:lstStyle/>
          <a:p>
            <a:fld id="{BC3E0A6C-60AE-6241-853C-C56EF7F0B06D}" type="slidenum">
              <a:rPr lang="en-US" smtClean="0"/>
              <a:t>30</a:t>
            </a:fld>
            <a:endParaRPr lang="en-US"/>
          </a:p>
        </p:txBody>
      </p:sp>
    </p:spTree>
    <p:custDataLst>
      <p:tags r:id="rId1"/>
    </p:custDataLst>
    <p:extLst>
      <p:ext uri="{BB962C8B-B14F-4D97-AF65-F5344CB8AC3E}">
        <p14:creationId xmlns:p14="http://schemas.microsoft.com/office/powerpoint/2010/main" val="106750559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5987" y="624015"/>
            <a:ext cx="7598426" cy="685800"/>
          </a:xfrm>
        </p:spPr>
        <p:txBody>
          <a:bodyPr/>
          <a:lstStyle/>
          <a:p>
            <a:r>
              <a:rPr lang="en-US" dirty="0"/>
              <a:t>What would you change and/or do you find anything missing from the current worksite well-being program?</a:t>
            </a:r>
          </a:p>
        </p:txBody>
      </p:sp>
      <p:sp>
        <p:nvSpPr>
          <p:cNvPr id="3" name="Content Placeholder 2"/>
          <p:cNvSpPr>
            <a:spLocks noGrp="1"/>
          </p:cNvSpPr>
          <p:nvPr>
            <p:ph idx="1"/>
          </p:nvPr>
        </p:nvSpPr>
        <p:spPr>
          <a:xfrm>
            <a:off x="544407" y="1600199"/>
            <a:ext cx="8089927" cy="4572000"/>
          </a:xfrm>
        </p:spPr>
        <p:txBody>
          <a:bodyPr/>
          <a:lstStyle/>
          <a:p>
            <a:pPr lvl="1">
              <a:lnSpc>
                <a:spcPct val="100000"/>
              </a:lnSpc>
              <a:spcAft>
                <a:spcPts val="0"/>
              </a:spcAft>
            </a:pPr>
            <a:r>
              <a:rPr lang="en-US" sz="900" dirty="0"/>
              <a:t>"Well-being" VS Health and Wellness.  I find "wellness" is missing.  Options other than 'exercise classes' would be very beneficial, such as:  stretches to do at your desk, someone to look at EACH desk work station and make sure everyone is ergonomically correct, stretch for health, back exercises, mindfulness, offering a 24 hour QUIET &amp; warm location for students/faculty/staff to do yoga and meditation/prayer with soft music = part of wellness.  Wilson Chapel would be nice, but it is NOT warm.</a:t>
            </a:r>
          </a:p>
          <a:p>
            <a:pPr lvl="1">
              <a:lnSpc>
                <a:spcPct val="100000"/>
              </a:lnSpc>
              <a:spcAft>
                <a:spcPts val="0"/>
              </a:spcAft>
            </a:pPr>
            <a:r>
              <a:rPr lang="en-US" sz="900" dirty="0"/>
              <a:t>A wider time frame to choose from</a:t>
            </a:r>
          </a:p>
          <a:p>
            <a:pPr lvl="1">
              <a:lnSpc>
                <a:spcPct val="100000"/>
              </a:lnSpc>
              <a:spcAft>
                <a:spcPts val="0"/>
              </a:spcAft>
            </a:pPr>
            <a:r>
              <a:rPr lang="en-US" sz="900" dirty="0"/>
              <a:t>Add more initiatives</a:t>
            </a:r>
          </a:p>
          <a:p>
            <a:pPr lvl="1">
              <a:lnSpc>
                <a:spcPct val="100000"/>
              </a:lnSpc>
              <a:spcAft>
                <a:spcPts val="0"/>
              </a:spcAft>
            </a:pPr>
            <a:r>
              <a:rPr lang="en-US" sz="900" dirty="0"/>
              <a:t>Add more to the program</a:t>
            </a:r>
          </a:p>
          <a:p>
            <a:pPr lvl="1">
              <a:lnSpc>
                <a:spcPct val="100000"/>
              </a:lnSpc>
              <a:spcAft>
                <a:spcPts val="0"/>
              </a:spcAft>
            </a:pPr>
            <a:r>
              <a:rPr lang="en-US" sz="900" dirty="0"/>
              <a:t>Ballet classes incorporate and acting classes and some mindful classes and easier to sign up for your phone at home not everyone has computers</a:t>
            </a:r>
          </a:p>
          <a:p>
            <a:pPr lvl="1">
              <a:lnSpc>
                <a:spcPct val="100000"/>
              </a:lnSpc>
              <a:spcAft>
                <a:spcPts val="0"/>
              </a:spcAft>
            </a:pPr>
            <a:r>
              <a:rPr lang="en-US" sz="900" dirty="0"/>
              <a:t>Better advertisement ~ more hype to get folks more excited about the program.</a:t>
            </a:r>
          </a:p>
          <a:p>
            <a:pPr lvl="1">
              <a:lnSpc>
                <a:spcPct val="100000"/>
              </a:lnSpc>
              <a:spcAft>
                <a:spcPts val="0"/>
              </a:spcAft>
            </a:pPr>
            <a:r>
              <a:rPr lang="en-US" sz="900" dirty="0"/>
              <a:t>Better promotion/communication.</a:t>
            </a:r>
          </a:p>
          <a:p>
            <a:pPr lvl="1">
              <a:lnSpc>
                <a:spcPct val="100000"/>
              </a:lnSpc>
              <a:spcAft>
                <a:spcPts val="0"/>
              </a:spcAft>
            </a:pPr>
            <a:r>
              <a:rPr lang="en-US" sz="900" dirty="0"/>
              <a:t>Comprehensive nutrition and exercise advice.</a:t>
            </a:r>
          </a:p>
          <a:p>
            <a:pPr lvl="1">
              <a:lnSpc>
                <a:spcPct val="100000"/>
              </a:lnSpc>
              <a:spcAft>
                <a:spcPts val="0"/>
              </a:spcAft>
            </a:pPr>
            <a:r>
              <a:rPr lang="en-US" sz="900" dirty="0"/>
              <a:t>could add group walks? My co-workers and I already walk over lunch when it's warm and </a:t>
            </a:r>
            <a:r>
              <a:rPr lang="en-US" sz="900" dirty="0" err="1"/>
              <a:t>i</a:t>
            </a:r>
            <a:r>
              <a:rPr lang="en-US" sz="900" dirty="0"/>
              <a:t> see others do it. I wonder if that might be a fun way to meet people and get some exercise. Also hikes? More variety of healthy food on campus.</a:t>
            </a:r>
          </a:p>
          <a:p>
            <a:pPr lvl="1">
              <a:lnSpc>
                <a:spcPct val="100000"/>
              </a:lnSpc>
              <a:spcAft>
                <a:spcPts val="0"/>
              </a:spcAft>
            </a:pPr>
            <a:r>
              <a:rPr lang="en-US" sz="900" dirty="0"/>
              <a:t>dance class or Zumba would be nice?</a:t>
            </a:r>
          </a:p>
          <a:p>
            <a:pPr lvl="1">
              <a:lnSpc>
                <a:spcPct val="100000"/>
              </a:lnSpc>
              <a:spcAft>
                <a:spcPts val="0"/>
              </a:spcAft>
            </a:pPr>
            <a:r>
              <a:rPr lang="en-US" sz="900" dirty="0"/>
              <a:t>Don't cut our health insurance benefits.</a:t>
            </a:r>
          </a:p>
          <a:p>
            <a:pPr lvl="1">
              <a:lnSpc>
                <a:spcPct val="100000"/>
              </a:lnSpc>
              <a:spcAft>
                <a:spcPts val="0"/>
              </a:spcAft>
            </a:pPr>
            <a:r>
              <a:rPr lang="en-US" sz="900" dirty="0"/>
              <a:t>Don't know</a:t>
            </a:r>
          </a:p>
          <a:p>
            <a:pPr lvl="1">
              <a:lnSpc>
                <a:spcPct val="100000"/>
              </a:lnSpc>
              <a:spcAft>
                <a:spcPts val="0"/>
              </a:spcAft>
            </a:pPr>
            <a:r>
              <a:rPr lang="en-US" sz="900" dirty="0"/>
              <a:t>E-mails are not enough especially in D-hall students as well as my colleagues make horrible dietary choices. Perhaps posters promoting healthy dietary decisions would be a good start.</a:t>
            </a:r>
          </a:p>
          <a:p>
            <a:pPr lvl="1">
              <a:lnSpc>
                <a:spcPct val="100000"/>
              </a:lnSpc>
              <a:spcAft>
                <a:spcPts val="0"/>
              </a:spcAft>
            </a:pPr>
            <a:r>
              <a:rPr lang="en-US" sz="900" dirty="0"/>
              <a:t>excitement surrounding these programs by the folks who put it on. Maybe more group programs, outing, etc.</a:t>
            </a:r>
          </a:p>
          <a:p>
            <a:pPr lvl="1">
              <a:lnSpc>
                <a:spcPct val="100000"/>
              </a:lnSpc>
              <a:spcAft>
                <a:spcPts val="0"/>
              </a:spcAft>
            </a:pPr>
            <a:r>
              <a:rPr lang="en-US" sz="900" dirty="0"/>
              <a:t>Extended lunch if an employee is taking part in a fitness class, or walking in Northwoods or around campus. It's difficult to eat lunch and exercise within an hour. The walk alone to the gym from </a:t>
            </a:r>
            <a:r>
              <a:rPr lang="en-US" sz="900" dirty="0" err="1"/>
              <a:t>Palamountian</a:t>
            </a:r>
            <a:r>
              <a:rPr lang="en-US" sz="900" dirty="0"/>
              <a:t> takes 10+ minutes, one way!</a:t>
            </a:r>
          </a:p>
          <a:p>
            <a:pPr lvl="1">
              <a:lnSpc>
                <a:spcPct val="100000"/>
              </a:lnSpc>
              <a:spcAft>
                <a:spcPts val="0"/>
              </a:spcAft>
            </a:pPr>
            <a:r>
              <a:rPr lang="en-US" sz="900" dirty="0"/>
              <a:t>Free exercise classes, free or discounted healthy food, free weightless programs.  We are self-insured, investing in employee health would have a significant payback.</a:t>
            </a:r>
          </a:p>
          <a:p>
            <a:pPr lvl="1">
              <a:lnSpc>
                <a:spcPct val="100000"/>
              </a:lnSpc>
              <a:spcAft>
                <a:spcPts val="0"/>
              </a:spcAft>
            </a:pPr>
            <a:r>
              <a:rPr lang="en-US" sz="900" dirty="0"/>
              <a:t>Free fitness classes</a:t>
            </a:r>
          </a:p>
          <a:p>
            <a:pPr lvl="1">
              <a:lnSpc>
                <a:spcPct val="100000"/>
              </a:lnSpc>
              <a:spcAft>
                <a:spcPts val="0"/>
              </a:spcAft>
            </a:pPr>
            <a:r>
              <a:rPr lang="en-US" sz="900" dirty="0"/>
              <a:t>Get more union employees involved</a:t>
            </a:r>
          </a:p>
          <a:p>
            <a:pPr lvl="1">
              <a:lnSpc>
                <a:spcPct val="100000"/>
              </a:lnSpc>
              <a:spcAft>
                <a:spcPts val="0"/>
              </a:spcAft>
            </a:pPr>
            <a:r>
              <a:rPr lang="en-US" sz="900" dirty="0"/>
              <a:t>Have health professionals and nutritionists come more often for consultation.</a:t>
            </a:r>
          </a:p>
          <a:p>
            <a:pPr lvl="1">
              <a:lnSpc>
                <a:spcPct val="100000"/>
              </a:lnSpc>
              <a:spcAft>
                <a:spcPts val="0"/>
              </a:spcAft>
            </a:pPr>
            <a:r>
              <a:rPr lang="en-US" sz="900" dirty="0"/>
              <a:t>Have them work better with our shifts during tome off.  We work 12 hour shifts.</a:t>
            </a:r>
          </a:p>
          <a:p>
            <a:pPr lvl="1">
              <a:lnSpc>
                <a:spcPct val="100000"/>
              </a:lnSpc>
              <a:spcAft>
                <a:spcPts val="0"/>
              </a:spcAft>
            </a:pPr>
            <a:r>
              <a:rPr lang="en-US" sz="900" dirty="0"/>
              <a:t>Health Care</a:t>
            </a:r>
          </a:p>
          <a:p>
            <a:pPr lvl="1">
              <a:lnSpc>
                <a:spcPct val="100000"/>
              </a:lnSpc>
              <a:spcAft>
                <a:spcPts val="0"/>
              </a:spcAft>
            </a:pPr>
            <a:r>
              <a:rPr lang="en-US" sz="900" dirty="0"/>
              <a:t>I can not take time to attend these programs. They are often offered during my class hours, besides.</a:t>
            </a:r>
          </a:p>
          <a:p>
            <a:pPr lvl="1">
              <a:lnSpc>
                <a:spcPct val="100000"/>
              </a:lnSpc>
              <a:spcAft>
                <a:spcPts val="0"/>
              </a:spcAft>
            </a:pPr>
            <a:r>
              <a:rPr lang="en-US" sz="900" dirty="0"/>
              <a:t>I can't think of anything in particular. I have enjoyed the offerings and the pace thus far. Thank you!</a:t>
            </a:r>
          </a:p>
        </p:txBody>
      </p:sp>
      <p:sp>
        <p:nvSpPr>
          <p:cNvPr id="5" name="Slide Number Placeholder 4"/>
          <p:cNvSpPr>
            <a:spLocks noGrp="1"/>
          </p:cNvSpPr>
          <p:nvPr>
            <p:ph type="sldNum" sz="quarter" idx="12"/>
          </p:nvPr>
        </p:nvSpPr>
        <p:spPr/>
        <p:txBody>
          <a:bodyPr/>
          <a:lstStyle/>
          <a:p>
            <a:fld id="{BC3E0A6C-60AE-6241-853C-C56EF7F0B06D}" type="slidenum">
              <a:rPr lang="en-US" smtClean="0"/>
              <a:t>31</a:t>
            </a:fld>
            <a:endParaRPr lang="en-US"/>
          </a:p>
        </p:txBody>
      </p:sp>
    </p:spTree>
    <p:custDataLst>
      <p:tags r:id="rId1"/>
    </p:custDataLst>
    <p:extLst>
      <p:ext uri="{BB962C8B-B14F-4D97-AF65-F5344CB8AC3E}">
        <p14:creationId xmlns:p14="http://schemas.microsoft.com/office/powerpoint/2010/main" val="109759258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5987" y="624015"/>
            <a:ext cx="7598426" cy="685800"/>
          </a:xfrm>
        </p:spPr>
        <p:txBody>
          <a:bodyPr/>
          <a:lstStyle/>
          <a:p>
            <a:r>
              <a:rPr lang="en-US" dirty="0"/>
              <a:t>What would you change and/or do you find anything missing from the current worksite well-being program?</a:t>
            </a:r>
          </a:p>
        </p:txBody>
      </p:sp>
      <p:sp>
        <p:nvSpPr>
          <p:cNvPr id="3" name="Content Placeholder 2"/>
          <p:cNvSpPr>
            <a:spLocks noGrp="1"/>
          </p:cNvSpPr>
          <p:nvPr>
            <p:ph idx="1"/>
          </p:nvPr>
        </p:nvSpPr>
        <p:spPr>
          <a:xfrm>
            <a:off x="544407" y="1600199"/>
            <a:ext cx="8089927" cy="4572000"/>
          </a:xfrm>
        </p:spPr>
        <p:txBody>
          <a:bodyPr/>
          <a:lstStyle/>
          <a:p>
            <a:pPr lvl="1">
              <a:lnSpc>
                <a:spcPct val="100000"/>
              </a:lnSpc>
              <a:spcAft>
                <a:spcPts val="0"/>
              </a:spcAft>
            </a:pPr>
            <a:r>
              <a:rPr lang="en-US" sz="900" dirty="0"/>
              <a:t>I can't think of specific improvements - I really enjoy having these opportunities available to me.</a:t>
            </a:r>
          </a:p>
          <a:p>
            <a:pPr lvl="1">
              <a:lnSpc>
                <a:spcPct val="100000"/>
              </a:lnSpc>
              <a:spcAft>
                <a:spcPts val="0"/>
              </a:spcAft>
            </a:pPr>
            <a:r>
              <a:rPr lang="en-US" sz="900" dirty="0"/>
              <a:t>I didn't realize this was an actual program.  I've just participated in various challenges when they catch my eye.  I don't know how, but maybe more communication would be helpful?</a:t>
            </a:r>
          </a:p>
          <a:p>
            <a:pPr lvl="1">
              <a:lnSpc>
                <a:spcPct val="100000"/>
              </a:lnSpc>
              <a:spcAft>
                <a:spcPts val="0"/>
              </a:spcAft>
            </a:pPr>
            <a:r>
              <a:rPr lang="en-US" sz="900" dirty="0"/>
              <a:t>I disagree with spending our limited money on something that not everyone is interested in.</a:t>
            </a:r>
          </a:p>
          <a:p>
            <a:pPr lvl="1">
              <a:lnSpc>
                <a:spcPct val="100000"/>
              </a:lnSpc>
              <a:spcAft>
                <a:spcPts val="0"/>
              </a:spcAft>
            </a:pPr>
            <a:r>
              <a:rPr lang="en-US" sz="900" dirty="0"/>
              <a:t>I do not want to participate in programs where it feels like Skidmore is collecting my health data. For example, I don't want to go to a weigh-in on campus.</a:t>
            </a:r>
          </a:p>
          <a:p>
            <a:pPr lvl="1">
              <a:lnSpc>
                <a:spcPct val="100000"/>
              </a:lnSpc>
              <a:spcAft>
                <a:spcPts val="0"/>
              </a:spcAft>
            </a:pPr>
            <a:r>
              <a:rPr lang="en-US" sz="900" dirty="0"/>
              <a:t>I don’t think the weight gain and diet initiatives are helpful. They can be shaming and research shows that diets don’t have long term effectiveness. Focus should be on healthy choices rather than overall weight loss. Anyone struggling with eating disorder recovery (certainly lots of our students, at least some faculty and staff) should not be faced with a college wide initiative to “lose weight”</a:t>
            </a:r>
          </a:p>
          <a:p>
            <a:pPr lvl="1">
              <a:lnSpc>
                <a:spcPct val="100000"/>
              </a:lnSpc>
              <a:spcAft>
                <a:spcPts val="0"/>
              </a:spcAft>
            </a:pPr>
            <a:r>
              <a:rPr lang="en-US" sz="900" dirty="0"/>
              <a:t>I know there are financial limits as to what can be offered.  I don't ever recall being surveyed what would people like to have offered.</a:t>
            </a:r>
          </a:p>
          <a:p>
            <a:pPr lvl="1">
              <a:lnSpc>
                <a:spcPct val="100000"/>
              </a:lnSpc>
              <a:spcAft>
                <a:spcPts val="0"/>
              </a:spcAft>
            </a:pPr>
            <a:r>
              <a:rPr lang="en-US" sz="900" dirty="0"/>
              <a:t>I love everything about all the programs offered, even if </a:t>
            </a:r>
            <a:r>
              <a:rPr lang="en-US" sz="900" dirty="0" err="1"/>
              <a:t>i</a:t>
            </a:r>
            <a:r>
              <a:rPr lang="en-US" sz="900" dirty="0"/>
              <a:t> can't/don't participate in all of them</a:t>
            </a:r>
          </a:p>
          <a:p>
            <a:pPr lvl="1">
              <a:lnSpc>
                <a:spcPct val="100000"/>
              </a:lnSpc>
              <a:spcAft>
                <a:spcPts val="0"/>
              </a:spcAft>
            </a:pPr>
            <a:r>
              <a:rPr lang="en-US" sz="900" dirty="0"/>
              <a:t>I miss lunch-time Zumba. I also hear murmurings that fitness classes go on the chopping block during times of budget tightening. Personally, I would rather take a pay cut than sacrifice this program. Fitness is that important to me. Taking away those classes would dramatically affect my positive relationship to work.</a:t>
            </a:r>
          </a:p>
          <a:p>
            <a:pPr lvl="1">
              <a:lnSpc>
                <a:spcPct val="100000"/>
              </a:lnSpc>
              <a:spcAft>
                <a:spcPts val="0"/>
              </a:spcAft>
            </a:pPr>
            <a:r>
              <a:rPr lang="en-US" sz="900" dirty="0"/>
              <a:t>I think bringing new programs or events is key.  Sometimes you get stuck in a rut and if you have something new, it helps to get you going and keeps you motivated.</a:t>
            </a:r>
          </a:p>
          <a:p>
            <a:pPr lvl="1">
              <a:lnSpc>
                <a:spcPct val="100000"/>
              </a:lnSpc>
              <a:spcAft>
                <a:spcPts val="0"/>
              </a:spcAft>
            </a:pPr>
            <a:r>
              <a:rPr lang="en-US" sz="900" dirty="0"/>
              <a:t>I think it would be beneficial to have an entire day of participation/information (like a work free wellness day) so that people would not have to decide to participate and try to work it into a reg work day</a:t>
            </a:r>
          </a:p>
          <a:p>
            <a:pPr lvl="1">
              <a:lnSpc>
                <a:spcPct val="100000"/>
              </a:lnSpc>
              <a:spcAft>
                <a:spcPts val="0"/>
              </a:spcAft>
            </a:pPr>
            <a:r>
              <a:rPr lang="en-US" sz="900" dirty="0"/>
              <a:t>I think more team challenges with perhaps different types of exercise might be nice as the weather improves.  It could be nice to have courses on cooking vegetarian foods and other healthy choices given the strengths of the Food Services here.</a:t>
            </a:r>
          </a:p>
          <a:p>
            <a:pPr lvl="1">
              <a:lnSpc>
                <a:spcPct val="100000"/>
              </a:lnSpc>
              <a:spcAft>
                <a:spcPts val="0"/>
              </a:spcAft>
            </a:pPr>
            <a:r>
              <a:rPr lang="en-US" sz="900" dirty="0"/>
              <a:t>I think there is too much focus on weight instead of overall nutrition and making healthy choices to feel good about being a person inside whatever body you have. There also isn’t enough focus on mental well-being or exercise for the point of it being good for you without there being an agenda about weight.</a:t>
            </a:r>
          </a:p>
          <a:p>
            <a:pPr lvl="1">
              <a:lnSpc>
                <a:spcPct val="100000"/>
              </a:lnSpc>
              <a:spcAft>
                <a:spcPts val="0"/>
              </a:spcAft>
            </a:pPr>
            <a:r>
              <a:rPr lang="en-US" sz="900" dirty="0"/>
              <a:t>I tried the nurse health coaching and found that to be extremely unhelpful - she just gave me a bunch of pamphlets. Would like to see a program where there is more consistent support. Would like to see Faculty/staff stress reduction/meditation/support group of some sort. The challenges are not really motivating. Would prefer more programs where people are doing things/interacting with others on a regular basis- not just submitting numbers.</a:t>
            </a:r>
          </a:p>
          <a:p>
            <a:pPr lvl="1">
              <a:lnSpc>
                <a:spcPct val="100000"/>
              </a:lnSpc>
              <a:spcAft>
                <a:spcPts val="0"/>
              </a:spcAft>
            </a:pPr>
            <a:r>
              <a:rPr lang="en-US" sz="900" dirty="0"/>
              <a:t>I wish the Naturally Slim program was shorter, or there was more of a menu related to how much I would like to participate.  I wish that Weight Watchers was available on campus.      I wish that there were more healthy, hot food options available in the Spa.  For instance, the salad special is the same all week.  Can they switch it up more often?  There aren't any ingredients listed on the meals available, which is very tricky for someone with dietary restrictions.  I always have to ask and the student worker never knows, and it's uncomfortable when people are waiting.  The hot food (especially in the winter) tends to be pretty high in calories, and I don't want salad everyday.  I wish the yogurt bar had plain, non fat yogurt available.</a:t>
            </a:r>
          </a:p>
        </p:txBody>
      </p:sp>
      <p:sp>
        <p:nvSpPr>
          <p:cNvPr id="5" name="Slide Number Placeholder 4"/>
          <p:cNvSpPr>
            <a:spLocks noGrp="1"/>
          </p:cNvSpPr>
          <p:nvPr>
            <p:ph type="sldNum" sz="quarter" idx="12"/>
          </p:nvPr>
        </p:nvSpPr>
        <p:spPr/>
        <p:txBody>
          <a:bodyPr/>
          <a:lstStyle/>
          <a:p>
            <a:fld id="{BC3E0A6C-60AE-6241-853C-C56EF7F0B06D}" type="slidenum">
              <a:rPr lang="en-US" smtClean="0"/>
              <a:t>32</a:t>
            </a:fld>
            <a:endParaRPr lang="en-US"/>
          </a:p>
        </p:txBody>
      </p:sp>
    </p:spTree>
    <p:custDataLst>
      <p:tags r:id="rId1"/>
    </p:custDataLst>
    <p:extLst>
      <p:ext uri="{BB962C8B-B14F-4D97-AF65-F5344CB8AC3E}">
        <p14:creationId xmlns:p14="http://schemas.microsoft.com/office/powerpoint/2010/main" val="43954860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5987" y="624015"/>
            <a:ext cx="7598426" cy="685800"/>
          </a:xfrm>
        </p:spPr>
        <p:txBody>
          <a:bodyPr/>
          <a:lstStyle/>
          <a:p>
            <a:r>
              <a:rPr lang="en-US" dirty="0"/>
              <a:t>What would you change and/or do you find anything missing from the current worksite well-being program?</a:t>
            </a:r>
          </a:p>
        </p:txBody>
      </p:sp>
      <p:sp>
        <p:nvSpPr>
          <p:cNvPr id="3" name="Content Placeholder 2"/>
          <p:cNvSpPr>
            <a:spLocks noGrp="1"/>
          </p:cNvSpPr>
          <p:nvPr>
            <p:ph idx="1"/>
          </p:nvPr>
        </p:nvSpPr>
        <p:spPr>
          <a:xfrm>
            <a:off x="544407" y="1600199"/>
            <a:ext cx="8089927" cy="4572000"/>
          </a:xfrm>
        </p:spPr>
        <p:txBody>
          <a:bodyPr/>
          <a:lstStyle/>
          <a:p>
            <a:pPr lvl="1">
              <a:lnSpc>
                <a:spcPct val="100000"/>
              </a:lnSpc>
              <a:spcAft>
                <a:spcPts val="0"/>
              </a:spcAft>
            </a:pPr>
            <a:r>
              <a:rPr lang="en-US" sz="900" dirty="0"/>
              <a:t>I wish there was a way to create more community or relationships in and through wellness.  I went to see a nurse two times in the library, and just felt that there was no connection nor interest in forming a connection.  Maybe I would see her the next time, maybe not.  I think classes would be good but the group fitness classes are not offered at times that work for me (3 pm would be ideal).</a:t>
            </a:r>
          </a:p>
          <a:p>
            <a:pPr lvl="1">
              <a:lnSpc>
                <a:spcPct val="100000"/>
              </a:lnSpc>
              <a:spcAft>
                <a:spcPts val="0"/>
              </a:spcAft>
            </a:pPr>
            <a:r>
              <a:rPr lang="en-US" sz="900" dirty="0"/>
              <a:t>I wish there were even more fitness class options. I also wish there was a personal training program at Skidmore, even a program where I could pay a student for training lessons.</a:t>
            </a:r>
          </a:p>
          <a:p>
            <a:pPr lvl="1">
              <a:lnSpc>
                <a:spcPct val="100000"/>
              </a:lnSpc>
              <a:spcAft>
                <a:spcPts val="0"/>
              </a:spcAft>
            </a:pPr>
            <a:r>
              <a:rPr lang="en-US" sz="900" dirty="0"/>
              <a:t>I wish they would bring back Judy Wyle's noon time yoga program; it was excellent and combined both physical and mental angles.  As someone with a lot of health constraints, it was one of the offerings </a:t>
            </a:r>
            <a:r>
              <a:rPr lang="en-US" sz="900" dirty="0" err="1"/>
              <a:t>i</a:t>
            </a:r>
            <a:r>
              <a:rPr lang="en-US" sz="900" dirty="0"/>
              <a:t> could do.</a:t>
            </a:r>
          </a:p>
          <a:p>
            <a:pPr lvl="1">
              <a:lnSpc>
                <a:spcPct val="100000"/>
              </a:lnSpc>
              <a:spcAft>
                <a:spcPts val="0"/>
              </a:spcAft>
            </a:pPr>
            <a:r>
              <a:rPr lang="en-US" sz="900" dirty="0"/>
              <a:t>I work in a busy environment where every hour of every workday is accounted for. I don't feel my supervisor would approve of my taking time out of my workday (other than over my lunch period) to participate in a well-being program. As a supervisor, myself, I don't think it would be looked upon favorably if I approved staff to take time (again, other than their own lunch hour) to participate in there programs. Realistically, half of the staff in my area work through lunch at least a few times per week and, without doing so, would be here later in the evening than we already are, in order to get their job responsibilities completed.</a:t>
            </a:r>
          </a:p>
          <a:p>
            <a:pPr lvl="1">
              <a:lnSpc>
                <a:spcPct val="100000"/>
              </a:lnSpc>
              <a:spcAft>
                <a:spcPts val="0"/>
              </a:spcAft>
            </a:pPr>
            <a:r>
              <a:rPr lang="en-US" sz="900" dirty="0"/>
              <a:t>I would be interested in programs that share what is going on in each department or what type of work gets conducted in a specific office. Any behind the scene opportunities?</a:t>
            </a:r>
          </a:p>
          <a:p>
            <a:pPr lvl="1">
              <a:lnSpc>
                <a:spcPct val="100000"/>
              </a:lnSpc>
              <a:spcAft>
                <a:spcPts val="0"/>
              </a:spcAft>
            </a:pPr>
            <a:r>
              <a:rPr lang="en-US" sz="900" dirty="0"/>
              <a:t>I would have the exercise classes back in the summer! We were all so sad when you stopped offering them!</a:t>
            </a:r>
          </a:p>
          <a:p>
            <a:pPr lvl="1">
              <a:lnSpc>
                <a:spcPct val="100000"/>
              </a:lnSpc>
              <a:spcAft>
                <a:spcPts val="0"/>
              </a:spcAft>
            </a:pPr>
            <a:r>
              <a:rPr lang="en-US" sz="900" dirty="0"/>
              <a:t>I would like the program to be better communicated.</a:t>
            </a:r>
          </a:p>
          <a:p>
            <a:pPr lvl="1">
              <a:lnSpc>
                <a:spcPct val="100000"/>
              </a:lnSpc>
              <a:spcAft>
                <a:spcPts val="0"/>
              </a:spcAft>
            </a:pPr>
            <a:r>
              <a:rPr lang="en-US" sz="900" dirty="0"/>
              <a:t>I would like to see more team challenges across different departments.</a:t>
            </a:r>
          </a:p>
          <a:p>
            <a:pPr lvl="1">
              <a:lnSpc>
                <a:spcPct val="100000"/>
              </a:lnSpc>
              <a:spcAft>
                <a:spcPts val="0"/>
              </a:spcAft>
            </a:pPr>
            <a:r>
              <a:rPr lang="en-US" sz="900" dirty="0"/>
              <a:t>I would like to see Tai Chi classes offered on a weekly basis.</a:t>
            </a:r>
          </a:p>
          <a:p>
            <a:pPr lvl="1">
              <a:lnSpc>
                <a:spcPct val="100000"/>
              </a:lnSpc>
              <a:spcAft>
                <a:spcPts val="0"/>
              </a:spcAft>
            </a:pPr>
            <a:r>
              <a:rPr lang="en-US" sz="900" dirty="0"/>
              <a:t>I would live ta day where employees could schedule time w/ a nutritionist to help with diet. I would also like to see a day(s) when 15 minute massages where offered w/ a sign-up sheet just like what is offered for flu shots.</a:t>
            </a:r>
          </a:p>
          <a:p>
            <a:pPr lvl="1">
              <a:lnSpc>
                <a:spcPct val="100000"/>
              </a:lnSpc>
              <a:spcAft>
                <a:spcPts val="0"/>
              </a:spcAft>
            </a:pPr>
            <a:r>
              <a:rPr lang="en-US" sz="900" dirty="0"/>
              <a:t>I would love more employee-only fitness classes. I think boundaries between professors and students can overlap sometimes, but fitness classes can be intense. I feel self-conscious in that context.</a:t>
            </a:r>
          </a:p>
          <a:p>
            <a:pPr lvl="1">
              <a:lnSpc>
                <a:spcPct val="100000"/>
              </a:lnSpc>
              <a:spcAft>
                <a:spcPts val="0"/>
              </a:spcAft>
            </a:pPr>
            <a:r>
              <a:rPr lang="en-US" sz="900" dirty="0"/>
              <a:t>I would love to see a Weight Watchers at work type program.</a:t>
            </a:r>
          </a:p>
          <a:p>
            <a:pPr lvl="1">
              <a:lnSpc>
                <a:spcPct val="100000"/>
              </a:lnSpc>
              <a:spcAft>
                <a:spcPts val="0"/>
              </a:spcAft>
            </a:pPr>
            <a:r>
              <a:rPr lang="en-US" sz="900" dirty="0"/>
              <a:t>I would prefer more personal contact and less e-mail/online stuff.  Maybe organized walking groups at beginning or end of workday?  Or some kind of group education programs where we actually interacted with each other?  My job is very isolating, and I would like to participate in campus things and meet more staff.  Also, I sort of feel that the organization of the program is haphazard and not a priority.  What really is Skidmore's commitment to health and wellness?  How can the work environment be improved to support this?</a:t>
            </a:r>
          </a:p>
          <a:p>
            <a:pPr lvl="1">
              <a:lnSpc>
                <a:spcPct val="100000"/>
              </a:lnSpc>
              <a:spcAft>
                <a:spcPts val="0"/>
              </a:spcAft>
            </a:pPr>
            <a:r>
              <a:rPr lang="en-US" sz="900" dirty="0"/>
              <a:t>I would rather have $ toward a health club membership(hot yoga or YMCA) than this program and I believe it would be more effective.</a:t>
            </a:r>
          </a:p>
          <a:p>
            <a:pPr lvl="1">
              <a:lnSpc>
                <a:spcPct val="100000"/>
              </a:lnSpc>
              <a:spcAft>
                <a:spcPts val="0"/>
              </a:spcAft>
            </a:pPr>
            <a:r>
              <a:rPr lang="en-US" sz="900" dirty="0"/>
              <a:t>I would remove the fee for the fitness programs.  It is not a problem for me, but I am concerned that it may be a barrier to participation for staff at the lower end of our wage scale or for employees who are faced with the substantial costs involved in raising children.</a:t>
            </a:r>
          </a:p>
        </p:txBody>
      </p:sp>
      <p:sp>
        <p:nvSpPr>
          <p:cNvPr id="5" name="Slide Number Placeholder 4"/>
          <p:cNvSpPr>
            <a:spLocks noGrp="1"/>
          </p:cNvSpPr>
          <p:nvPr>
            <p:ph type="sldNum" sz="quarter" idx="12"/>
          </p:nvPr>
        </p:nvSpPr>
        <p:spPr/>
        <p:txBody>
          <a:bodyPr/>
          <a:lstStyle/>
          <a:p>
            <a:fld id="{BC3E0A6C-60AE-6241-853C-C56EF7F0B06D}" type="slidenum">
              <a:rPr lang="en-US" smtClean="0"/>
              <a:t>33</a:t>
            </a:fld>
            <a:endParaRPr lang="en-US"/>
          </a:p>
        </p:txBody>
      </p:sp>
    </p:spTree>
    <p:custDataLst>
      <p:tags r:id="rId1"/>
    </p:custDataLst>
    <p:extLst>
      <p:ext uri="{BB962C8B-B14F-4D97-AF65-F5344CB8AC3E}">
        <p14:creationId xmlns:p14="http://schemas.microsoft.com/office/powerpoint/2010/main" val="398172424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5987" y="624015"/>
            <a:ext cx="7598426" cy="685800"/>
          </a:xfrm>
        </p:spPr>
        <p:txBody>
          <a:bodyPr/>
          <a:lstStyle/>
          <a:p>
            <a:r>
              <a:rPr lang="en-US" dirty="0"/>
              <a:t>What would you change and/or do you find anything missing from the current worksite well-being program?</a:t>
            </a:r>
          </a:p>
        </p:txBody>
      </p:sp>
      <p:sp>
        <p:nvSpPr>
          <p:cNvPr id="3" name="Content Placeholder 2"/>
          <p:cNvSpPr>
            <a:spLocks noGrp="1"/>
          </p:cNvSpPr>
          <p:nvPr>
            <p:ph idx="1"/>
          </p:nvPr>
        </p:nvSpPr>
        <p:spPr>
          <a:xfrm>
            <a:off x="544407" y="1600199"/>
            <a:ext cx="8089927" cy="4572000"/>
          </a:xfrm>
        </p:spPr>
        <p:txBody>
          <a:bodyPr/>
          <a:lstStyle/>
          <a:p>
            <a:pPr lvl="1">
              <a:lnSpc>
                <a:spcPct val="100000"/>
              </a:lnSpc>
              <a:spcAft>
                <a:spcPts val="0"/>
              </a:spcAft>
            </a:pPr>
            <a:r>
              <a:rPr lang="en-US" sz="900" dirty="0"/>
              <a:t>Ideally, I think giving us space to exercise and have a healthy diet in office environments would be better (but again, Skidmore meals are expensive; for instance, I have to work at least 30 minutes in order to pay for a single Spa special).  I'd like to see more "exercise at the desk" equipment, more encouragement of outdoor meetings, or even a 15 minute paid perk outside of our lunch specifically for exercise or mindfulness - whether we choose to tag that onto our lunch hour to get us to the wellness center for class or decide to step away from our desk for blood flow.  I would also like to see more focus on eye and air health in an office environment (exposure to perfumes, constant eye strain, little/no access to natural daylight).  Largely, though, as someone from the lower class, who gets paid at a rate that keeps me in the lower class, and who does not have a car, I feel like Skidmore leaves me and others like me behind.  (These surveys across departments never ask about an employee's class.)  I also happen to work in a space that actually has no breakroom.  So the lunch hour, the most critical hour that many salary colleagues are able to use as a break to improve their health, is spent getting to a proper break space.  If the pedestrian pathways are accessible and not blocked by ice or illegally parked vehicles.    I don't think the team is overlooking these kinds of factors on purpose.  I just think that it has to do with the perspective of the space one occupies on campus and how that impacts the daily life of a worker here.  And so I think programs that reach out to the divisions and give them space to provide healthier work environments can do a lot.  Imagine if we had a bowl of fresh apples in the kitchen from Skidmore's own trees when they are season?  What if there were more spaces both indoors and outdoors to take meals?  What can the well-being team do to make up for what is often seen as issues that fall under different budget lines?</a:t>
            </a:r>
          </a:p>
          <a:p>
            <a:pPr lvl="1">
              <a:lnSpc>
                <a:spcPct val="100000"/>
              </a:lnSpc>
              <a:spcAft>
                <a:spcPts val="0"/>
              </a:spcAft>
            </a:pPr>
            <a:r>
              <a:rPr lang="en-US" sz="900" dirty="0"/>
              <a:t>If I had access to the program information, I’d try to participate.</a:t>
            </a:r>
          </a:p>
          <a:p>
            <a:pPr lvl="1">
              <a:lnSpc>
                <a:spcPct val="100000"/>
              </a:lnSpc>
              <a:spcAft>
                <a:spcPts val="0"/>
              </a:spcAft>
            </a:pPr>
            <a:r>
              <a:rPr lang="en-US" sz="900" dirty="0"/>
              <a:t>If I were to change something, I would make the physical activity courses available year around instead of just 10 weeks in the fall &amp; spring semesters &amp; sometimes 5 weeks in the summer. I find I am just getting into good shape when the program ends &amp; then I have to start all over again the next semester.</a:t>
            </a:r>
          </a:p>
          <a:p>
            <a:pPr lvl="1">
              <a:lnSpc>
                <a:spcPct val="100000"/>
              </a:lnSpc>
              <a:spcAft>
                <a:spcPts val="0"/>
              </a:spcAft>
            </a:pPr>
            <a:r>
              <a:rPr lang="en-US" sz="900" dirty="0"/>
              <a:t>I'm a fairly new employee.  I need encouragement to use the gym.  Seems formidable.  I've never been there.  It would be great if someone invited me for a gym orientation.  Are there machines to use? Locker rooms?  When is it open?  Also, I have heard that some places offer incentives if you eat healthy meals in dining room.  Or have a sort of healthy meal a day deal, which offers sort of a full meal special that meets the weight watchers or jenny craig requirement.  You can grab this pre-made meal for lunch every day, and purchase one to go for dinner, and lose weight at the end of three months.  Weigh ins at lunch time when you pick up your meal.  I also recommend that signs be placed at all sinks, reminding people about how much flu is spread because people don't wash hands.  Or a walking perimeter that is encouraged at lunch.  Track it and earn rewards.  Or a competition like the Skidmore cares competition.   Which group can walk the most at lunch?</a:t>
            </a:r>
          </a:p>
          <a:p>
            <a:pPr lvl="1">
              <a:lnSpc>
                <a:spcPct val="100000"/>
              </a:lnSpc>
              <a:spcAft>
                <a:spcPts val="0"/>
              </a:spcAft>
            </a:pPr>
            <a:r>
              <a:rPr lang="en-US" sz="900" dirty="0"/>
              <a:t>It would be great if the employee fitness classes could be offered year-round.</a:t>
            </a:r>
          </a:p>
          <a:p>
            <a:pPr lvl="1">
              <a:lnSpc>
                <a:spcPct val="100000"/>
              </a:lnSpc>
              <a:spcAft>
                <a:spcPts val="0"/>
              </a:spcAft>
            </a:pPr>
            <a:r>
              <a:rPr lang="en-US" sz="900" dirty="0"/>
              <a:t>It would be nice if the fitness classes were available all year, not just during the fall &amp; spring semesters.</a:t>
            </a:r>
          </a:p>
          <a:p>
            <a:pPr lvl="1">
              <a:lnSpc>
                <a:spcPct val="100000"/>
              </a:lnSpc>
              <a:spcAft>
                <a:spcPts val="0"/>
              </a:spcAft>
            </a:pPr>
            <a:r>
              <a:rPr lang="en-US" sz="900" dirty="0"/>
              <a:t>It would nice to offer and promote noon hour community walks. For example, offer a sign cohort of 10 people (or no limit at all) and invite community members to come for a campus fitness walk for 30-45  minutes. For example, "we will walk the perimeter road 3 times, </a:t>
            </a:r>
            <a:r>
              <a:rPr lang="en-US" sz="900" dirty="0" err="1"/>
              <a:t>etc</a:t>
            </a:r>
            <a:r>
              <a:rPr lang="en-US" sz="900" dirty="0"/>
              <a:t>" this also allows for a social connection component. Walk and talk with someone else you may not know, etc.</a:t>
            </a:r>
          </a:p>
          <a:p>
            <a:pPr lvl="1">
              <a:lnSpc>
                <a:spcPct val="100000"/>
              </a:lnSpc>
              <a:spcAft>
                <a:spcPts val="0"/>
              </a:spcAft>
            </a:pPr>
            <a:r>
              <a:rPr lang="en-US" sz="900" dirty="0"/>
              <a:t>I would try marketing Live More as the big entity that encompasses all of the other programs.</a:t>
            </a:r>
          </a:p>
          <a:p>
            <a:pPr lvl="1">
              <a:lnSpc>
                <a:spcPct val="100000"/>
              </a:lnSpc>
              <a:spcAft>
                <a:spcPts val="0"/>
              </a:spcAft>
            </a:pPr>
            <a:r>
              <a:rPr lang="en-US" sz="900" dirty="0"/>
              <a:t>I'd off the above 2x a year and maybe regular check-ups/weigh-ins</a:t>
            </a:r>
          </a:p>
          <a:p>
            <a:pPr marL="285750" lvl="1" indent="0">
              <a:lnSpc>
                <a:spcPct val="100000"/>
              </a:lnSpc>
              <a:spcAft>
                <a:spcPts val="0"/>
              </a:spcAft>
              <a:buNone/>
            </a:pPr>
            <a:endParaRPr lang="en-US" sz="900" dirty="0"/>
          </a:p>
        </p:txBody>
      </p:sp>
      <p:sp>
        <p:nvSpPr>
          <p:cNvPr id="5" name="Slide Number Placeholder 4"/>
          <p:cNvSpPr>
            <a:spLocks noGrp="1"/>
          </p:cNvSpPr>
          <p:nvPr>
            <p:ph type="sldNum" sz="quarter" idx="12"/>
          </p:nvPr>
        </p:nvSpPr>
        <p:spPr/>
        <p:txBody>
          <a:bodyPr/>
          <a:lstStyle/>
          <a:p>
            <a:fld id="{BC3E0A6C-60AE-6241-853C-C56EF7F0B06D}" type="slidenum">
              <a:rPr lang="en-US" smtClean="0"/>
              <a:t>34</a:t>
            </a:fld>
            <a:endParaRPr lang="en-US"/>
          </a:p>
        </p:txBody>
      </p:sp>
    </p:spTree>
    <p:custDataLst>
      <p:tags r:id="rId1"/>
    </p:custDataLst>
    <p:extLst>
      <p:ext uri="{BB962C8B-B14F-4D97-AF65-F5344CB8AC3E}">
        <p14:creationId xmlns:p14="http://schemas.microsoft.com/office/powerpoint/2010/main" val="313779465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5987" y="624015"/>
            <a:ext cx="7598426" cy="685800"/>
          </a:xfrm>
        </p:spPr>
        <p:txBody>
          <a:bodyPr/>
          <a:lstStyle/>
          <a:p>
            <a:r>
              <a:rPr lang="en-US" dirty="0"/>
              <a:t>What would you change and/or do you find anything missing from the current worksite well-being program?</a:t>
            </a:r>
          </a:p>
        </p:txBody>
      </p:sp>
      <p:sp>
        <p:nvSpPr>
          <p:cNvPr id="3" name="Content Placeholder 2"/>
          <p:cNvSpPr>
            <a:spLocks noGrp="1"/>
          </p:cNvSpPr>
          <p:nvPr>
            <p:ph idx="1"/>
          </p:nvPr>
        </p:nvSpPr>
        <p:spPr>
          <a:xfrm>
            <a:off x="544407" y="1600199"/>
            <a:ext cx="8089927" cy="4572000"/>
          </a:xfrm>
        </p:spPr>
        <p:txBody>
          <a:bodyPr/>
          <a:lstStyle/>
          <a:p>
            <a:pPr lvl="1">
              <a:lnSpc>
                <a:spcPct val="100000"/>
              </a:lnSpc>
              <a:spcAft>
                <a:spcPts val="0"/>
              </a:spcAft>
            </a:pPr>
            <a:r>
              <a:rPr lang="en-US" sz="900" dirty="0"/>
              <a:t>Keep them going please</a:t>
            </a:r>
          </a:p>
          <a:p>
            <a:pPr lvl="1">
              <a:lnSpc>
                <a:spcPct val="100000"/>
              </a:lnSpc>
              <a:spcAft>
                <a:spcPts val="0"/>
              </a:spcAft>
            </a:pPr>
            <a:r>
              <a:rPr lang="en-US" sz="900" dirty="0"/>
              <a:t>I've been working at Skidmore for about year and I truly didn't know that all of the wellness programs were grouped under the Live More Skidmore umbrella. I think there could be better branding and just a better initiative that all of these things are in a Wellness Program. But the actual things within the program are really good!</a:t>
            </a:r>
          </a:p>
          <a:p>
            <a:pPr lvl="1">
              <a:lnSpc>
                <a:spcPct val="100000"/>
              </a:lnSpc>
              <a:spcAft>
                <a:spcPts val="0"/>
              </a:spcAft>
            </a:pPr>
            <a:r>
              <a:rPr lang="en-US" sz="900" dirty="0" err="1"/>
              <a:t>i've</a:t>
            </a:r>
            <a:r>
              <a:rPr lang="en-US" sz="900" dirty="0"/>
              <a:t> never even heard of Live More</a:t>
            </a:r>
          </a:p>
          <a:p>
            <a:pPr lvl="1">
              <a:lnSpc>
                <a:spcPct val="100000"/>
              </a:lnSpc>
              <a:spcAft>
                <a:spcPts val="0"/>
              </a:spcAft>
            </a:pPr>
            <a:r>
              <a:rPr lang="en-US" sz="900" dirty="0"/>
              <a:t>make classes more available during standard lunch hour people get 12-1. Some yoga at chapel possibly</a:t>
            </a:r>
          </a:p>
          <a:p>
            <a:pPr lvl="1">
              <a:lnSpc>
                <a:spcPct val="100000"/>
              </a:lnSpc>
              <a:spcAft>
                <a:spcPts val="0"/>
              </a:spcAft>
            </a:pPr>
            <a:r>
              <a:rPr lang="en-US" sz="900" dirty="0"/>
              <a:t>Make it more accessible</a:t>
            </a:r>
          </a:p>
          <a:p>
            <a:pPr lvl="1">
              <a:lnSpc>
                <a:spcPct val="100000"/>
              </a:lnSpc>
              <a:spcAft>
                <a:spcPts val="0"/>
              </a:spcAft>
            </a:pPr>
            <a:r>
              <a:rPr lang="en-US" sz="900" dirty="0"/>
              <a:t>Massages and team building workshops that are physical and outside, not just playing games sitting inside. Something like a ropes course challenge to build camaraderie and morale. It would help to strengthen connections on campus and promote teamwork.</a:t>
            </a:r>
          </a:p>
          <a:p>
            <a:pPr lvl="1">
              <a:lnSpc>
                <a:spcPct val="100000"/>
              </a:lnSpc>
              <a:spcAft>
                <a:spcPts val="0"/>
              </a:spcAft>
            </a:pPr>
            <a:r>
              <a:rPr lang="en-US" sz="900" dirty="0"/>
              <a:t>Massages. I would like to see one or two days a year where 15 min chair massages were offered to employees for a 3-4 </a:t>
            </a:r>
            <a:r>
              <a:rPr lang="en-US" sz="900" dirty="0" err="1"/>
              <a:t>hr</a:t>
            </a:r>
            <a:r>
              <a:rPr lang="en-US" sz="900" dirty="0"/>
              <a:t> window like at the </a:t>
            </a:r>
            <a:r>
              <a:rPr lang="en-US" sz="900" dirty="0" err="1"/>
              <a:t>DeStress</a:t>
            </a:r>
            <a:r>
              <a:rPr lang="en-US" sz="900" dirty="0"/>
              <a:t> Fest. I would also like to see team building workshops offered such as a ropes challenge day, something that gets employees outside doing something physical that focuses on teamwork, camaraderie and morale.</a:t>
            </a:r>
          </a:p>
          <a:p>
            <a:pPr lvl="1">
              <a:lnSpc>
                <a:spcPct val="100000"/>
              </a:lnSpc>
              <a:spcAft>
                <a:spcPts val="0"/>
              </a:spcAft>
            </a:pPr>
            <a:r>
              <a:rPr lang="en-US" sz="900" dirty="0"/>
              <a:t>Maybe it's time to have someone visit all the departments to inform us about this program?</a:t>
            </a:r>
          </a:p>
          <a:p>
            <a:pPr lvl="1">
              <a:lnSpc>
                <a:spcPct val="100000"/>
              </a:lnSpc>
              <a:spcAft>
                <a:spcPts val="0"/>
              </a:spcAft>
            </a:pPr>
            <a:r>
              <a:rPr lang="en-US" sz="900" dirty="0"/>
              <a:t>Maybe something more in person - over lunch?</a:t>
            </a:r>
          </a:p>
          <a:p>
            <a:pPr lvl="1">
              <a:lnSpc>
                <a:spcPct val="100000"/>
              </a:lnSpc>
              <a:spcAft>
                <a:spcPts val="0"/>
              </a:spcAft>
            </a:pPr>
            <a:r>
              <a:rPr lang="en-US" sz="900" dirty="0"/>
              <a:t>More communication about offerings</a:t>
            </a:r>
          </a:p>
          <a:p>
            <a:pPr lvl="1">
              <a:lnSpc>
                <a:spcPct val="100000"/>
              </a:lnSpc>
              <a:spcAft>
                <a:spcPts val="0"/>
              </a:spcAft>
            </a:pPr>
            <a:r>
              <a:rPr lang="en-US" sz="900" dirty="0"/>
              <a:t>More group activities. My job is very isolated so it would be nice to have more opportunities to meet people. Fitness classes are nice for this. Maybe group walks or something?</a:t>
            </a:r>
          </a:p>
          <a:p>
            <a:pPr lvl="1">
              <a:lnSpc>
                <a:spcPct val="100000"/>
              </a:lnSpc>
              <a:spcAft>
                <a:spcPts val="0"/>
              </a:spcAft>
            </a:pPr>
            <a:r>
              <a:rPr lang="en-US" sz="900" dirty="0"/>
              <a:t>more individual programs that can be done with virtual coaches.</a:t>
            </a:r>
          </a:p>
          <a:p>
            <a:pPr lvl="1">
              <a:lnSpc>
                <a:spcPct val="100000"/>
              </a:lnSpc>
              <a:spcAft>
                <a:spcPts val="0"/>
              </a:spcAft>
            </a:pPr>
            <a:r>
              <a:rPr lang="en-US" sz="900" dirty="0"/>
              <a:t>More mandatory programming for managers/supervisors in positive work place culture</a:t>
            </a:r>
          </a:p>
          <a:p>
            <a:pPr lvl="1">
              <a:lnSpc>
                <a:spcPct val="100000"/>
              </a:lnSpc>
              <a:spcAft>
                <a:spcPts val="0"/>
              </a:spcAft>
            </a:pPr>
            <a:r>
              <a:rPr lang="en-US" sz="900" dirty="0"/>
              <a:t>More opportunities for exercise challenges as a group.</a:t>
            </a:r>
          </a:p>
          <a:p>
            <a:pPr lvl="1">
              <a:lnSpc>
                <a:spcPct val="100000"/>
              </a:lnSpc>
              <a:spcAft>
                <a:spcPts val="0"/>
              </a:spcAft>
            </a:pPr>
            <a:r>
              <a:rPr lang="en-US" sz="900" dirty="0"/>
              <a:t>more programs and frequency</a:t>
            </a:r>
          </a:p>
          <a:p>
            <a:pPr lvl="1">
              <a:lnSpc>
                <a:spcPct val="100000"/>
              </a:lnSpc>
              <a:spcAft>
                <a:spcPts val="0"/>
              </a:spcAft>
            </a:pPr>
            <a:r>
              <a:rPr lang="en-US" sz="900" dirty="0"/>
              <a:t>More programs.</a:t>
            </a:r>
          </a:p>
          <a:p>
            <a:pPr lvl="1">
              <a:lnSpc>
                <a:spcPct val="100000"/>
              </a:lnSpc>
              <a:spcAft>
                <a:spcPts val="0"/>
              </a:spcAft>
            </a:pPr>
            <a:r>
              <a:rPr lang="en-US" sz="900" dirty="0"/>
              <a:t>more time within my day to complete the program</a:t>
            </a:r>
          </a:p>
          <a:p>
            <a:pPr lvl="1">
              <a:lnSpc>
                <a:spcPct val="100000"/>
              </a:lnSpc>
              <a:spcAft>
                <a:spcPts val="0"/>
              </a:spcAft>
            </a:pPr>
            <a:r>
              <a:rPr lang="en-US" sz="900" dirty="0"/>
              <a:t>Morning options for classes/activities</a:t>
            </a:r>
          </a:p>
          <a:p>
            <a:pPr lvl="1">
              <a:lnSpc>
                <a:spcPct val="100000"/>
              </a:lnSpc>
              <a:spcAft>
                <a:spcPts val="0"/>
              </a:spcAft>
            </a:pPr>
            <a:r>
              <a:rPr lang="en-US" sz="900" dirty="0"/>
              <a:t>No changes needed.</a:t>
            </a:r>
          </a:p>
          <a:p>
            <a:pPr lvl="1">
              <a:lnSpc>
                <a:spcPct val="100000"/>
              </a:lnSpc>
              <a:spcAft>
                <a:spcPts val="0"/>
              </a:spcAft>
            </a:pPr>
            <a:r>
              <a:rPr lang="en-US" sz="900" dirty="0"/>
              <a:t>No incentive to participate.</a:t>
            </a:r>
          </a:p>
          <a:p>
            <a:pPr lvl="1">
              <a:lnSpc>
                <a:spcPct val="100000"/>
              </a:lnSpc>
              <a:spcAft>
                <a:spcPts val="0"/>
              </a:spcAft>
            </a:pPr>
            <a:r>
              <a:rPr lang="en-US" sz="900" dirty="0"/>
              <a:t>None</a:t>
            </a:r>
          </a:p>
          <a:p>
            <a:pPr lvl="1">
              <a:lnSpc>
                <a:spcPct val="100000"/>
              </a:lnSpc>
              <a:spcAft>
                <a:spcPts val="0"/>
              </a:spcAft>
            </a:pPr>
            <a:r>
              <a:rPr lang="en-US" sz="900" dirty="0"/>
              <a:t>None, I think it's fine as is. It's neither too intrusive nor hidden.</a:t>
            </a:r>
          </a:p>
        </p:txBody>
      </p:sp>
      <p:sp>
        <p:nvSpPr>
          <p:cNvPr id="5" name="Slide Number Placeholder 4"/>
          <p:cNvSpPr>
            <a:spLocks noGrp="1"/>
          </p:cNvSpPr>
          <p:nvPr>
            <p:ph type="sldNum" sz="quarter" idx="12"/>
          </p:nvPr>
        </p:nvSpPr>
        <p:spPr/>
        <p:txBody>
          <a:bodyPr/>
          <a:lstStyle/>
          <a:p>
            <a:fld id="{BC3E0A6C-60AE-6241-853C-C56EF7F0B06D}" type="slidenum">
              <a:rPr lang="en-US" smtClean="0"/>
              <a:t>35</a:t>
            </a:fld>
            <a:endParaRPr lang="en-US"/>
          </a:p>
        </p:txBody>
      </p:sp>
    </p:spTree>
    <p:custDataLst>
      <p:tags r:id="rId1"/>
    </p:custDataLst>
    <p:extLst>
      <p:ext uri="{BB962C8B-B14F-4D97-AF65-F5344CB8AC3E}">
        <p14:creationId xmlns:p14="http://schemas.microsoft.com/office/powerpoint/2010/main" val="233481956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5987" y="624015"/>
            <a:ext cx="7598426" cy="685800"/>
          </a:xfrm>
        </p:spPr>
        <p:txBody>
          <a:bodyPr/>
          <a:lstStyle/>
          <a:p>
            <a:r>
              <a:rPr lang="en-US" dirty="0"/>
              <a:t>What would you change and/or do you find anything missing from the current worksite well-being program?</a:t>
            </a:r>
          </a:p>
        </p:txBody>
      </p:sp>
      <p:sp>
        <p:nvSpPr>
          <p:cNvPr id="3" name="Content Placeholder 2"/>
          <p:cNvSpPr>
            <a:spLocks noGrp="1"/>
          </p:cNvSpPr>
          <p:nvPr>
            <p:ph idx="1"/>
          </p:nvPr>
        </p:nvSpPr>
        <p:spPr>
          <a:xfrm>
            <a:off x="544407" y="1600199"/>
            <a:ext cx="8089927" cy="4572000"/>
          </a:xfrm>
        </p:spPr>
        <p:txBody>
          <a:bodyPr/>
          <a:lstStyle/>
          <a:p>
            <a:pPr lvl="1">
              <a:lnSpc>
                <a:spcPct val="100000"/>
              </a:lnSpc>
              <a:spcAft>
                <a:spcPts val="0"/>
              </a:spcAft>
            </a:pPr>
            <a:r>
              <a:rPr lang="en-US" sz="900" dirty="0"/>
              <a:t>Not sure</a:t>
            </a:r>
          </a:p>
          <a:p>
            <a:pPr lvl="1">
              <a:lnSpc>
                <a:spcPct val="100000"/>
              </a:lnSpc>
              <a:spcAft>
                <a:spcPts val="0"/>
              </a:spcAft>
            </a:pPr>
            <a:r>
              <a:rPr lang="en-US" sz="900" dirty="0"/>
              <a:t>nothing at this time</a:t>
            </a:r>
          </a:p>
          <a:p>
            <a:pPr lvl="1">
              <a:lnSpc>
                <a:spcPct val="100000"/>
              </a:lnSpc>
              <a:spcAft>
                <a:spcPts val="0"/>
              </a:spcAft>
            </a:pPr>
            <a:r>
              <a:rPr lang="en-US" sz="900" dirty="0"/>
              <a:t>Nothing its been great!</a:t>
            </a:r>
          </a:p>
          <a:p>
            <a:pPr lvl="1">
              <a:lnSpc>
                <a:spcPct val="100000"/>
              </a:lnSpc>
              <a:spcAft>
                <a:spcPts val="0"/>
              </a:spcAft>
            </a:pPr>
            <a:r>
              <a:rPr lang="en-US" sz="900" dirty="0"/>
              <a:t>Nothing that I can think of - I think you do a good job of covering all interests, from people who are trying to become healthier to people who already have a fairly healthy life style.</a:t>
            </a:r>
          </a:p>
          <a:p>
            <a:pPr lvl="1">
              <a:lnSpc>
                <a:spcPct val="100000"/>
              </a:lnSpc>
              <a:spcAft>
                <a:spcPts val="0"/>
              </a:spcAft>
            </a:pPr>
            <a:r>
              <a:rPr lang="en-US" sz="900" dirty="0"/>
              <a:t>Nutritional information easily available for campus food choices.  (i.e. Spa)</a:t>
            </a:r>
          </a:p>
          <a:p>
            <a:pPr lvl="1">
              <a:lnSpc>
                <a:spcPct val="100000"/>
              </a:lnSpc>
              <a:spcAft>
                <a:spcPts val="0"/>
              </a:spcAft>
            </a:pPr>
            <a:r>
              <a:rPr lang="en-US" sz="900" dirty="0"/>
              <a:t>Offer classes at 4:45 PM in the evening with more variety.</a:t>
            </a:r>
          </a:p>
          <a:p>
            <a:pPr lvl="1">
              <a:lnSpc>
                <a:spcPct val="100000"/>
              </a:lnSpc>
              <a:spcAft>
                <a:spcPts val="0"/>
              </a:spcAft>
            </a:pPr>
            <a:r>
              <a:rPr lang="en-US" sz="900" dirty="0"/>
              <a:t>Offer same/similar programs throughout the year, rotating often allow you to restart/rejoin.</a:t>
            </a:r>
          </a:p>
          <a:p>
            <a:pPr lvl="1">
              <a:lnSpc>
                <a:spcPct val="100000"/>
              </a:lnSpc>
              <a:spcAft>
                <a:spcPts val="0"/>
              </a:spcAft>
            </a:pPr>
            <a:r>
              <a:rPr lang="en-US" sz="900" dirty="0"/>
              <a:t>One thing I might like to see would be perhaps, somehow, a discount on fitness apps, or something like that.  I use some of my benefit money (annual allotment for fitness) to be reimbursed for fitness/activities - for both my kids and me - but it would be great to receive deeper discounts, on fitness apps/classes/gear, etc.</a:t>
            </a:r>
          </a:p>
          <a:p>
            <a:pPr lvl="1">
              <a:lnSpc>
                <a:spcPct val="100000"/>
              </a:lnSpc>
              <a:spcAft>
                <a:spcPts val="0"/>
              </a:spcAft>
            </a:pPr>
            <a:r>
              <a:rPr lang="en-US" sz="900" dirty="0"/>
              <a:t>On-site free massages, free acupuncture, free samples of alternatives to prescription drugs (vitamins, CBD, health and beauty products, and any other free health and wellness products.</a:t>
            </a:r>
          </a:p>
          <a:p>
            <a:pPr lvl="1">
              <a:lnSpc>
                <a:spcPct val="100000"/>
              </a:lnSpc>
              <a:spcAft>
                <a:spcPts val="0"/>
              </a:spcAft>
            </a:pPr>
            <a:r>
              <a:rPr lang="en-US" sz="900" dirty="0"/>
              <a:t>Rotate between programs often throughout the year to allow you to participate "the next time" if you missed out on a particular semester's programming.</a:t>
            </a:r>
          </a:p>
          <a:p>
            <a:pPr lvl="1">
              <a:lnSpc>
                <a:spcPct val="100000"/>
              </a:lnSpc>
              <a:spcAft>
                <a:spcPts val="0"/>
              </a:spcAft>
            </a:pPr>
            <a:r>
              <a:rPr lang="en-US" sz="900" dirty="0"/>
              <a:t>Set up A program for third shift</a:t>
            </a:r>
          </a:p>
          <a:p>
            <a:pPr lvl="1">
              <a:lnSpc>
                <a:spcPct val="100000"/>
              </a:lnSpc>
              <a:spcAft>
                <a:spcPts val="0"/>
              </a:spcAft>
            </a:pPr>
            <a:r>
              <a:rPr lang="en-US" sz="900" dirty="0"/>
              <a:t>Shouldn't collect my info or use incentives that cause changes in health plan or its cost to anyone</a:t>
            </a:r>
          </a:p>
          <a:p>
            <a:pPr lvl="1">
              <a:lnSpc>
                <a:spcPct val="100000"/>
              </a:lnSpc>
              <a:spcAft>
                <a:spcPts val="0"/>
              </a:spcAft>
            </a:pPr>
            <a:r>
              <a:rPr lang="en-US" sz="900" dirty="0"/>
              <a:t>Skidmore needs better wellness facilities. Let's make it happen!</a:t>
            </a:r>
          </a:p>
          <a:p>
            <a:pPr lvl="1">
              <a:lnSpc>
                <a:spcPct val="100000"/>
              </a:lnSpc>
              <a:spcAft>
                <a:spcPts val="0"/>
              </a:spcAft>
            </a:pPr>
            <a:r>
              <a:rPr lang="en-US" sz="900" dirty="0"/>
              <a:t>Small accountability groups - foster meeting new people and provide accountability at the same time</a:t>
            </a:r>
          </a:p>
          <a:p>
            <a:pPr lvl="1">
              <a:lnSpc>
                <a:spcPct val="100000"/>
              </a:lnSpc>
              <a:spcAft>
                <a:spcPts val="0"/>
              </a:spcAft>
            </a:pPr>
            <a:r>
              <a:rPr lang="en-US" sz="900" dirty="0"/>
              <a:t>Survey what employees would like.</a:t>
            </a:r>
          </a:p>
          <a:p>
            <a:pPr lvl="1">
              <a:lnSpc>
                <a:spcPct val="100000"/>
              </a:lnSpc>
              <a:spcAft>
                <a:spcPts val="0"/>
              </a:spcAft>
            </a:pPr>
            <a:r>
              <a:rPr lang="en-US" sz="900" dirty="0"/>
              <a:t>The constant emphasis on weight loss is very troubling to me. As someone who has struggled (and continues to struggle) with a restrictive eating disorder -- and as someone who sees students struggling with stigma around weight and body image -- it is difficult and disturbing to see emails from the institution emphasizing weight loss, public weigh ins, etc. Please reconsider this messaging and whether programs can be framed through the excellent "health at every size" approach that is becoming more and more embraced among medical providers. For more information see, https://haescommunity.com</a:t>
            </a:r>
          </a:p>
        </p:txBody>
      </p:sp>
      <p:sp>
        <p:nvSpPr>
          <p:cNvPr id="5" name="Slide Number Placeholder 4"/>
          <p:cNvSpPr>
            <a:spLocks noGrp="1"/>
          </p:cNvSpPr>
          <p:nvPr>
            <p:ph type="sldNum" sz="quarter" idx="12"/>
          </p:nvPr>
        </p:nvSpPr>
        <p:spPr/>
        <p:txBody>
          <a:bodyPr/>
          <a:lstStyle/>
          <a:p>
            <a:fld id="{BC3E0A6C-60AE-6241-853C-C56EF7F0B06D}" type="slidenum">
              <a:rPr lang="en-US" smtClean="0"/>
              <a:t>36</a:t>
            </a:fld>
            <a:endParaRPr lang="en-US"/>
          </a:p>
        </p:txBody>
      </p:sp>
    </p:spTree>
    <p:custDataLst>
      <p:tags r:id="rId1"/>
    </p:custDataLst>
    <p:extLst>
      <p:ext uri="{BB962C8B-B14F-4D97-AF65-F5344CB8AC3E}">
        <p14:creationId xmlns:p14="http://schemas.microsoft.com/office/powerpoint/2010/main" val="326703611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5987" y="624015"/>
            <a:ext cx="7598426" cy="685800"/>
          </a:xfrm>
        </p:spPr>
        <p:txBody>
          <a:bodyPr/>
          <a:lstStyle/>
          <a:p>
            <a:r>
              <a:rPr lang="en-US" dirty="0"/>
              <a:t>What would you change and/or do you find anything missing from the current worksite well-being program?</a:t>
            </a:r>
          </a:p>
        </p:txBody>
      </p:sp>
      <p:sp>
        <p:nvSpPr>
          <p:cNvPr id="3" name="Content Placeholder 2"/>
          <p:cNvSpPr>
            <a:spLocks noGrp="1"/>
          </p:cNvSpPr>
          <p:nvPr>
            <p:ph idx="1"/>
          </p:nvPr>
        </p:nvSpPr>
        <p:spPr>
          <a:xfrm>
            <a:off x="544407" y="1600199"/>
            <a:ext cx="8089927" cy="4572000"/>
          </a:xfrm>
        </p:spPr>
        <p:txBody>
          <a:bodyPr/>
          <a:lstStyle/>
          <a:p>
            <a:pPr lvl="1">
              <a:lnSpc>
                <a:spcPct val="100000"/>
              </a:lnSpc>
              <a:spcAft>
                <a:spcPts val="0"/>
              </a:spcAft>
            </a:pPr>
            <a:r>
              <a:rPr lang="en-US" sz="900" dirty="0"/>
              <a:t>The only thing I use it the biometric exam/flu shot every year. I feel it "saves" me time to get a doctor or stop by the pharmacy. I do not see what I am "saving" by reading another email, or joining a group to ride a bike, if I ride the bike anyway on my own, the cheering does not do anything for me. Save me money or time.</a:t>
            </a:r>
          </a:p>
          <a:p>
            <a:pPr lvl="1">
              <a:lnSpc>
                <a:spcPct val="100000"/>
              </a:lnSpc>
              <a:spcAft>
                <a:spcPts val="0"/>
              </a:spcAft>
            </a:pPr>
            <a:r>
              <a:rPr lang="en-US" sz="900" dirty="0"/>
              <a:t>The program doesn't feel fully incorporated into the work culture, at least among senior/administrative leadership.</a:t>
            </a:r>
          </a:p>
          <a:p>
            <a:pPr lvl="1">
              <a:lnSpc>
                <a:spcPct val="100000"/>
              </a:lnSpc>
              <a:spcAft>
                <a:spcPts val="0"/>
              </a:spcAft>
            </a:pPr>
            <a:r>
              <a:rPr lang="en-US" sz="900" dirty="0"/>
              <a:t>The weight loss program (although you didn't use that name) seemed really problematic. It was clear that it was about weight loss &amp; insurance costs, but the language was about health and wellness. It said it was not a "diet," but of course it was.</a:t>
            </a:r>
          </a:p>
          <a:p>
            <a:pPr lvl="1">
              <a:lnSpc>
                <a:spcPct val="100000"/>
              </a:lnSpc>
              <a:spcAft>
                <a:spcPts val="0"/>
              </a:spcAft>
            </a:pPr>
            <a:r>
              <a:rPr lang="en-US" sz="900" dirty="0"/>
              <a:t>This being a part of the workday rather than time we have to take that extends the work day</a:t>
            </a:r>
          </a:p>
          <a:p>
            <a:pPr lvl="1">
              <a:lnSpc>
                <a:spcPct val="100000"/>
              </a:lnSpc>
              <a:spcAft>
                <a:spcPts val="0"/>
              </a:spcAft>
            </a:pPr>
            <a:r>
              <a:rPr lang="en-US" sz="900" dirty="0"/>
              <a:t>This does not pertain to the program per se, but it is related:  I encourage the College to make the employee fitness program more expansive and less expensive, and I encourage better food--especially an upgrade of the sorry salad bar--at the Spa.</a:t>
            </a:r>
          </a:p>
          <a:p>
            <a:pPr lvl="1">
              <a:lnSpc>
                <a:spcPct val="100000"/>
              </a:lnSpc>
              <a:spcAft>
                <a:spcPts val="0"/>
              </a:spcAft>
            </a:pPr>
            <a:r>
              <a:rPr lang="en-US" sz="900" dirty="0"/>
              <a:t>Timing of events tends to conflict with academic responsibilities</a:t>
            </a:r>
          </a:p>
          <a:p>
            <a:pPr lvl="1">
              <a:lnSpc>
                <a:spcPct val="100000"/>
              </a:lnSpc>
              <a:spcAft>
                <a:spcPts val="0"/>
              </a:spcAft>
            </a:pPr>
            <a:r>
              <a:rPr lang="en-US" sz="900" dirty="0"/>
              <a:t>Union staff aren't welcome.</a:t>
            </a:r>
          </a:p>
          <a:p>
            <a:pPr lvl="1">
              <a:lnSpc>
                <a:spcPct val="100000"/>
              </a:lnSpc>
              <a:spcAft>
                <a:spcPts val="0"/>
              </a:spcAft>
            </a:pPr>
            <a:r>
              <a:rPr lang="en-US" sz="900" dirty="0"/>
              <a:t>unknown</a:t>
            </a:r>
          </a:p>
          <a:p>
            <a:pPr lvl="1">
              <a:lnSpc>
                <a:spcPct val="100000"/>
              </a:lnSpc>
              <a:spcAft>
                <a:spcPts val="0"/>
              </a:spcAft>
            </a:pPr>
            <a:r>
              <a:rPr lang="en-US" sz="900" dirty="0"/>
              <a:t>Well-being should be pervasive, a key value of Skidmore, not a "program"</a:t>
            </a:r>
          </a:p>
          <a:p>
            <a:pPr lvl="1">
              <a:lnSpc>
                <a:spcPct val="100000"/>
              </a:lnSpc>
              <a:spcAft>
                <a:spcPts val="0"/>
              </a:spcAft>
            </a:pPr>
            <a:r>
              <a:rPr lang="en-US" sz="900" dirty="0"/>
              <a:t>Work schedule makes it difficult to participate &amp; I live almost 20 miles away, so coming on time off is a challenge.</a:t>
            </a:r>
          </a:p>
          <a:p>
            <a:pPr lvl="1">
              <a:lnSpc>
                <a:spcPct val="100000"/>
              </a:lnSpc>
              <a:spcAft>
                <a:spcPts val="0"/>
              </a:spcAft>
            </a:pPr>
            <a:r>
              <a:rPr lang="en-US" sz="900" dirty="0"/>
              <a:t>Would like to see it more 'hands-on' such as meeting in person vs just online interaction.  Personal interaction would lead to more accountability - with most of these programs you don't know who of your coworkers are participating. Unless someone mentions it and then it's like - Oh, wow - you're doing this as well?</a:t>
            </a:r>
          </a:p>
        </p:txBody>
      </p:sp>
      <p:sp>
        <p:nvSpPr>
          <p:cNvPr id="5" name="Slide Number Placeholder 4"/>
          <p:cNvSpPr>
            <a:spLocks noGrp="1"/>
          </p:cNvSpPr>
          <p:nvPr>
            <p:ph type="sldNum" sz="quarter" idx="12"/>
          </p:nvPr>
        </p:nvSpPr>
        <p:spPr/>
        <p:txBody>
          <a:bodyPr/>
          <a:lstStyle/>
          <a:p>
            <a:fld id="{BC3E0A6C-60AE-6241-853C-C56EF7F0B06D}" type="slidenum">
              <a:rPr lang="en-US" smtClean="0"/>
              <a:t>37</a:t>
            </a:fld>
            <a:endParaRPr lang="en-US"/>
          </a:p>
        </p:txBody>
      </p:sp>
    </p:spTree>
    <p:custDataLst>
      <p:tags r:id="rId1"/>
    </p:custDataLst>
    <p:extLst>
      <p:ext uri="{BB962C8B-B14F-4D97-AF65-F5344CB8AC3E}">
        <p14:creationId xmlns:p14="http://schemas.microsoft.com/office/powerpoint/2010/main" val="252454851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Do you have any other comments or suggestions regarding the worksite well-being program?</a:t>
            </a:r>
          </a:p>
        </p:txBody>
      </p:sp>
      <p:sp>
        <p:nvSpPr>
          <p:cNvPr id="3" name="Content Placeholder 2"/>
          <p:cNvSpPr>
            <a:spLocks noGrp="1"/>
          </p:cNvSpPr>
          <p:nvPr>
            <p:ph idx="1"/>
          </p:nvPr>
        </p:nvSpPr>
        <p:spPr>
          <a:xfrm>
            <a:off x="554635" y="1600199"/>
            <a:ext cx="7959777" cy="4572000"/>
          </a:xfrm>
        </p:spPr>
        <p:txBody>
          <a:bodyPr/>
          <a:lstStyle/>
          <a:p>
            <a:pPr lvl="1">
              <a:lnSpc>
                <a:spcPct val="100000"/>
              </a:lnSpc>
              <a:spcAft>
                <a:spcPts val="0"/>
              </a:spcAft>
            </a:pPr>
            <a:r>
              <a:rPr lang="en-US" sz="900" dirty="0"/>
              <a:t>As a faculty member, I participate in programs from the National Center for Faculty Development and Diversity (facultydiversity.org). Skidmore has an institutional membership. This is probably not part of the well-being programs, but perhaps it should be. I have learned a lot about time management and work-life balance through the programs. This has been very helpful for my mental health and overall well being.</a:t>
            </a:r>
          </a:p>
          <a:p>
            <a:pPr lvl="1">
              <a:lnSpc>
                <a:spcPct val="100000"/>
              </a:lnSpc>
              <a:spcAft>
                <a:spcPts val="0"/>
              </a:spcAft>
            </a:pPr>
            <a:r>
              <a:rPr lang="en-US" sz="900" dirty="0"/>
              <a:t>Data show that better access to better health care, and socioeconomic status are most strongly associated with better health. Reducing the cost of health care to employees and increasing access to health care will do more good than wellness programs that, data also show, don't work. Skidmore has an inherent conflict of interest in promoting wellness programs (e.g. saving money) that makes the whole approach suspect. What would be more effective, since Skidmore's health insurance is, ultimately paid by the college and employees, is for the college to make health care more accessible to employees by minimizing the employee cost of health insurance and health care, reducing or eliminating insurance co-pays and deductibles, and making/keeping employee compensation competitive. The best way to promote employee health would be to offer as many real medical services as possible on-campus, at no cost to employees, that would improve employee health, and, possibly, be less expensive than farming it out to private practitioners. Start by expanding "Student Health" to "Campus Health". Provide, for instance, on-campus access with no deductible or co-pays, employee access to physical therapy, blood tests, dermatology screening, hearing and vision check-ups, physicals, consultations or treatment for psychological/psychiatric care, appointments with a PA, NP or MD/DO for general medical care, dental check-ups, in other words, things that are already covered by insurance, that are proven to improve health, but that many employees don't do because it's difficult to schedule, or they don't want to pay the  co-pay or deductible. Some of these, like physical therapy, would make sense to offer on a regular basis, others, like dermatology screenings, less often. A lot of health care that is typically provided by NPs or PAs could be offered by Skidmore NP/PA staff at a "Campus Health"  center. This approach may not save money in the short term, but it is real health care that would improve employee utilization of medical care and services that would improve health and, in the long run,   reduce the incidence of serious and extremely costly health problems. It would also be a significant enhancement to employee benefits.  Local health care providers may participate in offering real medical care on-campus because then their practices/organizations would get referrals for follow-up treatment. What employees need is actual health care that is affordable, practical, and convenient, not wellness programs that try to substitute for health care by institutionalizing practices that already don't work in everyone's private lives. Skidmore should be in the business of providing the best possible access to health care for employees, but Skidmore should not, itself, be in the health care business.</a:t>
            </a:r>
          </a:p>
          <a:p>
            <a:pPr lvl="1">
              <a:lnSpc>
                <a:spcPct val="100000"/>
              </a:lnSpc>
              <a:spcAft>
                <a:spcPts val="0"/>
              </a:spcAft>
            </a:pPr>
            <a:r>
              <a:rPr lang="en-US" sz="900" dirty="0"/>
              <a:t>Don't cut our healthcare benefits.</a:t>
            </a:r>
          </a:p>
          <a:p>
            <a:pPr lvl="1">
              <a:lnSpc>
                <a:spcPct val="100000"/>
              </a:lnSpc>
              <a:spcAft>
                <a:spcPts val="0"/>
              </a:spcAft>
            </a:pPr>
            <a:r>
              <a:rPr lang="en-US" sz="900" dirty="0"/>
              <a:t>For Q20, could only select one option to each likelihood, I wanted to add I am always interested in community 5ks and things of that nature</a:t>
            </a:r>
          </a:p>
          <a:p>
            <a:pPr lvl="1">
              <a:lnSpc>
                <a:spcPct val="100000"/>
              </a:lnSpc>
              <a:spcAft>
                <a:spcPts val="0"/>
              </a:spcAft>
            </a:pPr>
            <a:r>
              <a:rPr lang="en-US" sz="900" dirty="0"/>
              <a:t>Good job overall, Skidmore.</a:t>
            </a:r>
          </a:p>
          <a:p>
            <a:pPr lvl="1">
              <a:lnSpc>
                <a:spcPct val="100000"/>
              </a:lnSpc>
              <a:spcAft>
                <a:spcPts val="0"/>
              </a:spcAft>
            </a:pPr>
            <a:r>
              <a:rPr lang="en-US" sz="900" dirty="0"/>
              <a:t>group outings, for ex: hiking, snow shoeing...</a:t>
            </a:r>
          </a:p>
          <a:p>
            <a:pPr lvl="1">
              <a:lnSpc>
                <a:spcPct val="100000"/>
              </a:lnSpc>
              <a:spcAft>
                <a:spcPts val="0"/>
              </a:spcAft>
            </a:pPr>
            <a:r>
              <a:rPr lang="en-US" sz="900" dirty="0"/>
              <a:t>Have more hours to meet that are not always normal weekday office hours.</a:t>
            </a:r>
          </a:p>
          <a:p>
            <a:pPr lvl="1">
              <a:lnSpc>
                <a:spcPct val="100000"/>
              </a:lnSpc>
              <a:spcAft>
                <a:spcPts val="0"/>
              </a:spcAft>
            </a:pPr>
            <a:r>
              <a:rPr lang="en-US" sz="900" dirty="0"/>
              <a:t>Health insurance should regularly cover Yoga. The $300 for alternative care hasn't increased in years and is barely enough.</a:t>
            </a:r>
          </a:p>
          <a:p>
            <a:pPr lvl="1">
              <a:lnSpc>
                <a:spcPct val="100000"/>
              </a:lnSpc>
              <a:spcAft>
                <a:spcPts val="0"/>
              </a:spcAft>
            </a:pPr>
            <a:r>
              <a:rPr lang="en-US" sz="900" dirty="0"/>
              <a:t>Healthy food options on campus could be cheaper.  Incentives to be healthy should include a reduced cost in health insurance.</a:t>
            </a:r>
          </a:p>
          <a:p>
            <a:pPr lvl="1">
              <a:lnSpc>
                <a:spcPct val="100000"/>
              </a:lnSpc>
              <a:spcAft>
                <a:spcPts val="0"/>
              </a:spcAft>
            </a:pPr>
            <a:r>
              <a:rPr lang="en-US" sz="900" dirty="0"/>
              <a:t>I am a new employee and look forward to learning more about the Live-more  and taking advantage of the programs that are offered on campus.</a:t>
            </a:r>
          </a:p>
          <a:p>
            <a:pPr lvl="1">
              <a:lnSpc>
                <a:spcPct val="100000"/>
              </a:lnSpc>
              <a:spcAft>
                <a:spcPts val="0"/>
              </a:spcAft>
            </a:pPr>
            <a:r>
              <a:rPr lang="en-US" sz="900" dirty="0"/>
              <a:t>I am reiki masters and could help </a:t>
            </a:r>
            <a:r>
              <a:rPr lang="en-US" sz="900" dirty="0" err="1"/>
              <a:t>woth</a:t>
            </a:r>
            <a:r>
              <a:rPr lang="en-US" sz="900" dirty="0"/>
              <a:t> a reiki program</a:t>
            </a:r>
          </a:p>
          <a:p>
            <a:pPr lvl="1">
              <a:lnSpc>
                <a:spcPct val="100000"/>
              </a:lnSpc>
              <a:spcAft>
                <a:spcPts val="0"/>
              </a:spcAft>
            </a:pPr>
            <a:r>
              <a:rPr lang="en-US" sz="900" dirty="0"/>
              <a:t>I appreciate your efforts!</a:t>
            </a:r>
          </a:p>
        </p:txBody>
      </p:sp>
      <p:sp>
        <p:nvSpPr>
          <p:cNvPr id="5" name="Slide Number Placeholder 4"/>
          <p:cNvSpPr>
            <a:spLocks noGrp="1"/>
          </p:cNvSpPr>
          <p:nvPr>
            <p:ph type="sldNum" sz="quarter" idx="12"/>
          </p:nvPr>
        </p:nvSpPr>
        <p:spPr/>
        <p:txBody>
          <a:bodyPr/>
          <a:lstStyle/>
          <a:p>
            <a:fld id="{BC3E0A6C-60AE-6241-853C-C56EF7F0B06D}" type="slidenum">
              <a:rPr lang="en-US" smtClean="0"/>
              <a:t>38</a:t>
            </a:fld>
            <a:endParaRPr lang="en-US"/>
          </a:p>
        </p:txBody>
      </p:sp>
    </p:spTree>
    <p:custDataLst>
      <p:tags r:id="rId1"/>
    </p:custDataLst>
    <p:extLst>
      <p:ext uri="{BB962C8B-B14F-4D97-AF65-F5344CB8AC3E}">
        <p14:creationId xmlns:p14="http://schemas.microsoft.com/office/powerpoint/2010/main" val="366866199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Do you have any other comments or suggestions regarding the worksite well-being program?</a:t>
            </a:r>
          </a:p>
        </p:txBody>
      </p:sp>
      <p:sp>
        <p:nvSpPr>
          <p:cNvPr id="3" name="Content Placeholder 2"/>
          <p:cNvSpPr>
            <a:spLocks noGrp="1"/>
          </p:cNvSpPr>
          <p:nvPr>
            <p:ph idx="1"/>
          </p:nvPr>
        </p:nvSpPr>
        <p:spPr>
          <a:xfrm>
            <a:off x="554635" y="1600199"/>
            <a:ext cx="7959777" cy="4572000"/>
          </a:xfrm>
        </p:spPr>
        <p:txBody>
          <a:bodyPr/>
          <a:lstStyle/>
          <a:p>
            <a:pPr lvl="1">
              <a:lnSpc>
                <a:spcPct val="100000"/>
              </a:lnSpc>
              <a:spcAft>
                <a:spcPts val="0"/>
              </a:spcAft>
            </a:pPr>
            <a:r>
              <a:rPr lang="en-US" sz="900" dirty="0"/>
              <a:t>I feel very conflicted about all this: do I want this help, or do I want my employer to stay out of my personal life? Is it really to make me healthier / better, or is it to reduce insurance costs for my employer? The optimist and the cynic in me battle it out.</a:t>
            </a:r>
          </a:p>
          <a:p>
            <a:pPr lvl="1">
              <a:lnSpc>
                <a:spcPct val="100000"/>
              </a:lnSpc>
              <a:spcAft>
                <a:spcPts val="0"/>
              </a:spcAft>
            </a:pPr>
            <a:r>
              <a:rPr lang="en-US" sz="900" dirty="0"/>
              <a:t>I like this survey I hope you do all this stuff </a:t>
            </a:r>
            <a:r>
              <a:rPr lang="en-US" sz="900" dirty="0" err="1"/>
              <a:t>skidmore</a:t>
            </a:r>
            <a:r>
              <a:rPr lang="en-US" sz="900" dirty="0"/>
              <a:t> is so progressive I love it here</a:t>
            </a:r>
          </a:p>
          <a:p>
            <a:pPr lvl="1">
              <a:lnSpc>
                <a:spcPct val="100000"/>
              </a:lnSpc>
              <a:spcAft>
                <a:spcPts val="0"/>
              </a:spcAft>
            </a:pPr>
            <a:r>
              <a:rPr lang="en-US" sz="900" dirty="0"/>
              <a:t>I love the idea of walking meetings. and if there was a way to have bring your own yoga mat sessions at different appropriate locations in dept bldgs.  That would be cool.</a:t>
            </a:r>
          </a:p>
          <a:p>
            <a:pPr lvl="1">
              <a:lnSpc>
                <a:spcPct val="100000"/>
              </a:lnSpc>
              <a:spcAft>
                <a:spcPts val="0"/>
              </a:spcAft>
            </a:pPr>
            <a:r>
              <a:rPr lang="en-US" sz="900" dirty="0"/>
              <a:t>I love the programs that have been offered. Keep up the good work.</a:t>
            </a:r>
          </a:p>
          <a:p>
            <a:pPr lvl="1">
              <a:lnSpc>
                <a:spcPct val="100000"/>
              </a:lnSpc>
              <a:spcAft>
                <a:spcPts val="0"/>
              </a:spcAft>
            </a:pPr>
            <a:r>
              <a:rPr lang="en-US" sz="900" dirty="0"/>
              <a:t>I may not be representative of most employees; I have a number of health issues that require me to consult specialists</a:t>
            </a:r>
          </a:p>
          <a:p>
            <a:pPr lvl="1">
              <a:lnSpc>
                <a:spcPct val="100000"/>
              </a:lnSpc>
              <a:spcAft>
                <a:spcPts val="0"/>
              </a:spcAft>
            </a:pPr>
            <a:r>
              <a:rPr lang="en-US" sz="900" dirty="0"/>
              <a:t>I strongly disagree with my employer being involved with these aspects of life.</a:t>
            </a:r>
          </a:p>
          <a:p>
            <a:pPr lvl="1">
              <a:lnSpc>
                <a:spcPct val="100000"/>
              </a:lnSpc>
              <a:spcAft>
                <a:spcPts val="0"/>
              </a:spcAft>
            </a:pPr>
            <a:r>
              <a:rPr lang="en-US" sz="900" dirty="0"/>
              <a:t>I think group walking or jogging. maybe a department challenge-cornhole games, volleyball </a:t>
            </a:r>
            <a:r>
              <a:rPr lang="en-US" sz="900" dirty="0" err="1"/>
              <a:t>etc</a:t>
            </a:r>
            <a:r>
              <a:rPr lang="en-US" sz="900" dirty="0"/>
              <a:t> would be fun. cant forget about the staff here in the summer!</a:t>
            </a:r>
          </a:p>
          <a:p>
            <a:pPr lvl="1">
              <a:lnSpc>
                <a:spcPct val="100000"/>
              </a:lnSpc>
              <a:spcAft>
                <a:spcPts val="0"/>
              </a:spcAft>
            </a:pPr>
            <a:r>
              <a:rPr lang="en-US" sz="900" dirty="0"/>
              <a:t>I think the program needs have more and constant exposer, to keep people aware and thinking about their health and well being.</a:t>
            </a:r>
          </a:p>
          <a:p>
            <a:pPr lvl="1">
              <a:lnSpc>
                <a:spcPct val="100000"/>
              </a:lnSpc>
              <a:spcAft>
                <a:spcPts val="0"/>
              </a:spcAft>
            </a:pPr>
            <a:r>
              <a:rPr lang="en-US" sz="900" dirty="0"/>
              <a:t>I would like a program focused on improving my ability to fall asleep and stay asleep.</a:t>
            </a:r>
          </a:p>
          <a:p>
            <a:pPr lvl="1">
              <a:lnSpc>
                <a:spcPct val="100000"/>
              </a:lnSpc>
              <a:spcAft>
                <a:spcPts val="0"/>
              </a:spcAft>
            </a:pPr>
            <a:r>
              <a:rPr lang="en-US" sz="900" dirty="0"/>
              <a:t>I'd be very interested in a group-based couch to 5K program</a:t>
            </a:r>
          </a:p>
          <a:p>
            <a:pPr lvl="1">
              <a:lnSpc>
                <a:spcPct val="100000"/>
              </a:lnSpc>
              <a:spcAft>
                <a:spcPts val="0"/>
              </a:spcAft>
            </a:pPr>
            <a:r>
              <a:rPr lang="en-US" sz="900" dirty="0"/>
              <a:t>It should be advertised more. I had no idea the program existed and what is available for part time faculty.</a:t>
            </a:r>
          </a:p>
          <a:p>
            <a:pPr lvl="1">
              <a:lnSpc>
                <a:spcPct val="100000"/>
              </a:lnSpc>
              <a:spcAft>
                <a:spcPts val="0"/>
              </a:spcAft>
            </a:pPr>
            <a:r>
              <a:rPr lang="en-US" sz="900" dirty="0"/>
              <a:t>It's a fabulous opportunity for employees to take advantage of - would like to see it expand to a more 'social network' vs web/internet driven.</a:t>
            </a:r>
          </a:p>
          <a:p>
            <a:pPr lvl="1">
              <a:lnSpc>
                <a:spcPct val="100000"/>
              </a:lnSpc>
              <a:spcAft>
                <a:spcPts val="0"/>
              </a:spcAft>
            </a:pPr>
            <a:r>
              <a:rPr lang="en-US" sz="900" dirty="0"/>
              <a:t>Judging by the questions just asked, I just hope you'll continue to go into the direction of recognizing that this is an office environment and that socio-economic inequity is a factor in ability to engage in programs and what programs are actually useful.</a:t>
            </a:r>
          </a:p>
          <a:p>
            <a:pPr lvl="1">
              <a:lnSpc>
                <a:spcPct val="100000"/>
              </a:lnSpc>
              <a:spcAft>
                <a:spcPts val="0"/>
              </a:spcAft>
            </a:pPr>
            <a:r>
              <a:rPr lang="en-US" sz="900" dirty="0"/>
              <a:t>Just so you know - the 2nd to last screen was not working. You could only answer one of the questions.</a:t>
            </a:r>
          </a:p>
          <a:p>
            <a:pPr lvl="1">
              <a:lnSpc>
                <a:spcPct val="100000"/>
              </a:lnSpc>
              <a:spcAft>
                <a:spcPts val="0"/>
              </a:spcAft>
            </a:pPr>
            <a:r>
              <a:rPr lang="en-US" sz="900" dirty="0"/>
              <a:t>Keep up the good work - I appreciate it</a:t>
            </a:r>
          </a:p>
          <a:p>
            <a:pPr lvl="1">
              <a:lnSpc>
                <a:spcPct val="100000"/>
              </a:lnSpc>
              <a:spcAft>
                <a:spcPts val="0"/>
              </a:spcAft>
            </a:pPr>
            <a:r>
              <a:rPr lang="en-US" sz="900" dirty="0"/>
              <a:t>Keep up the good work!</a:t>
            </a:r>
          </a:p>
          <a:p>
            <a:pPr lvl="1">
              <a:lnSpc>
                <a:spcPct val="100000"/>
              </a:lnSpc>
              <a:spcAft>
                <a:spcPts val="0"/>
              </a:spcAft>
            </a:pPr>
            <a:r>
              <a:rPr lang="en-US" sz="900" dirty="0"/>
              <a:t>Make this program more aware to union employees</a:t>
            </a:r>
          </a:p>
          <a:p>
            <a:pPr lvl="1">
              <a:lnSpc>
                <a:spcPct val="100000"/>
              </a:lnSpc>
              <a:spcAft>
                <a:spcPts val="0"/>
              </a:spcAft>
            </a:pPr>
            <a:r>
              <a:rPr lang="en-US" sz="900" dirty="0"/>
              <a:t>Make what you are doing or trying to do more visible to employees. I have no awareness of the program at all</a:t>
            </a:r>
          </a:p>
          <a:p>
            <a:pPr lvl="1">
              <a:lnSpc>
                <a:spcPct val="100000"/>
              </a:lnSpc>
              <a:spcAft>
                <a:spcPts val="0"/>
              </a:spcAft>
            </a:pPr>
            <a:r>
              <a:rPr lang="en-US" sz="900" dirty="0"/>
              <a:t>Maybe there could be wellness program updates at Community meetings?  I would love to feel like there is some energy and enthusiasm behind the program....</a:t>
            </a:r>
          </a:p>
          <a:p>
            <a:pPr lvl="1">
              <a:lnSpc>
                <a:spcPct val="100000"/>
              </a:lnSpc>
              <a:spcAft>
                <a:spcPts val="0"/>
              </a:spcAft>
            </a:pPr>
            <a:r>
              <a:rPr lang="en-US" sz="900" dirty="0"/>
              <a:t>My schedule &amp; living a distance from campus hinders my ability to use on campus events.  I am very willing to participate in on line events &amp; classes though.</a:t>
            </a:r>
          </a:p>
          <a:p>
            <a:pPr lvl="1">
              <a:lnSpc>
                <a:spcPct val="100000"/>
              </a:lnSpc>
              <a:spcAft>
                <a:spcPts val="0"/>
              </a:spcAft>
            </a:pPr>
            <a:r>
              <a:rPr lang="en-US" sz="900" dirty="0"/>
              <a:t>no</a:t>
            </a:r>
          </a:p>
          <a:p>
            <a:pPr marL="285750" lvl="1" indent="0">
              <a:lnSpc>
                <a:spcPct val="100000"/>
              </a:lnSpc>
              <a:spcAft>
                <a:spcPts val="0"/>
              </a:spcAft>
              <a:buNone/>
            </a:pPr>
            <a:endParaRPr lang="en-US" sz="900" dirty="0"/>
          </a:p>
        </p:txBody>
      </p:sp>
      <p:sp>
        <p:nvSpPr>
          <p:cNvPr id="5" name="Slide Number Placeholder 4"/>
          <p:cNvSpPr>
            <a:spLocks noGrp="1"/>
          </p:cNvSpPr>
          <p:nvPr>
            <p:ph type="sldNum" sz="quarter" idx="12"/>
          </p:nvPr>
        </p:nvSpPr>
        <p:spPr/>
        <p:txBody>
          <a:bodyPr/>
          <a:lstStyle/>
          <a:p>
            <a:fld id="{BC3E0A6C-60AE-6241-853C-C56EF7F0B06D}" type="slidenum">
              <a:rPr lang="en-US" smtClean="0"/>
              <a:t>39</a:t>
            </a:fld>
            <a:endParaRPr lang="en-US"/>
          </a:p>
        </p:txBody>
      </p:sp>
    </p:spTree>
    <p:custDataLst>
      <p:tags r:id="rId1"/>
    </p:custDataLst>
    <p:extLst>
      <p:ext uri="{BB962C8B-B14F-4D97-AF65-F5344CB8AC3E}">
        <p14:creationId xmlns:p14="http://schemas.microsoft.com/office/powerpoint/2010/main" val="26690064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Effectiveness</a:t>
            </a:r>
          </a:p>
        </p:txBody>
      </p:sp>
      <p:sp>
        <p:nvSpPr>
          <p:cNvPr id="5" name="Slide Number Placeholder 4"/>
          <p:cNvSpPr>
            <a:spLocks noGrp="1"/>
          </p:cNvSpPr>
          <p:nvPr>
            <p:ph type="sldNum" sz="quarter" idx="12"/>
          </p:nvPr>
        </p:nvSpPr>
        <p:spPr/>
        <p:txBody>
          <a:bodyPr/>
          <a:lstStyle/>
          <a:p>
            <a:fld id="{BC3E0A6C-60AE-6241-853C-C56EF7F0B06D}" type="slidenum">
              <a:rPr lang="en-US" smtClean="0"/>
              <a:t>4</a:t>
            </a:fld>
            <a:endParaRPr lang="en-US"/>
          </a:p>
        </p:txBody>
      </p:sp>
      <p:sp>
        <p:nvSpPr>
          <p:cNvPr id="7" name="Rounded Rectangle 6"/>
          <p:cNvSpPr/>
          <p:nvPr/>
        </p:nvSpPr>
        <p:spPr>
          <a:xfrm>
            <a:off x="915988" y="1600199"/>
            <a:ext cx="3566160" cy="1683775"/>
          </a:xfrm>
          <a:prstGeom prst="roundRect">
            <a:avLst>
              <a:gd name="adj" fmla="val 4233"/>
            </a:avLst>
          </a:prstGeom>
          <a:solidFill>
            <a:srgbClr val="BE143C"/>
          </a:solidFill>
          <a:ln>
            <a:noFill/>
          </a:ln>
          <a:effectLst/>
        </p:spPr>
        <p:style>
          <a:lnRef idx="1">
            <a:schemeClr val="accent1"/>
          </a:lnRef>
          <a:fillRef idx="3">
            <a:schemeClr val="accent1"/>
          </a:fillRef>
          <a:effectRef idx="2">
            <a:schemeClr val="accent1"/>
          </a:effectRef>
          <a:fontRef idx="minor">
            <a:schemeClr val="lt1"/>
          </a:fontRef>
        </p:style>
        <p:txBody>
          <a:bodyPr lIns="274320" tIns="274320" rIns="274320" bIns="274320" rtlCol="0" anchor="t" anchorCtr="0"/>
          <a:lstStyle/>
          <a:p>
            <a:r>
              <a:rPr lang="en-US" altLang="en-US" sz="1200" dirty="0"/>
              <a:t>Please rate how helpful the Live More, Skidmore program's activities have been in helping you make a health-related behavior change (i.e. drinking more water, sustaining weight loss, quitting tobacco use, increasing physical activity, etc.)</a:t>
            </a:r>
            <a:endParaRPr lang="en-US" sz="1200" dirty="0">
              <a:latin typeface="Segoe UI"/>
            </a:endParaRPr>
          </a:p>
        </p:txBody>
      </p:sp>
      <p:sp>
        <p:nvSpPr>
          <p:cNvPr id="8" name="Rounded Rectangle 7"/>
          <p:cNvSpPr/>
          <p:nvPr/>
        </p:nvSpPr>
        <p:spPr>
          <a:xfrm>
            <a:off x="4662948" y="1600199"/>
            <a:ext cx="3566160" cy="1683775"/>
          </a:xfrm>
          <a:prstGeom prst="roundRect">
            <a:avLst>
              <a:gd name="adj" fmla="val 4233"/>
            </a:avLst>
          </a:prstGeom>
          <a:solidFill>
            <a:srgbClr val="BE143C"/>
          </a:solidFill>
          <a:ln>
            <a:noFill/>
          </a:ln>
          <a:effectLst/>
        </p:spPr>
        <p:style>
          <a:lnRef idx="1">
            <a:schemeClr val="accent1"/>
          </a:lnRef>
          <a:fillRef idx="3">
            <a:schemeClr val="accent1"/>
          </a:fillRef>
          <a:effectRef idx="2">
            <a:schemeClr val="accent1"/>
          </a:effectRef>
          <a:fontRef idx="minor">
            <a:schemeClr val="lt1"/>
          </a:fontRef>
        </p:style>
        <p:txBody>
          <a:bodyPr lIns="274320" tIns="274320" rIns="274320" bIns="274320" rtlCol="0" anchor="t" anchorCtr="0"/>
          <a:lstStyle/>
          <a:p>
            <a:pPr>
              <a:spcBef>
                <a:spcPct val="20000"/>
              </a:spcBef>
              <a:defRPr/>
            </a:pPr>
            <a:r>
              <a:rPr lang="en-US" sz="1200" kern="0" dirty="0"/>
              <a:t>How effective is the current Live More, Skidmore well-being program at informing you of the importance of health and the impact on your life?</a:t>
            </a:r>
            <a:endParaRPr lang="en-US" sz="1200" dirty="0">
              <a:latin typeface="Segoe UI"/>
            </a:endParaRPr>
          </a:p>
        </p:txBody>
      </p:sp>
      <p:graphicFrame>
        <p:nvGraphicFramePr>
          <p:cNvPr id="15" name="Chart 14">
            <a:extLst>
              <a:ext uri="{FF2B5EF4-FFF2-40B4-BE49-F238E27FC236}">
                <a16:creationId xmlns:a16="http://schemas.microsoft.com/office/drawing/2014/main" id="{CFE32C35-A68A-4159-A83C-F6DA19FAA268}"/>
              </a:ext>
            </a:extLst>
          </p:cNvPr>
          <p:cNvGraphicFramePr>
            <a:graphicFrameLocks/>
          </p:cNvGraphicFramePr>
          <p:nvPr>
            <p:extLst>
              <p:ext uri="{D42A27DB-BD31-4B8C-83A1-F6EECF244321}">
                <p14:modId xmlns:p14="http://schemas.microsoft.com/office/powerpoint/2010/main" val="822079247"/>
              </p:ext>
            </p:extLst>
          </p:nvPr>
        </p:nvGraphicFramePr>
        <p:xfrm>
          <a:off x="4396906" y="3284051"/>
          <a:ext cx="4114800" cy="32004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6" name="Chart 15">
            <a:extLst>
              <a:ext uri="{FF2B5EF4-FFF2-40B4-BE49-F238E27FC236}">
                <a16:creationId xmlns:a16="http://schemas.microsoft.com/office/drawing/2014/main" id="{08377651-C46C-482C-A1AF-895E0426FC02}"/>
              </a:ext>
            </a:extLst>
          </p:cNvPr>
          <p:cNvGraphicFramePr>
            <a:graphicFrameLocks/>
          </p:cNvGraphicFramePr>
          <p:nvPr>
            <p:extLst>
              <p:ext uri="{D42A27DB-BD31-4B8C-83A1-F6EECF244321}">
                <p14:modId xmlns:p14="http://schemas.microsoft.com/office/powerpoint/2010/main" val="1038874579"/>
              </p:ext>
            </p:extLst>
          </p:nvPr>
        </p:nvGraphicFramePr>
        <p:xfrm>
          <a:off x="-223080" y="3279507"/>
          <a:ext cx="5852160" cy="3200400"/>
        </p:xfrm>
        <a:graphic>
          <a:graphicData uri="http://schemas.openxmlformats.org/drawingml/2006/chart">
            <c:chart xmlns:c="http://schemas.openxmlformats.org/drawingml/2006/chart" xmlns:r="http://schemas.openxmlformats.org/officeDocument/2006/relationships" r:id="rId4"/>
          </a:graphicData>
        </a:graphic>
      </p:graphicFrame>
    </p:spTree>
    <p:custDataLst>
      <p:tags r:id="rId1"/>
    </p:custDataLst>
    <p:extLst>
      <p:ext uri="{BB962C8B-B14F-4D97-AF65-F5344CB8AC3E}">
        <p14:creationId xmlns:p14="http://schemas.microsoft.com/office/powerpoint/2010/main" val="302200102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Do you have any other comments or suggestions regarding the worksite well-being program?</a:t>
            </a:r>
          </a:p>
        </p:txBody>
      </p:sp>
      <p:sp>
        <p:nvSpPr>
          <p:cNvPr id="3" name="Content Placeholder 2"/>
          <p:cNvSpPr>
            <a:spLocks noGrp="1"/>
          </p:cNvSpPr>
          <p:nvPr>
            <p:ph idx="1"/>
          </p:nvPr>
        </p:nvSpPr>
        <p:spPr>
          <a:xfrm>
            <a:off x="554635" y="1600199"/>
            <a:ext cx="7959777" cy="4572000"/>
          </a:xfrm>
        </p:spPr>
        <p:txBody>
          <a:bodyPr/>
          <a:lstStyle/>
          <a:p>
            <a:pPr lvl="1">
              <a:lnSpc>
                <a:spcPct val="100000"/>
              </a:lnSpc>
              <a:spcAft>
                <a:spcPts val="0"/>
              </a:spcAft>
            </a:pPr>
            <a:r>
              <a:rPr lang="en-US" sz="900" dirty="0"/>
              <a:t>None.</a:t>
            </a:r>
          </a:p>
          <a:p>
            <a:pPr lvl="1">
              <a:lnSpc>
                <a:spcPct val="100000"/>
              </a:lnSpc>
              <a:spcAft>
                <a:spcPts val="0"/>
              </a:spcAft>
            </a:pPr>
            <a:r>
              <a:rPr lang="en-US" sz="900" dirty="0"/>
              <a:t>one of the pages (the one on how likely you'd be to attend) had a glitch so you could not select answers. While I don't currently use your services, it is great that you provide them:)</a:t>
            </a:r>
          </a:p>
          <a:p>
            <a:pPr lvl="1">
              <a:lnSpc>
                <a:spcPct val="100000"/>
              </a:lnSpc>
              <a:spcAft>
                <a:spcPts val="0"/>
              </a:spcAft>
            </a:pPr>
            <a:r>
              <a:rPr lang="en-US" sz="900" dirty="0"/>
              <a:t>Please have more nurse practitioner and nutritionists visits to Skidmore.</a:t>
            </a:r>
          </a:p>
          <a:p>
            <a:pPr lvl="1">
              <a:lnSpc>
                <a:spcPct val="100000"/>
              </a:lnSpc>
              <a:spcAft>
                <a:spcPts val="0"/>
              </a:spcAft>
            </a:pPr>
            <a:r>
              <a:rPr lang="en-US" sz="900" dirty="0"/>
              <a:t>Please help address two major obstacles to health I encounter almost daily at Skidmore: 1) While we know sitting for long periods of time is unhealthy for all of us (it is particularly painful for me because of a spinal cord injury), we constantly sit in group meetings.  Could we encourage people to feel free to stand and/or have stretch breaks? Sometimes I stand up while everyone else sits, but I usually feel embarrassed and isolated when doing so.  But again, recent science has been clear: even for people with healthy spines, sitting all day isn't good.  2)  When food is offered at meetings (thank you :)), healthy options are not often offered.  I was at a HR seminar yesterday with cinnamon buns and zucchini bread (not actually healthy, despite the appearance of zucchini).  Why do we feed unhealthy food to our employees and not even offer healthy food??  Occasionally one can find a bowl of fruit, which is much appreciated!  I understand that the well-being "program" might have nothing to do with meeting culture or catering, but again, health and well-being should be a pervasive value of the college.</a:t>
            </a:r>
          </a:p>
          <a:p>
            <a:pPr lvl="1">
              <a:lnSpc>
                <a:spcPct val="100000"/>
              </a:lnSpc>
              <a:spcAft>
                <a:spcPts val="0"/>
              </a:spcAft>
            </a:pPr>
            <a:r>
              <a:rPr lang="en-US" sz="900" dirty="0"/>
              <a:t>question #20 didn't let me answer the same answer for more than one question so </a:t>
            </a:r>
            <a:r>
              <a:rPr lang="en-US" sz="900" dirty="0" err="1"/>
              <a:t>i</a:t>
            </a:r>
            <a:r>
              <a:rPr lang="en-US" sz="900" dirty="0"/>
              <a:t> had to leave one blank</a:t>
            </a:r>
          </a:p>
          <a:p>
            <a:pPr lvl="1">
              <a:lnSpc>
                <a:spcPct val="100000"/>
              </a:lnSpc>
              <a:spcAft>
                <a:spcPts val="0"/>
              </a:spcAft>
            </a:pPr>
            <a:r>
              <a:rPr lang="en-US" sz="900" dirty="0"/>
              <a:t>Question 20 is not coded correctly in the survey.</a:t>
            </a:r>
          </a:p>
          <a:p>
            <a:pPr lvl="1">
              <a:lnSpc>
                <a:spcPct val="100000"/>
              </a:lnSpc>
              <a:spcAft>
                <a:spcPts val="0"/>
              </a:spcAft>
            </a:pPr>
            <a:r>
              <a:rPr lang="en-US" sz="900" dirty="0"/>
              <a:t>Question 20 only allowed 1 answer per column. I would have been likely or very likely interested in all of those things.</a:t>
            </a:r>
          </a:p>
          <a:p>
            <a:pPr lvl="1">
              <a:lnSpc>
                <a:spcPct val="100000"/>
              </a:lnSpc>
              <a:spcAft>
                <a:spcPts val="0"/>
              </a:spcAft>
            </a:pPr>
            <a:r>
              <a:rPr lang="en-US" sz="900" dirty="0"/>
              <a:t>Question 20 would not let me choose an option for each item, but I would be very likely to participate in all.  I would like to see more campus wide group events like the walks or other events for well-being as well as group activities in the community - Saratoga as well as other communities that employees live outside of Saratoga.</a:t>
            </a:r>
          </a:p>
          <a:p>
            <a:pPr lvl="1">
              <a:lnSpc>
                <a:spcPct val="100000"/>
              </a:lnSpc>
              <a:spcAft>
                <a:spcPts val="0"/>
              </a:spcAft>
            </a:pPr>
            <a:r>
              <a:rPr lang="en-US" sz="900" dirty="0"/>
              <a:t>question 20 would only let me choose one for each type (likely, somewhat likely, </a:t>
            </a:r>
            <a:r>
              <a:rPr lang="en-US" sz="900" dirty="0" err="1"/>
              <a:t>etc</a:t>
            </a:r>
            <a:r>
              <a:rPr lang="en-US" sz="900" dirty="0"/>
              <a:t>).  I would be interested in the majority but couldn't choose.</a:t>
            </a:r>
          </a:p>
          <a:p>
            <a:pPr lvl="1">
              <a:lnSpc>
                <a:spcPct val="100000"/>
              </a:lnSpc>
              <a:spcAft>
                <a:spcPts val="0"/>
              </a:spcAft>
            </a:pPr>
            <a:r>
              <a:rPr lang="en-US" sz="900" dirty="0"/>
              <a:t>Really great work. This program strongly contributes to Skidmore being a wonderful place to work.</a:t>
            </a:r>
          </a:p>
          <a:p>
            <a:pPr lvl="1">
              <a:lnSpc>
                <a:spcPct val="100000"/>
              </a:lnSpc>
              <a:spcAft>
                <a:spcPts val="0"/>
              </a:spcAft>
            </a:pPr>
            <a:r>
              <a:rPr lang="en-US" sz="900" dirty="0"/>
              <a:t>Thank you for the opportunity to offer feedback, and also thank you for the well-being programs that Skidmore has offered me, to date.  I have worked here close to 10 years, and feel like only in the last few yeas have programs been offered - which is a nice addition to my workplace and workday.  Thank you.</a:t>
            </a:r>
          </a:p>
          <a:p>
            <a:pPr lvl="1">
              <a:lnSpc>
                <a:spcPct val="100000"/>
              </a:lnSpc>
              <a:spcAft>
                <a:spcPts val="0"/>
              </a:spcAft>
            </a:pPr>
            <a:r>
              <a:rPr lang="en-US" sz="900" dirty="0"/>
              <a:t>There should be more individual sessions/programs offered as everyone isn't comfortable discussing wellness with others.</a:t>
            </a:r>
          </a:p>
          <a:p>
            <a:pPr lvl="1">
              <a:lnSpc>
                <a:spcPct val="100000"/>
              </a:lnSpc>
              <a:spcAft>
                <a:spcPts val="0"/>
              </a:spcAft>
            </a:pPr>
            <a:r>
              <a:rPr lang="en-US" sz="900" dirty="0"/>
              <a:t>These are all great; I just wish I knew of them / knew more about them</a:t>
            </a:r>
          </a:p>
          <a:p>
            <a:pPr lvl="1">
              <a:lnSpc>
                <a:spcPct val="100000"/>
              </a:lnSpc>
              <a:spcAft>
                <a:spcPts val="0"/>
              </a:spcAft>
            </a:pPr>
            <a:r>
              <a:rPr lang="en-US" sz="900" dirty="0"/>
              <a:t>Would be interested in biking club</a:t>
            </a:r>
          </a:p>
          <a:p>
            <a:pPr lvl="1">
              <a:lnSpc>
                <a:spcPct val="100000"/>
              </a:lnSpc>
              <a:spcAft>
                <a:spcPts val="0"/>
              </a:spcAft>
            </a:pPr>
            <a:r>
              <a:rPr lang="en-US" sz="900" dirty="0"/>
              <a:t>Would like to see something set up for the third shift to participate in these events</a:t>
            </a:r>
          </a:p>
        </p:txBody>
      </p:sp>
      <p:sp>
        <p:nvSpPr>
          <p:cNvPr id="5" name="Slide Number Placeholder 4"/>
          <p:cNvSpPr>
            <a:spLocks noGrp="1"/>
          </p:cNvSpPr>
          <p:nvPr>
            <p:ph type="sldNum" sz="quarter" idx="12"/>
          </p:nvPr>
        </p:nvSpPr>
        <p:spPr/>
        <p:txBody>
          <a:bodyPr/>
          <a:lstStyle/>
          <a:p>
            <a:fld id="{BC3E0A6C-60AE-6241-853C-C56EF7F0B06D}" type="slidenum">
              <a:rPr lang="en-US" smtClean="0"/>
              <a:t>40</a:t>
            </a:fld>
            <a:endParaRPr lang="en-US"/>
          </a:p>
        </p:txBody>
      </p:sp>
    </p:spTree>
    <p:custDataLst>
      <p:tags r:id="rId1"/>
    </p:custDataLst>
    <p:extLst>
      <p:ext uri="{BB962C8B-B14F-4D97-AF65-F5344CB8AC3E}">
        <p14:creationId xmlns:p14="http://schemas.microsoft.com/office/powerpoint/2010/main" val="19173653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Participation and Awareness</a:t>
            </a:r>
          </a:p>
        </p:txBody>
      </p:sp>
      <p:sp>
        <p:nvSpPr>
          <p:cNvPr id="5" name="Slide Number Placeholder 4"/>
          <p:cNvSpPr>
            <a:spLocks noGrp="1"/>
          </p:cNvSpPr>
          <p:nvPr>
            <p:ph type="sldNum" sz="quarter" idx="12"/>
          </p:nvPr>
        </p:nvSpPr>
        <p:spPr/>
        <p:txBody>
          <a:bodyPr/>
          <a:lstStyle/>
          <a:p>
            <a:fld id="{BC3E0A6C-60AE-6241-853C-C56EF7F0B06D}" type="slidenum">
              <a:rPr lang="en-US" smtClean="0"/>
              <a:t>5</a:t>
            </a:fld>
            <a:endParaRPr lang="en-US"/>
          </a:p>
        </p:txBody>
      </p:sp>
      <p:graphicFrame>
        <p:nvGraphicFramePr>
          <p:cNvPr id="8" name="Chart 7">
            <a:extLst>
              <a:ext uri="{FF2B5EF4-FFF2-40B4-BE49-F238E27FC236}">
                <a16:creationId xmlns:a16="http://schemas.microsoft.com/office/drawing/2014/main" id="{7FC2FE51-452B-46C9-9616-D06E659CB1EC}"/>
              </a:ext>
            </a:extLst>
          </p:cNvPr>
          <p:cNvGraphicFramePr>
            <a:graphicFrameLocks/>
          </p:cNvGraphicFramePr>
          <p:nvPr>
            <p:extLst>
              <p:ext uri="{D42A27DB-BD31-4B8C-83A1-F6EECF244321}">
                <p14:modId xmlns:p14="http://schemas.microsoft.com/office/powerpoint/2010/main" val="4180362015"/>
              </p:ext>
            </p:extLst>
          </p:nvPr>
        </p:nvGraphicFramePr>
        <p:xfrm>
          <a:off x="758674" y="3087199"/>
          <a:ext cx="3474720" cy="32004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0" name="Chart 9">
            <a:extLst>
              <a:ext uri="{FF2B5EF4-FFF2-40B4-BE49-F238E27FC236}">
                <a16:creationId xmlns:a16="http://schemas.microsoft.com/office/drawing/2014/main" id="{EB9D69BD-2BA8-4A7D-AE8E-6BC673CD780D}"/>
              </a:ext>
            </a:extLst>
          </p:cNvPr>
          <p:cNvGraphicFramePr>
            <a:graphicFrameLocks/>
          </p:cNvGraphicFramePr>
          <p:nvPr>
            <p:extLst>
              <p:ext uri="{D42A27DB-BD31-4B8C-83A1-F6EECF244321}">
                <p14:modId xmlns:p14="http://schemas.microsoft.com/office/powerpoint/2010/main" val="2483294386"/>
              </p:ext>
            </p:extLst>
          </p:nvPr>
        </p:nvGraphicFramePr>
        <p:xfrm>
          <a:off x="4800600" y="3087199"/>
          <a:ext cx="3200400" cy="3200400"/>
        </p:xfrm>
        <a:graphic>
          <a:graphicData uri="http://schemas.openxmlformats.org/drawingml/2006/chart">
            <c:chart xmlns:c="http://schemas.openxmlformats.org/drawingml/2006/chart" xmlns:r="http://schemas.openxmlformats.org/officeDocument/2006/relationships" r:id="rId4"/>
          </a:graphicData>
        </a:graphic>
      </p:graphicFrame>
      <p:sp>
        <p:nvSpPr>
          <p:cNvPr id="12" name="Rounded Rectangle 6">
            <a:extLst>
              <a:ext uri="{FF2B5EF4-FFF2-40B4-BE49-F238E27FC236}">
                <a16:creationId xmlns:a16="http://schemas.microsoft.com/office/drawing/2014/main" id="{8870773A-5CD6-4D38-A328-8C7FF2EBD4D3}"/>
              </a:ext>
            </a:extLst>
          </p:cNvPr>
          <p:cNvSpPr/>
          <p:nvPr/>
        </p:nvSpPr>
        <p:spPr>
          <a:xfrm>
            <a:off x="915988" y="1600199"/>
            <a:ext cx="3200400" cy="1484799"/>
          </a:xfrm>
          <a:prstGeom prst="roundRect">
            <a:avLst>
              <a:gd name="adj" fmla="val 4233"/>
            </a:avLst>
          </a:prstGeom>
          <a:solidFill>
            <a:srgbClr val="BE143C"/>
          </a:solidFill>
          <a:ln>
            <a:noFill/>
          </a:ln>
          <a:effectLst/>
        </p:spPr>
        <p:style>
          <a:lnRef idx="1">
            <a:schemeClr val="accent1"/>
          </a:lnRef>
          <a:fillRef idx="3">
            <a:schemeClr val="accent1"/>
          </a:fillRef>
          <a:effectRef idx="2">
            <a:schemeClr val="accent1"/>
          </a:effectRef>
          <a:fontRef idx="minor">
            <a:schemeClr val="lt1"/>
          </a:fontRef>
        </p:style>
        <p:txBody>
          <a:bodyPr lIns="274320" tIns="274320" rIns="274320" bIns="274320" rtlCol="0" anchor="t" anchorCtr="0"/>
          <a:lstStyle/>
          <a:p>
            <a:r>
              <a:rPr lang="en-US" altLang="en-US" sz="1200" dirty="0"/>
              <a:t>During the past twelve months, in how many worksite well-being events or programs have you participated?</a:t>
            </a:r>
          </a:p>
        </p:txBody>
      </p:sp>
      <p:sp>
        <p:nvSpPr>
          <p:cNvPr id="13" name="Rounded Rectangle 7">
            <a:extLst>
              <a:ext uri="{FF2B5EF4-FFF2-40B4-BE49-F238E27FC236}">
                <a16:creationId xmlns:a16="http://schemas.microsoft.com/office/drawing/2014/main" id="{0E7D5341-7F73-47D9-A8DB-2BCE0F452310}"/>
              </a:ext>
            </a:extLst>
          </p:cNvPr>
          <p:cNvSpPr/>
          <p:nvPr/>
        </p:nvSpPr>
        <p:spPr>
          <a:xfrm>
            <a:off x="4800600" y="1600199"/>
            <a:ext cx="3200400" cy="1484799"/>
          </a:xfrm>
          <a:prstGeom prst="roundRect">
            <a:avLst>
              <a:gd name="adj" fmla="val 4233"/>
            </a:avLst>
          </a:prstGeom>
          <a:solidFill>
            <a:srgbClr val="BE143C"/>
          </a:solidFill>
          <a:ln>
            <a:noFill/>
          </a:ln>
          <a:effectLst/>
        </p:spPr>
        <p:style>
          <a:lnRef idx="1">
            <a:schemeClr val="accent1"/>
          </a:lnRef>
          <a:fillRef idx="3">
            <a:schemeClr val="accent1"/>
          </a:fillRef>
          <a:effectRef idx="2">
            <a:schemeClr val="accent1"/>
          </a:effectRef>
          <a:fontRef idx="minor">
            <a:schemeClr val="lt1"/>
          </a:fontRef>
        </p:style>
        <p:txBody>
          <a:bodyPr lIns="274320" tIns="274320" rIns="274320" bIns="274320" rtlCol="0" anchor="t" anchorCtr="0"/>
          <a:lstStyle/>
          <a:p>
            <a:pPr>
              <a:spcBef>
                <a:spcPct val="20000"/>
              </a:spcBef>
              <a:defRPr/>
            </a:pPr>
            <a:r>
              <a:rPr lang="en-US" sz="1200" kern="0" dirty="0"/>
              <a:t>Were you aware that the Live More, Skidmore employee well-being program offers this onsite Nurse Wellness Coaching benefit to all employees for free prior to now?</a:t>
            </a:r>
            <a:endParaRPr lang="en-US" sz="1200" dirty="0">
              <a:latin typeface="Segoe UI"/>
            </a:endParaRPr>
          </a:p>
        </p:txBody>
      </p:sp>
    </p:spTree>
    <p:custDataLst>
      <p:tags r:id="rId1"/>
    </p:custDataLst>
    <p:extLst>
      <p:ext uri="{BB962C8B-B14F-4D97-AF65-F5344CB8AC3E}">
        <p14:creationId xmlns:p14="http://schemas.microsoft.com/office/powerpoint/2010/main" val="35092386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68680" y="624015"/>
            <a:ext cx="7316787" cy="685800"/>
          </a:xfrm>
        </p:spPr>
        <p:txBody>
          <a:bodyPr/>
          <a:lstStyle/>
          <a:p>
            <a:r>
              <a:rPr lang="en-US" dirty="0"/>
              <a:t>Reasoning</a:t>
            </a:r>
          </a:p>
        </p:txBody>
      </p:sp>
      <p:sp>
        <p:nvSpPr>
          <p:cNvPr id="5" name="Slide Number Placeholder 4"/>
          <p:cNvSpPr>
            <a:spLocks noGrp="1"/>
          </p:cNvSpPr>
          <p:nvPr>
            <p:ph type="sldNum" sz="quarter" idx="12"/>
          </p:nvPr>
        </p:nvSpPr>
        <p:spPr/>
        <p:txBody>
          <a:bodyPr/>
          <a:lstStyle/>
          <a:p>
            <a:fld id="{BC3E0A6C-60AE-6241-853C-C56EF7F0B06D}" type="slidenum">
              <a:rPr lang="en-US" smtClean="0"/>
              <a:t>6</a:t>
            </a:fld>
            <a:endParaRPr lang="en-US"/>
          </a:p>
        </p:txBody>
      </p:sp>
      <p:sp>
        <p:nvSpPr>
          <p:cNvPr id="15" name="Content Placeholder 2"/>
          <p:cNvSpPr>
            <a:spLocks noGrp="1"/>
          </p:cNvSpPr>
          <p:nvPr>
            <p:ph idx="1"/>
          </p:nvPr>
        </p:nvSpPr>
        <p:spPr>
          <a:xfrm>
            <a:off x="868680" y="1282655"/>
            <a:ext cx="6686364" cy="317544"/>
          </a:xfrm>
        </p:spPr>
        <p:txBody>
          <a:bodyPr numCol="1"/>
          <a:lstStyle/>
          <a:p>
            <a:pPr marL="0" indent="0">
              <a:buNone/>
            </a:pPr>
            <a:r>
              <a:rPr lang="en-US" dirty="0"/>
              <a:t>Why do you choose to participate in Live More, Skidmore worksite well-being program offerings?</a:t>
            </a:r>
          </a:p>
        </p:txBody>
      </p:sp>
      <p:graphicFrame>
        <p:nvGraphicFramePr>
          <p:cNvPr id="10" name="Chart 9">
            <a:extLst>
              <a:ext uri="{FF2B5EF4-FFF2-40B4-BE49-F238E27FC236}">
                <a16:creationId xmlns:a16="http://schemas.microsoft.com/office/drawing/2014/main" id="{4376BE17-DCFE-4B6A-8ADB-B729863265EB}"/>
              </a:ext>
            </a:extLst>
          </p:cNvPr>
          <p:cNvGraphicFramePr>
            <a:graphicFrameLocks/>
          </p:cNvGraphicFramePr>
          <p:nvPr>
            <p:extLst>
              <p:ext uri="{D42A27DB-BD31-4B8C-83A1-F6EECF244321}">
                <p14:modId xmlns:p14="http://schemas.microsoft.com/office/powerpoint/2010/main" val="2320592309"/>
              </p:ext>
            </p:extLst>
          </p:nvPr>
        </p:nvGraphicFramePr>
        <p:xfrm>
          <a:off x="868679" y="1600199"/>
          <a:ext cx="7406640" cy="4571999"/>
        </p:xfrm>
        <a:graphic>
          <a:graphicData uri="http://schemas.openxmlformats.org/drawingml/2006/chart">
            <c:chart xmlns:c="http://schemas.openxmlformats.org/drawingml/2006/chart" xmlns:r="http://schemas.openxmlformats.org/officeDocument/2006/relationships" r:id="rId3"/>
          </a:graphicData>
        </a:graphic>
      </p:graphicFrame>
    </p:spTree>
    <p:custDataLst>
      <p:tags r:id="rId1"/>
    </p:custDataLst>
    <p:extLst>
      <p:ext uri="{BB962C8B-B14F-4D97-AF65-F5344CB8AC3E}">
        <p14:creationId xmlns:p14="http://schemas.microsoft.com/office/powerpoint/2010/main" val="33701745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68679" y="624015"/>
            <a:ext cx="7316787" cy="685800"/>
          </a:xfrm>
        </p:spPr>
        <p:txBody>
          <a:bodyPr/>
          <a:lstStyle/>
          <a:p>
            <a:r>
              <a:rPr lang="en-US" dirty="0"/>
              <a:t>Reasoning</a:t>
            </a:r>
          </a:p>
        </p:txBody>
      </p:sp>
      <p:sp>
        <p:nvSpPr>
          <p:cNvPr id="5" name="Slide Number Placeholder 4"/>
          <p:cNvSpPr>
            <a:spLocks noGrp="1"/>
          </p:cNvSpPr>
          <p:nvPr>
            <p:ph type="sldNum" sz="quarter" idx="12"/>
          </p:nvPr>
        </p:nvSpPr>
        <p:spPr/>
        <p:txBody>
          <a:bodyPr/>
          <a:lstStyle/>
          <a:p>
            <a:fld id="{BC3E0A6C-60AE-6241-853C-C56EF7F0B06D}" type="slidenum">
              <a:rPr lang="en-US" smtClean="0"/>
              <a:t>7</a:t>
            </a:fld>
            <a:endParaRPr lang="en-US"/>
          </a:p>
        </p:txBody>
      </p:sp>
      <p:sp>
        <p:nvSpPr>
          <p:cNvPr id="15" name="Content Placeholder 2"/>
          <p:cNvSpPr>
            <a:spLocks noGrp="1"/>
          </p:cNvSpPr>
          <p:nvPr>
            <p:ph idx="1"/>
          </p:nvPr>
        </p:nvSpPr>
        <p:spPr>
          <a:xfrm>
            <a:off x="868679" y="1282655"/>
            <a:ext cx="7578203" cy="276773"/>
          </a:xfrm>
        </p:spPr>
        <p:txBody>
          <a:bodyPr numCol="1"/>
          <a:lstStyle/>
          <a:p>
            <a:pPr marL="0" indent="0">
              <a:buNone/>
            </a:pPr>
            <a:r>
              <a:rPr lang="en-US" dirty="0"/>
              <a:t>What things keep you from participating in the worksite well-being programs?</a:t>
            </a:r>
          </a:p>
        </p:txBody>
      </p:sp>
      <p:graphicFrame>
        <p:nvGraphicFramePr>
          <p:cNvPr id="8" name="Chart 7">
            <a:extLst>
              <a:ext uri="{FF2B5EF4-FFF2-40B4-BE49-F238E27FC236}">
                <a16:creationId xmlns:a16="http://schemas.microsoft.com/office/drawing/2014/main" id="{9E35B047-0CA1-46F1-A0EE-FBD802A88D8E}"/>
              </a:ext>
            </a:extLst>
          </p:cNvPr>
          <p:cNvGraphicFramePr>
            <a:graphicFrameLocks/>
          </p:cNvGraphicFramePr>
          <p:nvPr>
            <p:extLst>
              <p:ext uri="{D42A27DB-BD31-4B8C-83A1-F6EECF244321}">
                <p14:modId xmlns:p14="http://schemas.microsoft.com/office/powerpoint/2010/main" val="116372217"/>
              </p:ext>
            </p:extLst>
          </p:nvPr>
        </p:nvGraphicFramePr>
        <p:xfrm>
          <a:off x="868680" y="1600200"/>
          <a:ext cx="7364095" cy="4572000"/>
        </p:xfrm>
        <a:graphic>
          <a:graphicData uri="http://schemas.openxmlformats.org/drawingml/2006/chart">
            <c:chart xmlns:c="http://schemas.openxmlformats.org/drawingml/2006/chart" xmlns:r="http://schemas.openxmlformats.org/officeDocument/2006/relationships" r:id="rId3"/>
          </a:graphicData>
        </a:graphic>
      </p:graphicFrame>
    </p:spTree>
    <p:custDataLst>
      <p:tags r:id="rId1"/>
    </p:custDataLst>
    <p:extLst>
      <p:ext uri="{BB962C8B-B14F-4D97-AF65-F5344CB8AC3E}">
        <p14:creationId xmlns:p14="http://schemas.microsoft.com/office/powerpoint/2010/main" val="34305226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68679" y="624015"/>
            <a:ext cx="7316787" cy="685800"/>
          </a:xfrm>
        </p:spPr>
        <p:txBody>
          <a:bodyPr/>
          <a:lstStyle/>
          <a:p>
            <a:r>
              <a:rPr lang="en-US" dirty="0"/>
              <a:t>Effects</a:t>
            </a:r>
          </a:p>
        </p:txBody>
      </p:sp>
      <p:sp>
        <p:nvSpPr>
          <p:cNvPr id="5" name="Slide Number Placeholder 4"/>
          <p:cNvSpPr>
            <a:spLocks noGrp="1"/>
          </p:cNvSpPr>
          <p:nvPr>
            <p:ph type="sldNum" sz="quarter" idx="12"/>
          </p:nvPr>
        </p:nvSpPr>
        <p:spPr/>
        <p:txBody>
          <a:bodyPr/>
          <a:lstStyle/>
          <a:p>
            <a:fld id="{BC3E0A6C-60AE-6241-853C-C56EF7F0B06D}" type="slidenum">
              <a:rPr lang="en-US" smtClean="0"/>
              <a:t>8</a:t>
            </a:fld>
            <a:endParaRPr lang="en-US"/>
          </a:p>
        </p:txBody>
      </p:sp>
      <p:sp>
        <p:nvSpPr>
          <p:cNvPr id="15" name="Content Placeholder 2"/>
          <p:cNvSpPr>
            <a:spLocks noGrp="1"/>
          </p:cNvSpPr>
          <p:nvPr>
            <p:ph idx="1"/>
          </p:nvPr>
        </p:nvSpPr>
        <p:spPr>
          <a:xfrm>
            <a:off x="868679" y="1282655"/>
            <a:ext cx="7578203" cy="276773"/>
          </a:xfrm>
        </p:spPr>
        <p:txBody>
          <a:bodyPr numCol="1"/>
          <a:lstStyle/>
          <a:p>
            <a:pPr marL="0" indent="0">
              <a:buNone/>
            </a:pPr>
            <a:r>
              <a:rPr lang="en-US" dirty="0"/>
              <a:t>What effect has the current worksite well-being program had on each aspect of your life?</a:t>
            </a:r>
          </a:p>
        </p:txBody>
      </p:sp>
      <p:sp>
        <p:nvSpPr>
          <p:cNvPr id="16" name="Text Placeholder 1"/>
          <p:cNvSpPr txBox="1">
            <a:spLocks/>
          </p:cNvSpPr>
          <p:nvPr/>
        </p:nvSpPr>
        <p:spPr>
          <a:xfrm>
            <a:off x="915988" y="1600199"/>
            <a:ext cx="7316786" cy="552974"/>
          </a:xfrm>
          <a:prstGeom prst="roundRect">
            <a:avLst>
              <a:gd name="adj" fmla="val 12095"/>
            </a:avLst>
          </a:prstGeom>
          <a:solidFill>
            <a:srgbClr val="BE143C"/>
          </a:solidFill>
        </p:spPr>
        <p:txBody>
          <a:bodyPr anchor="ctr" anchorCtr="0"/>
          <a:lstStyle>
            <a:lvl1pPr marL="53975" indent="-53975" algn="l" defTabSz="457200" rtl="0" eaLnBrk="1" latinLnBrk="0" hangingPunct="1">
              <a:lnSpc>
                <a:spcPct val="120000"/>
              </a:lnSpc>
              <a:spcBef>
                <a:spcPts val="900"/>
              </a:spcBef>
              <a:spcAft>
                <a:spcPts val="900"/>
              </a:spcAft>
              <a:buClrTx/>
              <a:buFont typeface="Lucida Grande"/>
              <a:buChar char=" "/>
              <a:tabLst/>
              <a:defRPr sz="1400" kern="1200">
                <a:solidFill>
                  <a:schemeClr val="tx1"/>
                </a:solidFill>
                <a:latin typeface="Segoe UI"/>
                <a:ea typeface="+mn-ea"/>
                <a:cs typeface="+mn-cs"/>
              </a:defRPr>
            </a:lvl1pPr>
            <a:lvl2pPr marL="457200" indent="-171450" algn="l" defTabSz="457200" rtl="0" eaLnBrk="1" latinLnBrk="0" hangingPunct="1">
              <a:lnSpc>
                <a:spcPct val="120000"/>
              </a:lnSpc>
              <a:spcBef>
                <a:spcPts val="300"/>
              </a:spcBef>
              <a:spcAft>
                <a:spcPts val="900"/>
              </a:spcAft>
              <a:buClrTx/>
              <a:buFont typeface="Arial"/>
              <a:buChar char="•"/>
              <a:tabLst/>
              <a:defRPr sz="1400" kern="1200">
                <a:solidFill>
                  <a:schemeClr val="tx1"/>
                </a:solidFill>
                <a:latin typeface="Segoe UI"/>
                <a:ea typeface="+mn-ea"/>
                <a:cs typeface="+mn-cs"/>
              </a:defRPr>
            </a:lvl2pPr>
            <a:lvl3pPr marL="801688" indent="-173038" algn="l" defTabSz="457200" rtl="0" eaLnBrk="1" latinLnBrk="0" hangingPunct="1">
              <a:lnSpc>
                <a:spcPct val="120000"/>
              </a:lnSpc>
              <a:spcBef>
                <a:spcPts val="0"/>
              </a:spcBef>
              <a:spcAft>
                <a:spcPts val="900"/>
              </a:spcAft>
              <a:buClr>
                <a:schemeClr val="tx1"/>
              </a:buClr>
              <a:buFont typeface="Lucida Grande"/>
              <a:buChar char="–"/>
              <a:tabLst/>
              <a:defRPr sz="1400" kern="1200">
                <a:solidFill>
                  <a:schemeClr val="tx1"/>
                </a:solidFill>
                <a:latin typeface="Segoe UI"/>
                <a:ea typeface="+mn-ea"/>
                <a:cs typeface="+mn-cs"/>
              </a:defRPr>
            </a:lvl3pPr>
            <a:lvl4pPr marL="1198563" indent="-171450" algn="l" defTabSz="457200" rtl="0" eaLnBrk="1" latinLnBrk="0" hangingPunct="1">
              <a:lnSpc>
                <a:spcPct val="120000"/>
              </a:lnSpc>
              <a:spcBef>
                <a:spcPts val="0"/>
              </a:spcBef>
              <a:spcAft>
                <a:spcPts val="900"/>
              </a:spcAft>
              <a:buClr>
                <a:schemeClr val="tx1"/>
              </a:buClr>
              <a:buFont typeface="Arial"/>
              <a:buChar char="•"/>
              <a:defRPr sz="1400" kern="1200">
                <a:solidFill>
                  <a:schemeClr val="tx1"/>
                </a:solidFill>
                <a:latin typeface="Segoe UI"/>
                <a:ea typeface="+mn-ea"/>
                <a:cs typeface="+mn-cs"/>
              </a:defRPr>
            </a:lvl4pPr>
            <a:lvl5pPr marL="1601788" indent="-173038" algn="l" defTabSz="457200" rtl="0" eaLnBrk="1" latinLnBrk="0" hangingPunct="1">
              <a:lnSpc>
                <a:spcPct val="120000"/>
              </a:lnSpc>
              <a:spcBef>
                <a:spcPts val="0"/>
              </a:spcBef>
              <a:spcAft>
                <a:spcPts val="900"/>
              </a:spcAft>
              <a:buClr>
                <a:schemeClr val="tx1"/>
              </a:buClr>
              <a:buFont typeface="Lucida Grande"/>
              <a:buChar char="–"/>
              <a:defRPr sz="1400" kern="1200">
                <a:solidFill>
                  <a:schemeClr val="tx1"/>
                </a:solidFill>
                <a:latin typeface="Segoe UI"/>
                <a:ea typeface="+mn-ea"/>
                <a:cs typeface="+mn-cs"/>
              </a:defRPr>
            </a:lvl5pPr>
            <a:lvl6pPr marL="1601788" indent="-171450" algn="l" defTabSz="457200" rtl="0" eaLnBrk="1" latinLnBrk="0" hangingPunct="1">
              <a:lnSpc>
                <a:spcPct val="120000"/>
              </a:lnSpc>
              <a:spcBef>
                <a:spcPts val="0"/>
              </a:spcBef>
              <a:spcAft>
                <a:spcPts val="900"/>
              </a:spcAft>
              <a:buClr>
                <a:schemeClr val="tx1"/>
              </a:buClr>
              <a:buFont typeface="Lucida Grande"/>
              <a:buChar char="–"/>
              <a:defRPr sz="1400" kern="1200">
                <a:solidFill>
                  <a:schemeClr val="tx1"/>
                </a:solidFill>
                <a:latin typeface="Segoe UI"/>
                <a:ea typeface="+mn-ea"/>
                <a:cs typeface="+mn-cs"/>
              </a:defRPr>
            </a:lvl6pPr>
            <a:lvl7pPr marL="1601788" indent="-171450" algn="l" defTabSz="457200" rtl="0" eaLnBrk="1" latinLnBrk="0" hangingPunct="1">
              <a:lnSpc>
                <a:spcPct val="120000"/>
              </a:lnSpc>
              <a:spcBef>
                <a:spcPts val="0"/>
              </a:spcBef>
              <a:spcAft>
                <a:spcPts val="900"/>
              </a:spcAft>
              <a:buClr>
                <a:schemeClr val="tx1"/>
              </a:buClr>
              <a:buFont typeface="Lucida Grande"/>
              <a:buChar char="–"/>
              <a:defRPr sz="1400" kern="1200" baseline="0">
                <a:solidFill>
                  <a:schemeClr val="tx1"/>
                </a:solidFill>
                <a:latin typeface="Segoe UI"/>
                <a:ea typeface="+mn-ea"/>
                <a:cs typeface="+mn-cs"/>
              </a:defRPr>
            </a:lvl7pPr>
            <a:lvl8pPr marL="1601788" indent="-171450" algn="l" defTabSz="457200" rtl="0" eaLnBrk="1" latinLnBrk="0" hangingPunct="1">
              <a:lnSpc>
                <a:spcPct val="120000"/>
              </a:lnSpc>
              <a:spcBef>
                <a:spcPts val="0"/>
              </a:spcBef>
              <a:spcAft>
                <a:spcPts val="900"/>
              </a:spcAft>
              <a:buClr>
                <a:schemeClr val="tx1"/>
              </a:buClr>
              <a:buFont typeface="Lucida Grande"/>
              <a:buChar char="–"/>
              <a:defRPr sz="1400" kern="1200" baseline="0">
                <a:solidFill>
                  <a:schemeClr val="tx1"/>
                </a:solidFill>
                <a:latin typeface="Segoe UI"/>
                <a:ea typeface="+mn-ea"/>
                <a:cs typeface="+mn-cs"/>
              </a:defRPr>
            </a:lvl8pPr>
            <a:lvl9pPr marL="1601788" indent="-171450" algn="l" defTabSz="457200" rtl="0" eaLnBrk="1" latinLnBrk="0" hangingPunct="1">
              <a:lnSpc>
                <a:spcPct val="120000"/>
              </a:lnSpc>
              <a:spcBef>
                <a:spcPts val="0"/>
              </a:spcBef>
              <a:spcAft>
                <a:spcPts val="900"/>
              </a:spcAft>
              <a:buClr>
                <a:schemeClr val="tx1"/>
              </a:buClr>
              <a:buFont typeface="Lucida Grande"/>
              <a:buChar char="–"/>
              <a:defRPr sz="1400" kern="1200" baseline="0">
                <a:solidFill>
                  <a:schemeClr val="tx1"/>
                </a:solidFill>
                <a:latin typeface="Segoe UI"/>
                <a:ea typeface="+mn-ea"/>
                <a:cs typeface="+mn-cs"/>
              </a:defRPr>
            </a:lvl9pPr>
          </a:lstStyle>
          <a:p>
            <a:pPr marL="0" lvl="1" indent="0">
              <a:lnSpc>
                <a:spcPct val="100000"/>
              </a:lnSpc>
              <a:spcBef>
                <a:spcPts val="800"/>
              </a:spcBef>
              <a:buNone/>
            </a:pPr>
            <a:r>
              <a:rPr lang="en-US" altLang="en-US" sz="2000" dirty="0">
                <a:solidFill>
                  <a:schemeClr val="bg2"/>
                </a:solidFill>
              </a:rPr>
              <a:t>Morale</a:t>
            </a:r>
          </a:p>
        </p:txBody>
      </p:sp>
      <p:sp>
        <p:nvSpPr>
          <p:cNvPr id="17" name="Text Placeholder 1"/>
          <p:cNvSpPr txBox="1">
            <a:spLocks/>
          </p:cNvSpPr>
          <p:nvPr/>
        </p:nvSpPr>
        <p:spPr>
          <a:xfrm>
            <a:off x="915987" y="3886199"/>
            <a:ext cx="7316788" cy="552974"/>
          </a:xfrm>
          <a:prstGeom prst="roundRect">
            <a:avLst>
              <a:gd name="adj" fmla="val 12095"/>
            </a:avLst>
          </a:prstGeom>
          <a:solidFill>
            <a:srgbClr val="BE143C"/>
          </a:solidFill>
        </p:spPr>
        <p:txBody>
          <a:bodyPr anchor="ctr" anchorCtr="0"/>
          <a:lstStyle>
            <a:lvl1pPr marL="53975" indent="-53975" algn="l" defTabSz="457200" rtl="0" eaLnBrk="1" latinLnBrk="0" hangingPunct="1">
              <a:lnSpc>
                <a:spcPct val="120000"/>
              </a:lnSpc>
              <a:spcBef>
                <a:spcPts val="900"/>
              </a:spcBef>
              <a:spcAft>
                <a:spcPts val="900"/>
              </a:spcAft>
              <a:buClrTx/>
              <a:buFont typeface="Lucida Grande"/>
              <a:buChar char=" "/>
              <a:tabLst/>
              <a:defRPr sz="1400" kern="1200">
                <a:solidFill>
                  <a:schemeClr val="tx1"/>
                </a:solidFill>
                <a:latin typeface="Segoe UI"/>
                <a:ea typeface="+mn-ea"/>
                <a:cs typeface="+mn-cs"/>
              </a:defRPr>
            </a:lvl1pPr>
            <a:lvl2pPr marL="457200" indent="-171450" algn="l" defTabSz="457200" rtl="0" eaLnBrk="1" latinLnBrk="0" hangingPunct="1">
              <a:lnSpc>
                <a:spcPct val="120000"/>
              </a:lnSpc>
              <a:spcBef>
                <a:spcPts val="300"/>
              </a:spcBef>
              <a:spcAft>
                <a:spcPts val="900"/>
              </a:spcAft>
              <a:buClrTx/>
              <a:buFont typeface="Arial"/>
              <a:buChar char="•"/>
              <a:tabLst/>
              <a:defRPr sz="1400" kern="1200">
                <a:solidFill>
                  <a:schemeClr val="tx1"/>
                </a:solidFill>
                <a:latin typeface="Segoe UI"/>
                <a:ea typeface="+mn-ea"/>
                <a:cs typeface="+mn-cs"/>
              </a:defRPr>
            </a:lvl2pPr>
            <a:lvl3pPr marL="801688" indent="-173038" algn="l" defTabSz="457200" rtl="0" eaLnBrk="1" latinLnBrk="0" hangingPunct="1">
              <a:lnSpc>
                <a:spcPct val="120000"/>
              </a:lnSpc>
              <a:spcBef>
                <a:spcPts val="0"/>
              </a:spcBef>
              <a:spcAft>
                <a:spcPts val="900"/>
              </a:spcAft>
              <a:buClr>
                <a:schemeClr val="tx1"/>
              </a:buClr>
              <a:buFont typeface="Lucida Grande"/>
              <a:buChar char="–"/>
              <a:tabLst/>
              <a:defRPr sz="1400" kern="1200">
                <a:solidFill>
                  <a:schemeClr val="tx1"/>
                </a:solidFill>
                <a:latin typeface="Segoe UI"/>
                <a:ea typeface="+mn-ea"/>
                <a:cs typeface="+mn-cs"/>
              </a:defRPr>
            </a:lvl3pPr>
            <a:lvl4pPr marL="1198563" indent="-171450" algn="l" defTabSz="457200" rtl="0" eaLnBrk="1" latinLnBrk="0" hangingPunct="1">
              <a:lnSpc>
                <a:spcPct val="120000"/>
              </a:lnSpc>
              <a:spcBef>
                <a:spcPts val="0"/>
              </a:spcBef>
              <a:spcAft>
                <a:spcPts val="900"/>
              </a:spcAft>
              <a:buClr>
                <a:schemeClr val="tx1"/>
              </a:buClr>
              <a:buFont typeface="Arial"/>
              <a:buChar char="•"/>
              <a:defRPr sz="1400" kern="1200">
                <a:solidFill>
                  <a:schemeClr val="tx1"/>
                </a:solidFill>
                <a:latin typeface="Segoe UI"/>
                <a:ea typeface="+mn-ea"/>
                <a:cs typeface="+mn-cs"/>
              </a:defRPr>
            </a:lvl4pPr>
            <a:lvl5pPr marL="1601788" indent="-173038" algn="l" defTabSz="457200" rtl="0" eaLnBrk="1" latinLnBrk="0" hangingPunct="1">
              <a:lnSpc>
                <a:spcPct val="120000"/>
              </a:lnSpc>
              <a:spcBef>
                <a:spcPts val="0"/>
              </a:spcBef>
              <a:spcAft>
                <a:spcPts val="900"/>
              </a:spcAft>
              <a:buClr>
                <a:schemeClr val="tx1"/>
              </a:buClr>
              <a:buFont typeface="Lucida Grande"/>
              <a:buChar char="–"/>
              <a:defRPr sz="1400" kern="1200">
                <a:solidFill>
                  <a:schemeClr val="tx1"/>
                </a:solidFill>
                <a:latin typeface="Segoe UI"/>
                <a:ea typeface="+mn-ea"/>
                <a:cs typeface="+mn-cs"/>
              </a:defRPr>
            </a:lvl5pPr>
            <a:lvl6pPr marL="1601788" indent="-171450" algn="l" defTabSz="457200" rtl="0" eaLnBrk="1" latinLnBrk="0" hangingPunct="1">
              <a:lnSpc>
                <a:spcPct val="120000"/>
              </a:lnSpc>
              <a:spcBef>
                <a:spcPts val="0"/>
              </a:spcBef>
              <a:spcAft>
                <a:spcPts val="900"/>
              </a:spcAft>
              <a:buClr>
                <a:schemeClr val="tx1"/>
              </a:buClr>
              <a:buFont typeface="Lucida Grande"/>
              <a:buChar char="–"/>
              <a:defRPr sz="1400" kern="1200">
                <a:solidFill>
                  <a:schemeClr val="tx1"/>
                </a:solidFill>
                <a:latin typeface="Segoe UI"/>
                <a:ea typeface="+mn-ea"/>
                <a:cs typeface="+mn-cs"/>
              </a:defRPr>
            </a:lvl6pPr>
            <a:lvl7pPr marL="1601788" indent="-171450" algn="l" defTabSz="457200" rtl="0" eaLnBrk="1" latinLnBrk="0" hangingPunct="1">
              <a:lnSpc>
                <a:spcPct val="120000"/>
              </a:lnSpc>
              <a:spcBef>
                <a:spcPts val="0"/>
              </a:spcBef>
              <a:spcAft>
                <a:spcPts val="900"/>
              </a:spcAft>
              <a:buClr>
                <a:schemeClr val="tx1"/>
              </a:buClr>
              <a:buFont typeface="Lucida Grande"/>
              <a:buChar char="–"/>
              <a:defRPr sz="1400" kern="1200" baseline="0">
                <a:solidFill>
                  <a:schemeClr val="tx1"/>
                </a:solidFill>
                <a:latin typeface="Segoe UI"/>
                <a:ea typeface="+mn-ea"/>
                <a:cs typeface="+mn-cs"/>
              </a:defRPr>
            </a:lvl7pPr>
            <a:lvl8pPr marL="1601788" indent="-171450" algn="l" defTabSz="457200" rtl="0" eaLnBrk="1" latinLnBrk="0" hangingPunct="1">
              <a:lnSpc>
                <a:spcPct val="120000"/>
              </a:lnSpc>
              <a:spcBef>
                <a:spcPts val="0"/>
              </a:spcBef>
              <a:spcAft>
                <a:spcPts val="900"/>
              </a:spcAft>
              <a:buClr>
                <a:schemeClr val="tx1"/>
              </a:buClr>
              <a:buFont typeface="Lucida Grande"/>
              <a:buChar char="–"/>
              <a:defRPr sz="1400" kern="1200" baseline="0">
                <a:solidFill>
                  <a:schemeClr val="tx1"/>
                </a:solidFill>
                <a:latin typeface="Segoe UI"/>
                <a:ea typeface="+mn-ea"/>
                <a:cs typeface="+mn-cs"/>
              </a:defRPr>
            </a:lvl8pPr>
            <a:lvl9pPr marL="1601788" indent="-171450" algn="l" defTabSz="457200" rtl="0" eaLnBrk="1" latinLnBrk="0" hangingPunct="1">
              <a:lnSpc>
                <a:spcPct val="120000"/>
              </a:lnSpc>
              <a:spcBef>
                <a:spcPts val="0"/>
              </a:spcBef>
              <a:spcAft>
                <a:spcPts val="900"/>
              </a:spcAft>
              <a:buClr>
                <a:schemeClr val="tx1"/>
              </a:buClr>
              <a:buFont typeface="Lucida Grande"/>
              <a:buChar char="–"/>
              <a:defRPr sz="1400" kern="1200" baseline="0">
                <a:solidFill>
                  <a:schemeClr val="tx1"/>
                </a:solidFill>
                <a:latin typeface="Segoe UI"/>
                <a:ea typeface="+mn-ea"/>
                <a:cs typeface="+mn-cs"/>
              </a:defRPr>
            </a:lvl9pPr>
          </a:lstStyle>
          <a:p>
            <a:pPr marL="0" lvl="1" indent="0">
              <a:lnSpc>
                <a:spcPct val="100000"/>
              </a:lnSpc>
              <a:spcBef>
                <a:spcPts val="800"/>
              </a:spcBef>
              <a:buNone/>
            </a:pPr>
            <a:r>
              <a:rPr lang="en-US" altLang="en-US" sz="2000" dirty="0">
                <a:solidFill>
                  <a:schemeClr val="bg2"/>
                </a:solidFill>
              </a:rPr>
              <a:t>Productivity</a:t>
            </a:r>
          </a:p>
        </p:txBody>
      </p:sp>
      <p:graphicFrame>
        <p:nvGraphicFramePr>
          <p:cNvPr id="10" name="Chart 9">
            <a:extLst>
              <a:ext uri="{FF2B5EF4-FFF2-40B4-BE49-F238E27FC236}">
                <a16:creationId xmlns:a16="http://schemas.microsoft.com/office/drawing/2014/main" id="{2C78830F-7874-4870-BA1C-00507EA72D3B}"/>
              </a:ext>
            </a:extLst>
          </p:cNvPr>
          <p:cNvGraphicFramePr>
            <a:graphicFrameLocks/>
          </p:cNvGraphicFramePr>
          <p:nvPr>
            <p:extLst>
              <p:ext uri="{D42A27DB-BD31-4B8C-83A1-F6EECF244321}">
                <p14:modId xmlns:p14="http://schemas.microsoft.com/office/powerpoint/2010/main" val="1841861371"/>
              </p:ext>
            </p:extLst>
          </p:nvPr>
        </p:nvGraphicFramePr>
        <p:xfrm>
          <a:off x="915988" y="2153173"/>
          <a:ext cx="7312024" cy="1733026"/>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1" name="Chart 10">
            <a:extLst>
              <a:ext uri="{FF2B5EF4-FFF2-40B4-BE49-F238E27FC236}">
                <a16:creationId xmlns:a16="http://schemas.microsoft.com/office/drawing/2014/main" id="{41DD8108-D9FD-4501-A8C9-56BC12959EBC}"/>
              </a:ext>
            </a:extLst>
          </p:cNvPr>
          <p:cNvGraphicFramePr>
            <a:graphicFrameLocks/>
          </p:cNvGraphicFramePr>
          <p:nvPr>
            <p:extLst>
              <p:ext uri="{D42A27DB-BD31-4B8C-83A1-F6EECF244321}">
                <p14:modId xmlns:p14="http://schemas.microsoft.com/office/powerpoint/2010/main" val="689833398"/>
              </p:ext>
            </p:extLst>
          </p:nvPr>
        </p:nvGraphicFramePr>
        <p:xfrm>
          <a:off x="915988" y="4439173"/>
          <a:ext cx="7341156" cy="1733026"/>
        </p:xfrm>
        <a:graphic>
          <a:graphicData uri="http://schemas.openxmlformats.org/drawingml/2006/chart">
            <c:chart xmlns:c="http://schemas.openxmlformats.org/drawingml/2006/chart" xmlns:r="http://schemas.openxmlformats.org/officeDocument/2006/relationships" r:id="rId4"/>
          </a:graphicData>
        </a:graphic>
      </p:graphicFrame>
    </p:spTree>
    <p:custDataLst>
      <p:tags r:id="rId1"/>
    </p:custDataLst>
    <p:extLst>
      <p:ext uri="{BB962C8B-B14F-4D97-AF65-F5344CB8AC3E}">
        <p14:creationId xmlns:p14="http://schemas.microsoft.com/office/powerpoint/2010/main" val="24582341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68679" y="624015"/>
            <a:ext cx="7316787" cy="685800"/>
          </a:xfrm>
        </p:spPr>
        <p:txBody>
          <a:bodyPr/>
          <a:lstStyle/>
          <a:p>
            <a:r>
              <a:rPr lang="en-US" dirty="0"/>
              <a:t>Effects (Continued)</a:t>
            </a:r>
          </a:p>
        </p:txBody>
      </p:sp>
      <p:sp>
        <p:nvSpPr>
          <p:cNvPr id="5" name="Slide Number Placeholder 4"/>
          <p:cNvSpPr>
            <a:spLocks noGrp="1"/>
          </p:cNvSpPr>
          <p:nvPr>
            <p:ph type="sldNum" sz="quarter" idx="12"/>
          </p:nvPr>
        </p:nvSpPr>
        <p:spPr/>
        <p:txBody>
          <a:bodyPr/>
          <a:lstStyle/>
          <a:p>
            <a:fld id="{BC3E0A6C-60AE-6241-853C-C56EF7F0B06D}" type="slidenum">
              <a:rPr lang="en-US" smtClean="0"/>
              <a:t>9</a:t>
            </a:fld>
            <a:endParaRPr lang="en-US"/>
          </a:p>
        </p:txBody>
      </p:sp>
      <p:sp>
        <p:nvSpPr>
          <p:cNvPr id="15" name="Content Placeholder 2"/>
          <p:cNvSpPr>
            <a:spLocks noGrp="1"/>
          </p:cNvSpPr>
          <p:nvPr>
            <p:ph idx="1"/>
          </p:nvPr>
        </p:nvSpPr>
        <p:spPr>
          <a:xfrm>
            <a:off x="868679" y="1282655"/>
            <a:ext cx="7578203" cy="276773"/>
          </a:xfrm>
        </p:spPr>
        <p:txBody>
          <a:bodyPr numCol="1"/>
          <a:lstStyle/>
          <a:p>
            <a:pPr marL="0" indent="0">
              <a:buNone/>
            </a:pPr>
            <a:r>
              <a:rPr lang="en-US" dirty="0"/>
              <a:t>What effect has the current worksite well-being program had on each aspect of your life?</a:t>
            </a:r>
          </a:p>
        </p:txBody>
      </p:sp>
      <p:sp>
        <p:nvSpPr>
          <p:cNvPr id="16" name="Text Placeholder 1"/>
          <p:cNvSpPr txBox="1">
            <a:spLocks/>
          </p:cNvSpPr>
          <p:nvPr/>
        </p:nvSpPr>
        <p:spPr>
          <a:xfrm>
            <a:off x="915988" y="1600199"/>
            <a:ext cx="7316786" cy="552974"/>
          </a:xfrm>
          <a:prstGeom prst="roundRect">
            <a:avLst>
              <a:gd name="adj" fmla="val 12095"/>
            </a:avLst>
          </a:prstGeom>
          <a:solidFill>
            <a:srgbClr val="BE143C"/>
          </a:solidFill>
        </p:spPr>
        <p:txBody>
          <a:bodyPr anchor="ctr" anchorCtr="0"/>
          <a:lstStyle>
            <a:lvl1pPr marL="53975" indent="-53975" algn="l" defTabSz="457200" rtl="0" eaLnBrk="1" latinLnBrk="0" hangingPunct="1">
              <a:lnSpc>
                <a:spcPct val="120000"/>
              </a:lnSpc>
              <a:spcBef>
                <a:spcPts val="900"/>
              </a:spcBef>
              <a:spcAft>
                <a:spcPts val="900"/>
              </a:spcAft>
              <a:buClrTx/>
              <a:buFont typeface="Lucida Grande"/>
              <a:buChar char=" "/>
              <a:tabLst/>
              <a:defRPr sz="1400" kern="1200">
                <a:solidFill>
                  <a:schemeClr val="tx1"/>
                </a:solidFill>
                <a:latin typeface="Segoe UI"/>
                <a:ea typeface="+mn-ea"/>
                <a:cs typeface="+mn-cs"/>
              </a:defRPr>
            </a:lvl1pPr>
            <a:lvl2pPr marL="457200" indent="-171450" algn="l" defTabSz="457200" rtl="0" eaLnBrk="1" latinLnBrk="0" hangingPunct="1">
              <a:lnSpc>
                <a:spcPct val="120000"/>
              </a:lnSpc>
              <a:spcBef>
                <a:spcPts val="300"/>
              </a:spcBef>
              <a:spcAft>
                <a:spcPts val="900"/>
              </a:spcAft>
              <a:buClrTx/>
              <a:buFont typeface="Arial"/>
              <a:buChar char="•"/>
              <a:tabLst/>
              <a:defRPr sz="1400" kern="1200">
                <a:solidFill>
                  <a:schemeClr val="tx1"/>
                </a:solidFill>
                <a:latin typeface="Segoe UI"/>
                <a:ea typeface="+mn-ea"/>
                <a:cs typeface="+mn-cs"/>
              </a:defRPr>
            </a:lvl2pPr>
            <a:lvl3pPr marL="801688" indent="-173038" algn="l" defTabSz="457200" rtl="0" eaLnBrk="1" latinLnBrk="0" hangingPunct="1">
              <a:lnSpc>
                <a:spcPct val="120000"/>
              </a:lnSpc>
              <a:spcBef>
                <a:spcPts val="0"/>
              </a:spcBef>
              <a:spcAft>
                <a:spcPts val="900"/>
              </a:spcAft>
              <a:buClr>
                <a:schemeClr val="tx1"/>
              </a:buClr>
              <a:buFont typeface="Lucida Grande"/>
              <a:buChar char="–"/>
              <a:tabLst/>
              <a:defRPr sz="1400" kern="1200">
                <a:solidFill>
                  <a:schemeClr val="tx1"/>
                </a:solidFill>
                <a:latin typeface="Segoe UI"/>
                <a:ea typeface="+mn-ea"/>
                <a:cs typeface="+mn-cs"/>
              </a:defRPr>
            </a:lvl3pPr>
            <a:lvl4pPr marL="1198563" indent="-171450" algn="l" defTabSz="457200" rtl="0" eaLnBrk="1" latinLnBrk="0" hangingPunct="1">
              <a:lnSpc>
                <a:spcPct val="120000"/>
              </a:lnSpc>
              <a:spcBef>
                <a:spcPts val="0"/>
              </a:spcBef>
              <a:spcAft>
                <a:spcPts val="900"/>
              </a:spcAft>
              <a:buClr>
                <a:schemeClr val="tx1"/>
              </a:buClr>
              <a:buFont typeface="Arial"/>
              <a:buChar char="•"/>
              <a:defRPr sz="1400" kern="1200">
                <a:solidFill>
                  <a:schemeClr val="tx1"/>
                </a:solidFill>
                <a:latin typeface="Segoe UI"/>
                <a:ea typeface="+mn-ea"/>
                <a:cs typeface="+mn-cs"/>
              </a:defRPr>
            </a:lvl4pPr>
            <a:lvl5pPr marL="1601788" indent="-173038" algn="l" defTabSz="457200" rtl="0" eaLnBrk="1" latinLnBrk="0" hangingPunct="1">
              <a:lnSpc>
                <a:spcPct val="120000"/>
              </a:lnSpc>
              <a:spcBef>
                <a:spcPts val="0"/>
              </a:spcBef>
              <a:spcAft>
                <a:spcPts val="900"/>
              </a:spcAft>
              <a:buClr>
                <a:schemeClr val="tx1"/>
              </a:buClr>
              <a:buFont typeface="Lucida Grande"/>
              <a:buChar char="–"/>
              <a:defRPr sz="1400" kern="1200">
                <a:solidFill>
                  <a:schemeClr val="tx1"/>
                </a:solidFill>
                <a:latin typeface="Segoe UI"/>
                <a:ea typeface="+mn-ea"/>
                <a:cs typeface="+mn-cs"/>
              </a:defRPr>
            </a:lvl5pPr>
            <a:lvl6pPr marL="1601788" indent="-171450" algn="l" defTabSz="457200" rtl="0" eaLnBrk="1" latinLnBrk="0" hangingPunct="1">
              <a:lnSpc>
                <a:spcPct val="120000"/>
              </a:lnSpc>
              <a:spcBef>
                <a:spcPts val="0"/>
              </a:spcBef>
              <a:spcAft>
                <a:spcPts val="900"/>
              </a:spcAft>
              <a:buClr>
                <a:schemeClr val="tx1"/>
              </a:buClr>
              <a:buFont typeface="Lucida Grande"/>
              <a:buChar char="–"/>
              <a:defRPr sz="1400" kern="1200">
                <a:solidFill>
                  <a:schemeClr val="tx1"/>
                </a:solidFill>
                <a:latin typeface="Segoe UI"/>
                <a:ea typeface="+mn-ea"/>
                <a:cs typeface="+mn-cs"/>
              </a:defRPr>
            </a:lvl6pPr>
            <a:lvl7pPr marL="1601788" indent="-171450" algn="l" defTabSz="457200" rtl="0" eaLnBrk="1" latinLnBrk="0" hangingPunct="1">
              <a:lnSpc>
                <a:spcPct val="120000"/>
              </a:lnSpc>
              <a:spcBef>
                <a:spcPts val="0"/>
              </a:spcBef>
              <a:spcAft>
                <a:spcPts val="900"/>
              </a:spcAft>
              <a:buClr>
                <a:schemeClr val="tx1"/>
              </a:buClr>
              <a:buFont typeface="Lucida Grande"/>
              <a:buChar char="–"/>
              <a:defRPr sz="1400" kern="1200" baseline="0">
                <a:solidFill>
                  <a:schemeClr val="tx1"/>
                </a:solidFill>
                <a:latin typeface="Segoe UI"/>
                <a:ea typeface="+mn-ea"/>
                <a:cs typeface="+mn-cs"/>
              </a:defRPr>
            </a:lvl7pPr>
            <a:lvl8pPr marL="1601788" indent="-171450" algn="l" defTabSz="457200" rtl="0" eaLnBrk="1" latinLnBrk="0" hangingPunct="1">
              <a:lnSpc>
                <a:spcPct val="120000"/>
              </a:lnSpc>
              <a:spcBef>
                <a:spcPts val="0"/>
              </a:spcBef>
              <a:spcAft>
                <a:spcPts val="900"/>
              </a:spcAft>
              <a:buClr>
                <a:schemeClr val="tx1"/>
              </a:buClr>
              <a:buFont typeface="Lucida Grande"/>
              <a:buChar char="–"/>
              <a:defRPr sz="1400" kern="1200" baseline="0">
                <a:solidFill>
                  <a:schemeClr val="tx1"/>
                </a:solidFill>
                <a:latin typeface="Segoe UI"/>
                <a:ea typeface="+mn-ea"/>
                <a:cs typeface="+mn-cs"/>
              </a:defRPr>
            </a:lvl8pPr>
            <a:lvl9pPr marL="1601788" indent="-171450" algn="l" defTabSz="457200" rtl="0" eaLnBrk="1" latinLnBrk="0" hangingPunct="1">
              <a:lnSpc>
                <a:spcPct val="120000"/>
              </a:lnSpc>
              <a:spcBef>
                <a:spcPts val="0"/>
              </a:spcBef>
              <a:spcAft>
                <a:spcPts val="900"/>
              </a:spcAft>
              <a:buClr>
                <a:schemeClr val="tx1"/>
              </a:buClr>
              <a:buFont typeface="Lucida Grande"/>
              <a:buChar char="–"/>
              <a:defRPr sz="1400" kern="1200" baseline="0">
                <a:solidFill>
                  <a:schemeClr val="tx1"/>
                </a:solidFill>
                <a:latin typeface="Segoe UI"/>
                <a:ea typeface="+mn-ea"/>
                <a:cs typeface="+mn-cs"/>
              </a:defRPr>
            </a:lvl9pPr>
          </a:lstStyle>
          <a:p>
            <a:pPr marL="0" lvl="1" indent="0">
              <a:lnSpc>
                <a:spcPct val="100000"/>
              </a:lnSpc>
              <a:spcBef>
                <a:spcPts val="800"/>
              </a:spcBef>
              <a:buNone/>
            </a:pPr>
            <a:r>
              <a:rPr lang="en-US" altLang="en-US" sz="2000" dirty="0">
                <a:solidFill>
                  <a:schemeClr val="bg2"/>
                </a:solidFill>
              </a:rPr>
              <a:t>Job Satisfaction</a:t>
            </a:r>
          </a:p>
        </p:txBody>
      </p:sp>
      <p:sp>
        <p:nvSpPr>
          <p:cNvPr id="17" name="Text Placeholder 1"/>
          <p:cNvSpPr txBox="1">
            <a:spLocks/>
          </p:cNvSpPr>
          <p:nvPr/>
        </p:nvSpPr>
        <p:spPr>
          <a:xfrm>
            <a:off x="915987" y="3886199"/>
            <a:ext cx="7316788" cy="552974"/>
          </a:xfrm>
          <a:prstGeom prst="roundRect">
            <a:avLst>
              <a:gd name="adj" fmla="val 12095"/>
            </a:avLst>
          </a:prstGeom>
          <a:solidFill>
            <a:srgbClr val="BE143C"/>
          </a:solidFill>
        </p:spPr>
        <p:txBody>
          <a:bodyPr anchor="ctr" anchorCtr="0"/>
          <a:lstStyle>
            <a:lvl1pPr marL="53975" indent="-53975" algn="l" defTabSz="457200" rtl="0" eaLnBrk="1" latinLnBrk="0" hangingPunct="1">
              <a:lnSpc>
                <a:spcPct val="120000"/>
              </a:lnSpc>
              <a:spcBef>
                <a:spcPts val="900"/>
              </a:spcBef>
              <a:spcAft>
                <a:spcPts val="900"/>
              </a:spcAft>
              <a:buClrTx/>
              <a:buFont typeface="Lucida Grande"/>
              <a:buChar char=" "/>
              <a:tabLst/>
              <a:defRPr sz="1400" kern="1200">
                <a:solidFill>
                  <a:schemeClr val="tx1"/>
                </a:solidFill>
                <a:latin typeface="Segoe UI"/>
                <a:ea typeface="+mn-ea"/>
                <a:cs typeface="+mn-cs"/>
              </a:defRPr>
            </a:lvl1pPr>
            <a:lvl2pPr marL="457200" indent="-171450" algn="l" defTabSz="457200" rtl="0" eaLnBrk="1" latinLnBrk="0" hangingPunct="1">
              <a:lnSpc>
                <a:spcPct val="120000"/>
              </a:lnSpc>
              <a:spcBef>
                <a:spcPts val="300"/>
              </a:spcBef>
              <a:spcAft>
                <a:spcPts val="900"/>
              </a:spcAft>
              <a:buClrTx/>
              <a:buFont typeface="Arial"/>
              <a:buChar char="•"/>
              <a:tabLst/>
              <a:defRPr sz="1400" kern="1200">
                <a:solidFill>
                  <a:schemeClr val="tx1"/>
                </a:solidFill>
                <a:latin typeface="Segoe UI"/>
                <a:ea typeface="+mn-ea"/>
                <a:cs typeface="+mn-cs"/>
              </a:defRPr>
            </a:lvl2pPr>
            <a:lvl3pPr marL="801688" indent="-173038" algn="l" defTabSz="457200" rtl="0" eaLnBrk="1" latinLnBrk="0" hangingPunct="1">
              <a:lnSpc>
                <a:spcPct val="120000"/>
              </a:lnSpc>
              <a:spcBef>
                <a:spcPts val="0"/>
              </a:spcBef>
              <a:spcAft>
                <a:spcPts val="900"/>
              </a:spcAft>
              <a:buClr>
                <a:schemeClr val="tx1"/>
              </a:buClr>
              <a:buFont typeface="Lucida Grande"/>
              <a:buChar char="–"/>
              <a:tabLst/>
              <a:defRPr sz="1400" kern="1200">
                <a:solidFill>
                  <a:schemeClr val="tx1"/>
                </a:solidFill>
                <a:latin typeface="Segoe UI"/>
                <a:ea typeface="+mn-ea"/>
                <a:cs typeface="+mn-cs"/>
              </a:defRPr>
            </a:lvl3pPr>
            <a:lvl4pPr marL="1198563" indent="-171450" algn="l" defTabSz="457200" rtl="0" eaLnBrk="1" latinLnBrk="0" hangingPunct="1">
              <a:lnSpc>
                <a:spcPct val="120000"/>
              </a:lnSpc>
              <a:spcBef>
                <a:spcPts val="0"/>
              </a:spcBef>
              <a:spcAft>
                <a:spcPts val="900"/>
              </a:spcAft>
              <a:buClr>
                <a:schemeClr val="tx1"/>
              </a:buClr>
              <a:buFont typeface="Arial"/>
              <a:buChar char="•"/>
              <a:defRPr sz="1400" kern="1200">
                <a:solidFill>
                  <a:schemeClr val="tx1"/>
                </a:solidFill>
                <a:latin typeface="Segoe UI"/>
                <a:ea typeface="+mn-ea"/>
                <a:cs typeface="+mn-cs"/>
              </a:defRPr>
            </a:lvl4pPr>
            <a:lvl5pPr marL="1601788" indent="-173038" algn="l" defTabSz="457200" rtl="0" eaLnBrk="1" latinLnBrk="0" hangingPunct="1">
              <a:lnSpc>
                <a:spcPct val="120000"/>
              </a:lnSpc>
              <a:spcBef>
                <a:spcPts val="0"/>
              </a:spcBef>
              <a:spcAft>
                <a:spcPts val="900"/>
              </a:spcAft>
              <a:buClr>
                <a:schemeClr val="tx1"/>
              </a:buClr>
              <a:buFont typeface="Lucida Grande"/>
              <a:buChar char="–"/>
              <a:defRPr sz="1400" kern="1200">
                <a:solidFill>
                  <a:schemeClr val="tx1"/>
                </a:solidFill>
                <a:latin typeface="Segoe UI"/>
                <a:ea typeface="+mn-ea"/>
                <a:cs typeface="+mn-cs"/>
              </a:defRPr>
            </a:lvl5pPr>
            <a:lvl6pPr marL="1601788" indent="-171450" algn="l" defTabSz="457200" rtl="0" eaLnBrk="1" latinLnBrk="0" hangingPunct="1">
              <a:lnSpc>
                <a:spcPct val="120000"/>
              </a:lnSpc>
              <a:spcBef>
                <a:spcPts val="0"/>
              </a:spcBef>
              <a:spcAft>
                <a:spcPts val="900"/>
              </a:spcAft>
              <a:buClr>
                <a:schemeClr val="tx1"/>
              </a:buClr>
              <a:buFont typeface="Lucida Grande"/>
              <a:buChar char="–"/>
              <a:defRPr sz="1400" kern="1200">
                <a:solidFill>
                  <a:schemeClr val="tx1"/>
                </a:solidFill>
                <a:latin typeface="Segoe UI"/>
                <a:ea typeface="+mn-ea"/>
                <a:cs typeface="+mn-cs"/>
              </a:defRPr>
            </a:lvl6pPr>
            <a:lvl7pPr marL="1601788" indent="-171450" algn="l" defTabSz="457200" rtl="0" eaLnBrk="1" latinLnBrk="0" hangingPunct="1">
              <a:lnSpc>
                <a:spcPct val="120000"/>
              </a:lnSpc>
              <a:spcBef>
                <a:spcPts val="0"/>
              </a:spcBef>
              <a:spcAft>
                <a:spcPts val="900"/>
              </a:spcAft>
              <a:buClr>
                <a:schemeClr val="tx1"/>
              </a:buClr>
              <a:buFont typeface="Lucida Grande"/>
              <a:buChar char="–"/>
              <a:defRPr sz="1400" kern="1200" baseline="0">
                <a:solidFill>
                  <a:schemeClr val="tx1"/>
                </a:solidFill>
                <a:latin typeface="Segoe UI"/>
                <a:ea typeface="+mn-ea"/>
                <a:cs typeface="+mn-cs"/>
              </a:defRPr>
            </a:lvl7pPr>
            <a:lvl8pPr marL="1601788" indent="-171450" algn="l" defTabSz="457200" rtl="0" eaLnBrk="1" latinLnBrk="0" hangingPunct="1">
              <a:lnSpc>
                <a:spcPct val="120000"/>
              </a:lnSpc>
              <a:spcBef>
                <a:spcPts val="0"/>
              </a:spcBef>
              <a:spcAft>
                <a:spcPts val="900"/>
              </a:spcAft>
              <a:buClr>
                <a:schemeClr val="tx1"/>
              </a:buClr>
              <a:buFont typeface="Lucida Grande"/>
              <a:buChar char="–"/>
              <a:defRPr sz="1400" kern="1200" baseline="0">
                <a:solidFill>
                  <a:schemeClr val="tx1"/>
                </a:solidFill>
                <a:latin typeface="Segoe UI"/>
                <a:ea typeface="+mn-ea"/>
                <a:cs typeface="+mn-cs"/>
              </a:defRPr>
            </a:lvl8pPr>
            <a:lvl9pPr marL="1601788" indent="-171450" algn="l" defTabSz="457200" rtl="0" eaLnBrk="1" latinLnBrk="0" hangingPunct="1">
              <a:lnSpc>
                <a:spcPct val="120000"/>
              </a:lnSpc>
              <a:spcBef>
                <a:spcPts val="0"/>
              </a:spcBef>
              <a:spcAft>
                <a:spcPts val="900"/>
              </a:spcAft>
              <a:buClr>
                <a:schemeClr val="tx1"/>
              </a:buClr>
              <a:buFont typeface="Lucida Grande"/>
              <a:buChar char="–"/>
              <a:defRPr sz="1400" kern="1200" baseline="0">
                <a:solidFill>
                  <a:schemeClr val="tx1"/>
                </a:solidFill>
                <a:latin typeface="Segoe UI"/>
                <a:ea typeface="+mn-ea"/>
                <a:cs typeface="+mn-cs"/>
              </a:defRPr>
            </a:lvl9pPr>
          </a:lstStyle>
          <a:p>
            <a:pPr marL="0" lvl="1" indent="0">
              <a:lnSpc>
                <a:spcPct val="100000"/>
              </a:lnSpc>
              <a:spcBef>
                <a:spcPts val="800"/>
              </a:spcBef>
              <a:buNone/>
            </a:pPr>
            <a:r>
              <a:rPr lang="en-US" altLang="en-US" sz="2000" dirty="0">
                <a:solidFill>
                  <a:schemeClr val="bg2"/>
                </a:solidFill>
              </a:rPr>
              <a:t>Overall Health</a:t>
            </a:r>
          </a:p>
        </p:txBody>
      </p:sp>
      <p:graphicFrame>
        <p:nvGraphicFramePr>
          <p:cNvPr id="10" name="Chart 9">
            <a:extLst>
              <a:ext uri="{FF2B5EF4-FFF2-40B4-BE49-F238E27FC236}">
                <a16:creationId xmlns:a16="http://schemas.microsoft.com/office/drawing/2014/main" id="{89E27C23-265D-49C0-8636-9CE4BB53D4B4}"/>
              </a:ext>
            </a:extLst>
          </p:cNvPr>
          <p:cNvGraphicFramePr>
            <a:graphicFrameLocks/>
          </p:cNvGraphicFramePr>
          <p:nvPr>
            <p:extLst>
              <p:ext uri="{D42A27DB-BD31-4B8C-83A1-F6EECF244321}">
                <p14:modId xmlns:p14="http://schemas.microsoft.com/office/powerpoint/2010/main" val="3655250700"/>
              </p:ext>
            </p:extLst>
          </p:nvPr>
        </p:nvGraphicFramePr>
        <p:xfrm>
          <a:off x="915988" y="2155997"/>
          <a:ext cx="7312025" cy="1730202"/>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1" name="Chart 10">
            <a:extLst>
              <a:ext uri="{FF2B5EF4-FFF2-40B4-BE49-F238E27FC236}">
                <a16:creationId xmlns:a16="http://schemas.microsoft.com/office/drawing/2014/main" id="{F0D9D7EF-0205-4A7B-9821-D1980B0C54D4}"/>
              </a:ext>
            </a:extLst>
          </p:cNvPr>
          <p:cNvGraphicFramePr>
            <a:graphicFrameLocks/>
          </p:cNvGraphicFramePr>
          <p:nvPr>
            <p:extLst>
              <p:ext uri="{D42A27DB-BD31-4B8C-83A1-F6EECF244321}">
                <p14:modId xmlns:p14="http://schemas.microsoft.com/office/powerpoint/2010/main" val="2705207838"/>
              </p:ext>
            </p:extLst>
          </p:nvPr>
        </p:nvGraphicFramePr>
        <p:xfrm>
          <a:off x="915987" y="4439173"/>
          <a:ext cx="7341157" cy="1730202"/>
        </p:xfrm>
        <a:graphic>
          <a:graphicData uri="http://schemas.openxmlformats.org/drawingml/2006/chart">
            <c:chart xmlns:c="http://schemas.openxmlformats.org/drawingml/2006/chart" xmlns:r="http://schemas.openxmlformats.org/officeDocument/2006/relationships" r:id="rId4"/>
          </a:graphicData>
        </a:graphic>
      </p:graphicFrame>
    </p:spTree>
    <p:custDataLst>
      <p:tags r:id="rId1"/>
    </p:custDataLst>
    <p:extLst>
      <p:ext uri="{BB962C8B-B14F-4D97-AF65-F5344CB8AC3E}">
        <p14:creationId xmlns:p14="http://schemas.microsoft.com/office/powerpoint/2010/main" val="4249853953"/>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 name="ARTICULATE_SLIDE_COUNT" val="41"/>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Office Theme">
  <a:themeElements>
    <a:clrScheme name="MVP Health Care 2016">
      <a:dk1>
        <a:srgbClr val="000000"/>
      </a:dk1>
      <a:lt1>
        <a:sysClr val="window" lastClr="FFFFFF"/>
      </a:lt1>
      <a:dk2>
        <a:srgbClr val="AE002C"/>
      </a:dk2>
      <a:lt2>
        <a:srgbClr val="FFFFFF"/>
      </a:lt2>
      <a:accent1>
        <a:srgbClr val="AE002C"/>
      </a:accent1>
      <a:accent2>
        <a:srgbClr val="766D64"/>
      </a:accent2>
      <a:accent3>
        <a:srgbClr val="196EBC"/>
      </a:accent3>
      <a:accent4>
        <a:srgbClr val="1EB6FD"/>
      </a:accent4>
      <a:accent5>
        <a:srgbClr val="FDA80A"/>
      </a:accent5>
      <a:accent6>
        <a:srgbClr val="BEDC06"/>
      </a:accent6>
      <a:hlink>
        <a:srgbClr val="AE002C"/>
      </a:hlink>
      <a:folHlink>
        <a:srgbClr val="766D64"/>
      </a:folHlink>
    </a:clrScheme>
    <a:fontScheme name="MVP-Segoe">
      <a:majorFont>
        <a:latin typeface="Segoe UI"/>
        <a:ea typeface=""/>
        <a:cs typeface=""/>
        <a:font script="Jpan" typeface="ＭＳ ゴシック"/>
        <a:font script="Hang" typeface="HY그래픽B"/>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Segoe UI"/>
        <a:ea typeface=""/>
        <a:cs typeface=""/>
        <a:font script="Jpan" typeface="ＭＳ ゴシック"/>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2">
            <a:lumMod val="20000"/>
            <a:lumOff val="80000"/>
          </a:schemeClr>
        </a:solidFill>
        <a:ln>
          <a:noFill/>
        </a:ln>
        <a:effectLst/>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bodyPr vert="horz" lIns="0" tIns="0" rIns="0" bIns="0" numCol="1" spcCol="0" rtlCol="0">
        <a:noAutofit/>
      </a:bodyPr>
      <a:lstStyle>
        <a:defPPr>
          <a:lnSpc>
            <a:spcPct val="100000"/>
          </a:lnSpc>
          <a:spcAft>
            <a:spcPts val="600"/>
          </a:spcAft>
          <a:defRPr sz="1050" b="1" dirty="0">
            <a:solidFill>
              <a:srgbClr val="766D64"/>
            </a:solidFill>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Formal.thmx</Template>
  <TotalTime>2355</TotalTime>
  <Words>8179</Words>
  <Application>Microsoft Office PowerPoint</Application>
  <PresentationFormat>On-screen Show (4:3)</PresentationFormat>
  <Paragraphs>407</Paragraphs>
  <Slides>40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40</vt:i4>
      </vt:variant>
    </vt:vector>
  </HeadingPairs>
  <TitlesOfParts>
    <vt:vector size="46" baseType="lpstr">
      <vt:lpstr>ＭＳ Ｐゴシック</vt:lpstr>
      <vt:lpstr>Arial</vt:lpstr>
      <vt:lpstr>Calibri</vt:lpstr>
      <vt:lpstr>Lucida Grande</vt:lpstr>
      <vt:lpstr>Segoe UI</vt:lpstr>
      <vt:lpstr>Office Theme</vt:lpstr>
      <vt:lpstr>Wellness Satisfaction Survey Results Skidmore</vt:lpstr>
      <vt:lpstr>Demographics</vt:lpstr>
      <vt:lpstr>Familiarity and Position Type</vt:lpstr>
      <vt:lpstr>Effectiveness</vt:lpstr>
      <vt:lpstr>Participation and Awareness</vt:lpstr>
      <vt:lpstr>Reasoning</vt:lpstr>
      <vt:lpstr>Reasoning</vt:lpstr>
      <vt:lpstr>Effects</vt:lpstr>
      <vt:lpstr>Effects (Continued)</vt:lpstr>
      <vt:lpstr>Effects (Continued)</vt:lpstr>
      <vt:lpstr>Effects (Continued)</vt:lpstr>
      <vt:lpstr>Effects (Continued)</vt:lpstr>
      <vt:lpstr>Satisfaction</vt:lpstr>
      <vt:lpstr>Satisfaction (Continued)</vt:lpstr>
      <vt:lpstr>Satisfaction (Continued)</vt:lpstr>
      <vt:lpstr>Satisfaction (Continued)</vt:lpstr>
      <vt:lpstr>Satisfaction (Continued)</vt:lpstr>
      <vt:lpstr>Satisfaction (Continued)</vt:lpstr>
      <vt:lpstr>Satisfaction (Continued)</vt:lpstr>
      <vt:lpstr>Types of Events</vt:lpstr>
      <vt:lpstr>Physical Well-Being/Nutrition/Medical Care</vt:lpstr>
      <vt:lpstr>Financial Well-Being</vt:lpstr>
      <vt:lpstr>Social Well-Being</vt:lpstr>
      <vt:lpstr>Mental Well-Being</vt:lpstr>
      <vt:lpstr>Surroundings</vt:lpstr>
      <vt:lpstr>What do you like the most about the current Live More, Skidmore worksite well-being program?</vt:lpstr>
      <vt:lpstr>What do you like the most about the current Live More, Skidmore worksite well-being program?</vt:lpstr>
      <vt:lpstr>What do you like the most about the current Live More, Skidmore worksite well-being program?</vt:lpstr>
      <vt:lpstr>What do you like the most about the current Live More, Skidmore worksite well-being program?</vt:lpstr>
      <vt:lpstr>What do you like the most about the current Live More, Skidmore worksite well-being program?</vt:lpstr>
      <vt:lpstr>What would you change and/or do you find anything missing from the current worksite well-being program?</vt:lpstr>
      <vt:lpstr>What would you change and/or do you find anything missing from the current worksite well-being program?</vt:lpstr>
      <vt:lpstr>What would you change and/or do you find anything missing from the current worksite well-being program?</vt:lpstr>
      <vt:lpstr>What would you change and/or do you find anything missing from the current worksite well-being program?</vt:lpstr>
      <vt:lpstr>What would you change and/or do you find anything missing from the current worksite well-being program?</vt:lpstr>
      <vt:lpstr>What would you change and/or do you find anything missing from the current worksite well-being program?</vt:lpstr>
      <vt:lpstr>What would you change and/or do you find anything missing from the current worksite well-being program?</vt:lpstr>
      <vt:lpstr>Do you have any other comments or suggestions regarding the worksite well-being program?</vt:lpstr>
      <vt:lpstr>Do you have any other comments or suggestions regarding the worksite well-being program?</vt:lpstr>
      <vt:lpstr>Do you have any other comments or suggestions regarding the worksite well-being program?</vt:lpstr>
    </vt:vector>
  </TitlesOfParts>
  <Company>Media Logic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Christian Salmonsen</dc:creator>
  <cp:lastModifiedBy>Angela Valden</cp:lastModifiedBy>
  <cp:revision>176</cp:revision>
  <cp:lastPrinted>2020-03-10T19:16:07Z</cp:lastPrinted>
  <dcterms:created xsi:type="dcterms:W3CDTF">2016-06-20T15:02:39Z</dcterms:created>
  <dcterms:modified xsi:type="dcterms:W3CDTF">2022-08-31T14:54:50Z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E5E4905A-8310-4FE0-B0C5-44402D6DD61F</vt:lpwstr>
  </property>
  <property fmtid="{D5CDD505-2E9C-101B-9397-08002B2CF9AE}" pid="3" name="ArticulatePath">
    <vt:lpwstr>MVP_MasterPPT_Template2016</vt:lpwstr>
  </property>
  <property fmtid="{D5CDD505-2E9C-101B-9397-08002B2CF9AE}" pid="4" name="MSIP_Label_7ee749c5-6cb3-4802-8319-c9c4bd9b9b41_Enabled">
    <vt:lpwstr>true</vt:lpwstr>
  </property>
  <property fmtid="{D5CDD505-2E9C-101B-9397-08002B2CF9AE}" pid="5" name="MSIP_Label_7ee749c5-6cb3-4802-8319-c9c4bd9b9b41_SetDate">
    <vt:lpwstr>2020-03-03T17:46:23Z</vt:lpwstr>
  </property>
  <property fmtid="{D5CDD505-2E9C-101B-9397-08002B2CF9AE}" pid="6" name="MSIP_Label_7ee749c5-6cb3-4802-8319-c9c4bd9b9b41_Method">
    <vt:lpwstr>Privileged</vt:lpwstr>
  </property>
  <property fmtid="{D5CDD505-2E9C-101B-9397-08002B2CF9AE}" pid="7" name="MSIP_Label_7ee749c5-6cb3-4802-8319-c9c4bd9b9b41_Name">
    <vt:lpwstr>Anyone_0</vt:lpwstr>
  </property>
  <property fmtid="{D5CDD505-2E9C-101B-9397-08002B2CF9AE}" pid="8" name="MSIP_Label_7ee749c5-6cb3-4802-8319-c9c4bd9b9b41_SiteId">
    <vt:lpwstr>c7615245-243e-4c1c-b94a-7c00ec7a4561</vt:lpwstr>
  </property>
  <property fmtid="{D5CDD505-2E9C-101B-9397-08002B2CF9AE}" pid="9" name="MSIP_Label_7ee749c5-6cb3-4802-8319-c9c4bd9b9b41_ActionId">
    <vt:lpwstr>433cd906-2363-46cc-a37a-0000e9589f94</vt:lpwstr>
  </property>
  <property fmtid="{D5CDD505-2E9C-101B-9397-08002B2CF9AE}" pid="10" name="MSIP_Label_7ee749c5-6cb3-4802-8319-c9c4bd9b9b41_ContentBits">
    <vt:lpwstr>2</vt:lpwstr>
  </property>
</Properties>
</file>