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E151A-7449-4876-A73D-59AC5A52E1B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EA331-8589-44C4-B8A4-6012460B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11/17/2016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Lockout/</a:t>
            </a:r>
            <a:r>
              <a:rPr lang="en-US" dirty="0" err="1" smtClean="0"/>
              <a:t>tagout</a:t>
            </a:r>
            <a:r>
              <a:rPr lang="en-US" dirty="0" smtClean="0"/>
              <a:t>    </a:t>
            </a:r>
            <a:r>
              <a:rPr lang="en-US" sz="7000" dirty="0" smtClean="0"/>
              <a:t>for authorized employee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246888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OSHA’s Control of Hazardous Energy</a:t>
            </a:r>
          </a:p>
          <a:p>
            <a:pPr algn="ctr"/>
            <a:r>
              <a:rPr lang="en-US" b="1" dirty="0" smtClean="0"/>
              <a:t>29 CFR 1910.147  </a:t>
            </a:r>
          </a:p>
          <a:p>
            <a:pPr algn="ctr"/>
            <a:r>
              <a:rPr lang="en-US" b="1" dirty="0" smtClean="0"/>
              <a:t>29 CFR 1910.133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Administered by </a:t>
            </a:r>
          </a:p>
          <a:p>
            <a:pPr algn="ctr"/>
            <a:r>
              <a:rPr lang="en-US" dirty="0" smtClean="0"/>
              <a:t>Skidmore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Lockout </a:t>
            </a:r>
            <a:r>
              <a:rPr lang="en-US" dirty="0" err="1" smtClean="0"/>
              <a:t>tagout</a:t>
            </a:r>
            <a:r>
              <a:rPr lang="en-US" dirty="0" smtClean="0"/>
              <a:t>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en-US" sz="2400" dirty="0"/>
              <a:t>29 CFR 1910.147</a:t>
            </a:r>
          </a:p>
          <a:p>
            <a:pPr lvl="1"/>
            <a:r>
              <a:rPr lang="en-US" sz="2400" dirty="0"/>
              <a:t>“Authorized employee” who services machinery</a:t>
            </a:r>
          </a:p>
          <a:p>
            <a:pPr lvl="1"/>
            <a:r>
              <a:rPr lang="en-US" sz="2400" dirty="0"/>
              <a:t>“Affected employee” </a:t>
            </a:r>
            <a:br>
              <a:rPr lang="en-US" sz="2400" dirty="0"/>
            </a:br>
            <a:r>
              <a:rPr lang="en-US" sz="2400" dirty="0"/>
              <a:t>who operates machinery</a:t>
            </a:r>
          </a:p>
          <a:p>
            <a:pPr lvl="1"/>
            <a:r>
              <a:rPr lang="en-US" sz="2400" dirty="0"/>
              <a:t>“Other employee” </a:t>
            </a:r>
            <a:br>
              <a:rPr lang="en-US" sz="2400" dirty="0"/>
            </a:br>
            <a:r>
              <a:rPr lang="en-US" sz="2400" dirty="0"/>
              <a:t>near machinery and equipment</a:t>
            </a:r>
          </a:p>
          <a:p>
            <a:endParaRPr lang="en-US" dirty="0"/>
          </a:p>
        </p:txBody>
      </p:sp>
      <p:pic>
        <p:nvPicPr>
          <p:cNvPr id="5" name="Picture 56" descr="Blue collar workers glasses copy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896209"/>
            <a:ext cx="3692900" cy="427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9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employee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z="2400" dirty="0"/>
              <a:t>Trained to perform locking or tagging procedures</a:t>
            </a:r>
          </a:p>
          <a:p>
            <a:pPr lvl="1">
              <a:spcBef>
                <a:spcPct val="35000"/>
              </a:spcBef>
            </a:pPr>
            <a:r>
              <a:rPr lang="en-US" sz="2400" dirty="0"/>
              <a:t>No other employee can attach or remove lock or </a:t>
            </a:r>
            <a:br>
              <a:rPr lang="en-US" sz="2400" dirty="0"/>
            </a:br>
            <a:r>
              <a:rPr lang="en-US" sz="2400" dirty="0"/>
              <a:t>tag devices</a:t>
            </a:r>
          </a:p>
          <a:p>
            <a:endParaRPr lang="en-US" dirty="0"/>
          </a:p>
        </p:txBody>
      </p:sp>
      <p:pic>
        <p:nvPicPr>
          <p:cNvPr id="5" name="Picture 36" descr="auth emp new silo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" r="11533"/>
          <a:stretch>
            <a:fillRect/>
          </a:stretch>
        </p:blipFill>
        <p:spPr bwMode="auto">
          <a:xfrm>
            <a:off x="6575367" y="1798543"/>
            <a:ext cx="3973222" cy="437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0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employee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2800" b="1" u="sng" dirty="0" smtClean="0"/>
              <a:t>Responsib</a:t>
            </a:r>
            <a:r>
              <a:rPr lang="en-US" sz="2800" b="1" u="sng" dirty="0"/>
              <a:t>ilities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400" dirty="0" smtClean="0"/>
              <a:t>Repair </a:t>
            </a:r>
            <a:r>
              <a:rPr lang="en-US" sz="2400" dirty="0"/>
              <a:t>or service equipment as needed</a:t>
            </a:r>
          </a:p>
          <a:p>
            <a:pPr lvl="1"/>
            <a:r>
              <a:rPr lang="en-US" sz="2400" dirty="0"/>
              <a:t>Ensure that all energy sources are locked out</a:t>
            </a:r>
          </a:p>
          <a:p>
            <a:pPr lvl="1"/>
            <a:r>
              <a:rPr lang="en-US" sz="2400" dirty="0"/>
              <a:t>Test equipment to verify residual energy is dissipated</a:t>
            </a:r>
          </a:p>
          <a:p>
            <a:pPr lvl="1"/>
            <a:r>
              <a:rPr lang="en-US" sz="2400" dirty="0"/>
              <a:t>Place tags on </a:t>
            </a:r>
            <a:r>
              <a:rPr lang="en-US" sz="2400" dirty="0" smtClean="0"/>
              <a:t>equipment</a:t>
            </a:r>
            <a:endParaRPr lang="en-US" sz="2400" dirty="0"/>
          </a:p>
        </p:txBody>
      </p:sp>
      <p:pic>
        <p:nvPicPr>
          <p:cNvPr id="7170" name="Picture 2" descr="Image result for responsibilities controlling hazardous ener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19" y="2754312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employee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800" b="1" u="sng" dirty="0" smtClean="0"/>
              <a:t>Responsibilities</a:t>
            </a:r>
            <a:r>
              <a:rPr lang="en-US" sz="2000" dirty="0" smtClean="0"/>
              <a:t> (cont’d)</a:t>
            </a:r>
            <a:endParaRPr lang="en-US" sz="2800" dirty="0"/>
          </a:p>
          <a:p>
            <a:pPr lvl="1"/>
            <a:endParaRPr lang="en-US" sz="2800" dirty="0"/>
          </a:p>
          <a:p>
            <a:pPr lvl="1">
              <a:spcBef>
                <a:spcPct val="30000"/>
              </a:spcBef>
            </a:pPr>
            <a:r>
              <a:rPr lang="en-US" sz="2400" dirty="0"/>
              <a:t>Obtain assistance </a:t>
            </a:r>
            <a:br>
              <a:rPr lang="en-US" sz="2400" dirty="0"/>
            </a:br>
            <a:r>
              <a:rPr lang="en-US" sz="2400" dirty="0"/>
              <a:t>when necessary</a:t>
            </a:r>
          </a:p>
          <a:p>
            <a:pPr lvl="1">
              <a:spcBef>
                <a:spcPct val="30000"/>
              </a:spcBef>
            </a:pPr>
            <a:r>
              <a:rPr lang="en-US" sz="2400" dirty="0"/>
              <a:t>Remove locks </a:t>
            </a:r>
            <a:br>
              <a:rPr lang="en-US" sz="2400" dirty="0"/>
            </a:br>
            <a:r>
              <a:rPr lang="en-US" sz="2400" dirty="0"/>
              <a:t>and/or tags following lockout/</a:t>
            </a:r>
            <a:r>
              <a:rPr lang="en-US" sz="2400" dirty="0" err="1"/>
              <a:t>tagout</a:t>
            </a:r>
            <a:endParaRPr lang="en-US" sz="2400" dirty="0"/>
          </a:p>
          <a:p>
            <a:pPr lvl="1">
              <a:spcBef>
                <a:spcPct val="30000"/>
              </a:spcBef>
            </a:pPr>
            <a:r>
              <a:rPr lang="en-US" sz="2400" dirty="0"/>
              <a:t>Coordinate </a:t>
            </a:r>
            <a:br>
              <a:rPr lang="en-US" sz="2400" dirty="0"/>
            </a:br>
            <a:r>
              <a:rPr lang="en-US" sz="2400" dirty="0" err="1"/>
              <a:t>multishift</a:t>
            </a:r>
            <a:r>
              <a:rPr lang="en-US" sz="2400" dirty="0"/>
              <a:t> repair</a:t>
            </a:r>
          </a:p>
        </p:txBody>
      </p:sp>
      <p:pic>
        <p:nvPicPr>
          <p:cNvPr id="5" name="Picture 40" descr="LOCK30 glasses copy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29" y="2690950"/>
            <a:ext cx="4593518" cy="31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61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Affected employee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Bef>
                <a:spcPct val="35000"/>
              </a:spcBef>
            </a:pPr>
            <a:r>
              <a:rPr lang="en-US" sz="2400" dirty="0"/>
              <a:t>Operates machinery or equipment</a:t>
            </a:r>
          </a:p>
          <a:p>
            <a:pPr lvl="1">
              <a:spcBef>
                <a:spcPct val="35000"/>
              </a:spcBef>
            </a:pPr>
            <a:r>
              <a:rPr lang="en-US" sz="2400" dirty="0"/>
              <a:t>Aware of energy control procedures</a:t>
            </a:r>
          </a:p>
          <a:p>
            <a:pPr lvl="1">
              <a:spcBef>
                <a:spcPct val="35000"/>
              </a:spcBef>
            </a:pPr>
            <a:r>
              <a:rPr lang="en-US" sz="2400" dirty="0"/>
              <a:t>Performs emergency </a:t>
            </a:r>
            <a:r>
              <a:rPr lang="en-US" sz="2400" dirty="0" smtClean="0"/>
              <a:t>procedures</a:t>
            </a:r>
          </a:p>
          <a:p>
            <a:pPr lvl="1">
              <a:spcBef>
                <a:spcPct val="35000"/>
              </a:spcBef>
            </a:pPr>
            <a:r>
              <a:rPr lang="en-US" sz="2400" dirty="0" smtClean="0"/>
              <a:t>Affected employees MUST understand what Lockout/</a:t>
            </a:r>
            <a:r>
              <a:rPr lang="en-US" sz="2400" dirty="0" err="1" smtClean="0"/>
              <a:t>Tagout</a:t>
            </a:r>
            <a:r>
              <a:rPr lang="en-US" sz="2400" dirty="0" smtClean="0"/>
              <a:t> is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194" name="Picture 2" descr="Authorized Employee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2194560"/>
            <a:ext cx="4319650" cy="24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Affected employee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2800" b="1" u="sng" dirty="0"/>
              <a:t>Responsibilities</a:t>
            </a:r>
          </a:p>
          <a:p>
            <a:pPr lvl="1"/>
            <a:r>
              <a:rPr lang="en-US" sz="2400" dirty="0" smtClean="0"/>
              <a:t>Notify </a:t>
            </a:r>
            <a:r>
              <a:rPr lang="en-US" sz="2400" dirty="0"/>
              <a:t>maintenance </a:t>
            </a:r>
          </a:p>
          <a:p>
            <a:pPr lvl="1"/>
            <a:r>
              <a:rPr lang="en-US" sz="2400" dirty="0"/>
              <a:t>Leave all lockout/ </a:t>
            </a:r>
            <a:r>
              <a:rPr lang="en-US" sz="2400" dirty="0" err="1"/>
              <a:t>tagout</a:t>
            </a:r>
            <a:r>
              <a:rPr lang="en-US" sz="2400" dirty="0"/>
              <a:t> devices in place</a:t>
            </a:r>
          </a:p>
          <a:p>
            <a:pPr lvl="1"/>
            <a:r>
              <a:rPr lang="en-US" sz="2400" dirty="0"/>
              <a:t>Verify equipment is safe to operate </a:t>
            </a:r>
          </a:p>
          <a:p>
            <a:pPr lvl="1"/>
            <a:r>
              <a:rPr lang="en-US" sz="2400" dirty="0"/>
              <a:t>Ensure safety guards are in place and functioning</a:t>
            </a:r>
          </a:p>
          <a:p>
            <a:pPr lvl="1"/>
            <a:r>
              <a:rPr lang="en-US" sz="2400" dirty="0"/>
              <a:t>Follow all safety rules</a:t>
            </a:r>
          </a:p>
        </p:txBody>
      </p:sp>
      <p:pic>
        <p:nvPicPr>
          <p:cNvPr id="5" name="Picture 20" descr="IS810-038 constr worker on phone glasses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31" y="2193925"/>
            <a:ext cx="397827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7" y="2194560"/>
            <a:ext cx="8240407" cy="3977640"/>
          </a:xfrm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400" b="1" dirty="0">
                <a:latin typeface="+mj-lt"/>
              </a:rPr>
              <a:t>Ensure de-energization of equipment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400" b="1" dirty="0">
                <a:latin typeface="+mj-lt"/>
              </a:rPr>
              <a:t>Ensure employee awareness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400" b="1" dirty="0">
                <a:latin typeface="+mj-lt"/>
              </a:rPr>
              <a:t>Provide appropriate levels of training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400" b="1" dirty="0">
                <a:latin typeface="+mj-lt"/>
              </a:rPr>
              <a:t>Review program effectiveness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400" b="1" dirty="0">
                <a:latin typeface="+mj-lt"/>
              </a:rPr>
              <a:t>Maintain and revise program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400" b="1" dirty="0">
                <a:latin typeface="+mj-lt"/>
              </a:rPr>
              <a:t>Administer appropriate disciplinary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876806"/>
            <a:ext cx="3470251" cy="434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Authorized Employee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041" y="1876807"/>
            <a:ext cx="3914983" cy="434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Affected Employee</a:t>
            </a: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15042" y="2288667"/>
            <a:ext cx="3413206" cy="4146422"/>
          </a:xfrm>
          <a:prstGeom prst="rect">
            <a:avLst/>
          </a:prstGeom>
          <a:ln w="6985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7845" y="2299905"/>
            <a:ext cx="3355952" cy="4135184"/>
          </a:xfrm>
          <a:prstGeom prst="rect">
            <a:avLst/>
          </a:prstGeom>
          <a:ln w="7302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98926" y="2288666"/>
            <a:ext cx="3416113" cy="414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75000"/>
              </a:lnSpc>
              <a:spcBef>
                <a:spcPct val="45000"/>
              </a:spcBef>
              <a:spcAft>
                <a:spcPct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  <a:t>Repair equipment</a:t>
            </a:r>
          </a:p>
          <a:p>
            <a:pPr marL="0" indent="0" algn="ctr" eaLnBrk="0" fontAlgn="base" hangingPunct="0">
              <a:lnSpc>
                <a:spcPct val="75000"/>
              </a:lnSpc>
              <a:spcBef>
                <a:spcPct val="45000"/>
              </a:spcBef>
              <a:spcAft>
                <a:spcPct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  <a:t>Place tags on equipment</a:t>
            </a:r>
          </a:p>
          <a:p>
            <a:pPr marL="0" indent="0" algn="ctr" eaLnBrk="0" fontAlgn="base" hangingPunct="0">
              <a:lnSpc>
                <a:spcPct val="75000"/>
              </a:lnSpc>
              <a:spcBef>
                <a:spcPct val="45000"/>
              </a:spcBef>
              <a:spcAft>
                <a:spcPct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  <a:t>Verify equipment is safe to operate</a:t>
            </a:r>
          </a:p>
          <a:p>
            <a:pPr marL="0" indent="0" algn="ctr" eaLnBrk="0" fontAlgn="base" hangingPunct="0">
              <a:lnSpc>
                <a:spcPct val="75000"/>
              </a:lnSpc>
              <a:spcBef>
                <a:spcPct val="45000"/>
              </a:spcBef>
              <a:spcAft>
                <a:spcPct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  <a:t>Remove locks </a:t>
            </a:r>
            <a:b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</a:br>
            <a: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  <a:t>or tags</a:t>
            </a:r>
          </a:p>
          <a:p>
            <a:pPr marL="0" indent="0" algn="ctr" eaLnBrk="0" fontAlgn="base" hangingPunct="0">
              <a:lnSpc>
                <a:spcPct val="75000"/>
              </a:lnSpc>
              <a:spcBef>
                <a:spcPct val="45000"/>
              </a:spcBef>
              <a:spcAft>
                <a:spcPct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  <a:t>Test equipment</a:t>
            </a:r>
          </a:p>
          <a:p>
            <a:pPr marL="0" indent="0" algn="ctr" eaLnBrk="0" fontAlgn="base" hangingPunct="0">
              <a:lnSpc>
                <a:spcPct val="75000"/>
              </a:lnSpc>
              <a:spcBef>
                <a:spcPct val="45000"/>
              </a:spcBef>
              <a:spcAft>
                <a:spcPct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  <a:t>Notify maintenance </a:t>
            </a:r>
            <a:b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</a:br>
            <a: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  <a:t>for servicing</a:t>
            </a:r>
            <a:endParaRPr lang="en-US" b="1" i="1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84468" y="4209669"/>
            <a:ext cx="2838659" cy="36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75000"/>
              </a:lnSpc>
              <a:spcBef>
                <a:spcPct val="45000"/>
              </a:spcBef>
              <a:spcAft>
                <a:spcPct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latin typeface="Rockwell" panose="02060603020205020403" pitchFamily="18" charset="0"/>
              </a:rPr>
              <a:t>Test equipment</a:t>
            </a:r>
            <a:endParaRPr lang="en-US" b="1" i="1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88 -0.16181 C -0.09492 -0.16991 -0.10885 -0.17778 -0.11393 -0.17778 C -0.14492 -0.17778 -0.17695 -0.05278 -0.17695 0.07222 C -0.17695 0.00926 -0.19297 -0.05278 -0.20794 -0.05278 C -0.22396 -0.05278 -0.23893 0.01018 -0.23893 0.07222 C -0.23893 0.0412 -0.24687 0.00926 -0.25495 0.00926 C -0.26289 0.00926 -0.27096 0.04027 -0.27096 0.07222 C -0.27096 0.05625 -0.275 0.0412 -0.2789 0.0412 C -0.28294 0.0412 -0.28685 0.05717 -0.28685 0.07222 C -0.28685 0.06412 -0.2888 0.05625 -0.29088 0.05625 C -0.29192 0.05625 -0.29492 0.06435 -0.29492 0.07222 C -0.29492 0.06828 -0.29596 0.06412 -0.29687 0.06412 C -0.29687 0.06319 -0.29883 0.06805 -0.29883 0.07222 C -0.29883 0.07013 -0.29883 0.06828 -0.29987 0.06828 C -0.29987 0.06921 -0.30091 0.07037 -0.30091 0.07222 C -0.30091 0.07129 -0.30091 0.07013 -0.30091 0.06921 C -0.30195 0.06921 -0.30195 0.07013 -0.30195 0.07129 C -0.30299 0.07129 -0.30299 0.07037 -0.30299 0.06921 C -0.30403 0.06921 -0.30403 0.07013 -0.30403 0.0712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5671 C -0.00442 -0.06458 -0.02383 -0.07222 -0.03086 -0.07222 C -0.0737 -0.07222 -0.1181 0.0507 -0.1181 0.17385 C -0.1181 0.11181 -0.14023 0.0507 -0.16094 0.0507 C -0.1832 0.0507 -0.2039 0.11273 -0.2039 0.17385 C -0.2039 0.14329 -0.21497 0.11181 -0.22604 0.11181 C -0.23711 0.11181 -0.2483 0.14236 -0.2483 0.17385 C -0.2483 0.1581 -0.2539 0.14329 -0.25924 0.14329 C -0.26484 0.14329 -0.27031 0.15903 -0.27031 0.17385 C -0.27031 0.16574 -0.27291 0.1581 -0.27591 0.1581 C -0.27734 0.1581 -0.28151 0.16598 -0.28151 0.17385 C -0.28151 0.16991 -0.28294 0.16574 -0.28411 0.16574 C -0.28411 0.16482 -0.28685 0.16968 -0.28685 0.17385 C -0.28685 0.17176 -0.28685 0.16991 -0.28828 0.16991 C -0.28828 0.17084 -0.28971 0.17199 -0.28971 0.17385 C -0.28971 0.17292 -0.28971 0.17176 -0.28971 0.17084 C -0.29114 0.17084 -0.29114 0.17176 -0.29114 0.17292 C -0.29258 0.17292 -0.29258 0.17199 -0.29258 0.17084 C -0.29401 0.17084 -0.29401 0.17176 -0.29401 0.17292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319 C 0.00508 -0.01458 0.02318 -0.01597 0.02969 -0.01597 C 0.06966 -0.01597 0.11094 0.00602 0.11094 0.02824 C 0.11094 0.0169 0.13164 0.00602 0.15091 0.00602 C 0.17162 0.00602 0.19089 0.01713 0.19089 0.02824 C 0.19089 0.02269 0.20117 0.0169 0.21159 0.0169 C 0.22188 0.0169 0.23229 0.02245 0.23229 0.02824 C 0.23229 0.02523 0.2375 0.02269 0.24245 0.02269 C 0.24766 0.02269 0.25274 0.02546 0.25274 0.02824 C 0.25274 0.02662 0.25534 0.02523 0.25795 0.02523 C 0.25938 0.02523 0.26315 0.02662 0.26315 0.02824 C 0.26315 0.02732 0.26459 0.02662 0.26576 0.02662 C 0.26576 0.02685 0.26823 0.02732 0.26823 0.02824 C 0.26823 0.02778 0.26823 0.02732 0.26953 0.02732 C 0.26953 0.02755 0.27097 0.02778 0.27097 0.02824 C 0.27097 0.02801 0.27097 0.02778 0.27097 0.02755 C 0.27227 0.02755 0.27227 0.02778 0.27227 0.02801 C 0.27357 0.02801 0.27357 0.02778 0.27357 0.02755 C 0.275 0.02755 0.275 0.02778 0.275 0.02801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7 C -0.00612 -0.00301 -0.02696 -0.0088 -0.03464 -0.0088 C -0.08086 -0.0088 -0.12878 0.09074 -0.12878 0.19051 C -0.12878 0.14004 -0.15274 0.09074 -0.17513 0.09074 C -0.19909 0.09074 -0.22136 0.14074 -0.22136 0.19051 C -0.22136 0.16551 -0.23321 0.14004 -0.24532 0.14004 C -0.25716 0.14004 -0.26914 0.16481 -0.26914 0.19051 C -0.26914 0.17754 -0.27526 0.16551 -0.28099 0.16551 C -0.28711 0.16551 -0.29297 0.17824 -0.29297 0.19051 C -0.29297 0.18379 -0.29597 0.17754 -0.29896 0.17754 C -0.30052 0.17754 -0.30495 0.18402 -0.30495 0.19051 C -0.30495 0.18703 -0.30651 0.18379 -0.30795 0.18379 C -0.30795 0.1831 -0.31081 0.1868 -0.31081 0.19051 C -0.31081 0.18842 -0.31081 0.18703 -0.31237 0.18703 C -0.31237 0.18773 -0.31394 0.18865 -0.31394 0.19051 C -0.31394 0.18935 -0.31394 0.18842 -0.31394 0.18773 C -0.3155 0.18773 -0.3155 0.18842 -0.3155 0.18935 C -0.31706 0.18935 -0.31706 0.18865 -0.31706 0.18773 C -0.31849 0.18773 -0.31849 0.18842 -0.31849 0.18935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-0.22893 C 0.08477 -0.23657 0.09701 -0.24375 0.10157 -0.24375 C 0.12891 -0.24375 0.15716 -0.12685 0.15716 -0.00995 C 0.15716 -0.06898 0.17136 -0.12685 0.18464 -0.12685 C 0.1987 -0.12685 0.21198 -0.06805 0.21198 -0.00995 C 0.21198 -0.03912 0.21901 -0.06898 0.22604 -0.06898 C 0.23308 -0.06898 0.24024 -0.04004 0.24024 -0.00995 C 0.24024 -0.025 0.24388 -0.03912 0.24727 -0.03912 C 0.25078 -0.03912 0.2543 -0.02407 0.2543 -0.00995 C 0.2543 -0.01759 0.25599 -0.025 0.25782 -0.025 C 0.25873 -0.025 0.26146 -0.01736 0.26146 -0.00995 C 0.26146 -0.01365 0.26237 -0.01759 0.26315 -0.01759 C 0.26315 -0.01666 0.26485 -0.01389 0.26485 -0.00995 C 0.26485 -0.01203 0.26485 -0.01365 0.26576 -0.01365 C 0.26576 -0.01296 0.26667 -0.0118 0.26667 -0.00995 C 0.26667 -0.01088 0.26667 -0.01203 0.26667 -0.01296 C 0.26758 -0.01296 0.26758 -0.01203 0.26758 -0.01088 C 0.26849 -0.01088 0.26849 -0.0118 0.26849 -0.01296 C 0.26953 -0.01296 0.26953 -0.01203 0.26953 -0.01088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3866 C -0.00026 0.03241 -0.02044 0.02639 -0.02787 0.02639 C -0.07305 0.02639 -0.11966 0.12384 -0.11966 0.22153 C -0.11966 0.17222 -0.14297 0.12384 -0.16485 0.12384 C -0.18815 0.12384 -0.2099 0.17291 -0.2099 0.22153 C -0.2099 0.19722 -0.22149 0.17222 -0.23321 0.17222 C -0.24479 0.17222 -0.25664 0.19653 -0.25664 0.22153 C -0.25664 0.20903 -0.2625 0.19722 -0.2681 0.19722 C -0.27409 0.19722 -0.27969 0.20972 -0.27969 0.22153 C -0.27969 0.21504 -0.28255 0.20903 -0.28555 0.20903 C -0.28711 0.20903 -0.29154 0.21528 -0.29154 0.22153 C -0.29154 0.21828 -0.29297 0.21504 -0.29427 0.21504 C -0.29427 0.21435 -0.29714 0.21805 -0.29714 0.22153 C -0.29714 0.21967 -0.29714 0.21828 -0.2987 0.21828 C -0.2987 0.21898 -0.30026 0.21991 -0.30026 0.22153 C -0.30026 0.2206 -0.30026 0.21967 -0.30026 0.21898 C -0.30169 0.21898 -0.30169 0.21967 -0.30169 0.2206 C -0.30326 0.2206 -0.30326 0.21991 -0.30326 0.21898 C -0.30469 0.21898 -0.30469 0.21967 -0.30469 0.2206 " pathEditMode="relative" rAng="0" ptsTypes="AA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0956 C 0.09257 -0.1037 0.10494 -0.11157 0.1095 -0.11157 C 0.13711 -0.11157 0.16562 0.01366 0.16562 0.13912 C 0.16562 0.07593 0.17981 0.01366 0.19323 0.01366 C 0.20742 0.01366 0.2207 0.07685 0.2207 0.13912 C 0.2207 0.10787 0.22786 0.07593 0.23502 0.07593 C 0.24205 0.07593 0.24922 0.10695 0.24922 0.13912 C 0.24922 0.12292 0.25286 0.10787 0.25638 0.10787 C 0.25989 0.10787 0.26341 0.12384 0.26341 0.13912 C 0.26341 0.13079 0.2651 0.12292 0.26705 0.12292 C 0.26797 0.12292 0.27057 0.13102 0.27057 0.13912 C 0.27057 0.13495 0.27148 0.13079 0.27239 0.13079 C 0.27239 0.13171 0.27409 0.13472 0.27409 0.13912 C 0.27409 0.13681 0.27409 0.13495 0.275 0.13495 C 0.275 0.13588 0.27591 0.13704 0.27591 0.13912 C 0.27591 0.13796 0.27591 0.13681 0.27591 0.13588 C 0.27682 0.13588 0.27682 0.13681 0.27682 0.13796 C 0.27773 0.13796 0.27773 0.13704 0.27773 0.13588 C 0.27877 0.13588 0.27877 0.13681 0.27877 0.13796 " pathEditMode="relative" rAng="0" ptsTypes="AAAAAAAAAAAAAAAAAAA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 and control hazardous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/>
              <a:t>Do you understand how to recognize </a:t>
            </a:r>
            <a:br>
              <a:rPr lang="en-US" sz="3600" b="1" dirty="0"/>
            </a:br>
            <a:r>
              <a:rPr lang="en-US" sz="3600" b="1" dirty="0"/>
              <a:t>and control hazardous energy?</a:t>
            </a:r>
          </a:p>
          <a:p>
            <a:endParaRPr lang="en-US" dirty="0"/>
          </a:p>
        </p:txBody>
      </p:sp>
      <p:pic>
        <p:nvPicPr>
          <p:cNvPr id="5" name="Picture 7" descr="neon question mark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>
            <a:fillRect/>
          </a:stretch>
        </p:blipFill>
        <p:spPr bwMode="auto">
          <a:xfrm>
            <a:off x="2609260" y="4342755"/>
            <a:ext cx="1384006" cy="193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Image result for how to recognize and control hazardous ener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99" y="1386329"/>
            <a:ext cx="32385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isolation device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161909" cy="1497764"/>
          </a:xfrm>
        </p:spPr>
        <p:txBody>
          <a:bodyPr>
            <a:noAutofit/>
          </a:bodyPr>
          <a:lstStyle/>
          <a:p>
            <a:pPr lvl="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800000"/>
              </a:buClr>
              <a:buSzPct val="115000"/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Isolate the equipment </a:t>
            </a:r>
            <a:br>
              <a:rPr lang="en-US" sz="24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from the energy source</a:t>
            </a:r>
          </a:p>
          <a:p>
            <a:pPr lvl="1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800000"/>
              </a:buClr>
              <a:buSzPct val="115000"/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Isolation device</a:t>
            </a:r>
          </a:p>
          <a:p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70390" y="3445977"/>
            <a:ext cx="4004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15000"/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Circuit breaker</a:t>
            </a:r>
          </a:p>
          <a:p>
            <a:pPr lvl="4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15000"/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Pressure valve</a:t>
            </a:r>
          </a:p>
          <a:p>
            <a:pPr lvl="4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15000"/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Machine block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30" descr="circuit breaker electric box handle A92D6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 b="16473"/>
          <a:stretch>
            <a:fillRect/>
          </a:stretch>
        </p:blipFill>
        <p:spPr bwMode="auto">
          <a:xfrm>
            <a:off x="6665282" y="1325880"/>
            <a:ext cx="5029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75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0" fontAlgn="base" hangingPunct="0">
              <a:spcBef>
                <a:spcPct val="45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Recognize hazardous energy sources</a:t>
            </a:r>
          </a:p>
          <a:p>
            <a:pPr lvl="1" eaLnBrk="0" fontAlgn="base" hangingPunct="0">
              <a:spcBef>
                <a:spcPct val="45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Understand responsibilities to create and maintain safe conditions</a:t>
            </a:r>
          </a:p>
          <a:p>
            <a:pPr lvl="1" eaLnBrk="0" fontAlgn="base" hangingPunct="0">
              <a:spcBef>
                <a:spcPct val="45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Control hazardous energy with lockout/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</a:rPr>
              <a:t>tagout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Image result for lockout tag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40" y="4160184"/>
            <a:ext cx="3925615" cy="2697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Lockout device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480" y="1835745"/>
            <a:ext cx="4754880" cy="3977640"/>
          </a:xfrm>
        </p:spPr>
        <p:txBody>
          <a:bodyPr>
            <a:normAutofit/>
          </a:bodyPr>
          <a:lstStyle/>
          <a:p>
            <a:pPr lvl="2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Lock</a:t>
            </a:r>
          </a:p>
          <a:p>
            <a:pPr lvl="2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 Block</a:t>
            </a:r>
          </a:p>
          <a:p>
            <a:pPr lvl="2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 Chain</a:t>
            </a:r>
          </a:p>
          <a:p>
            <a:pPr lvl="2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Multilock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hasp</a:t>
            </a:r>
          </a:p>
          <a:p>
            <a:pPr lvl="2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 Wheel valve cover</a:t>
            </a:r>
          </a:p>
          <a:p>
            <a:pPr lvl="2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0000"/>
              </a:buClr>
              <a:buSzPct val="115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+mj-lt"/>
              </a:rPr>
              <a:t> Ball valve cover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242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67" y="1707787"/>
            <a:ext cx="2031470" cy="22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lockout de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37" y="2287627"/>
            <a:ext cx="2984487" cy="24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lockout de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4" y="3824565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Tagout</a:t>
            </a:r>
            <a:r>
              <a:rPr lang="en-US" dirty="0" smtClean="0"/>
              <a:t>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z="2400" dirty="0"/>
              <a:t>Warning devices only</a:t>
            </a:r>
          </a:p>
          <a:p>
            <a:pPr lvl="1"/>
            <a:r>
              <a:rPr lang="en-US" sz="2400" dirty="0"/>
              <a:t>Legible</a:t>
            </a:r>
          </a:p>
          <a:p>
            <a:pPr lvl="1"/>
            <a:r>
              <a:rPr lang="en-US" sz="2400" dirty="0"/>
              <a:t>Attached securely</a:t>
            </a:r>
          </a:p>
          <a:p>
            <a:pPr lvl="1"/>
            <a:r>
              <a:rPr lang="en-US" sz="2400" dirty="0"/>
              <a:t>Resistant to degradation</a:t>
            </a:r>
          </a:p>
          <a:p>
            <a:pPr lvl="1"/>
            <a:r>
              <a:rPr lang="en-US" sz="2400" dirty="0"/>
              <a:t>Removed only by </a:t>
            </a:r>
            <a:br>
              <a:rPr lang="en-US" sz="2400" dirty="0"/>
            </a:br>
            <a:r>
              <a:rPr lang="en-US" sz="2400" dirty="0"/>
              <a:t>an authorized employee</a:t>
            </a:r>
          </a:p>
          <a:p>
            <a:endParaRPr lang="en-US" dirty="0"/>
          </a:p>
        </p:txBody>
      </p:sp>
      <p:pic>
        <p:nvPicPr>
          <p:cNvPr id="5" name="Picture 27" descr="danger tag collage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88" y="1383697"/>
            <a:ext cx="3917507" cy="391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9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lockout/</a:t>
            </a:r>
            <a:r>
              <a:rPr lang="en-US" dirty="0" err="1" smtClean="0"/>
              <a:t>tagout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Bef>
                <a:spcPct val="35000"/>
              </a:spcBef>
            </a:pPr>
            <a:r>
              <a:rPr lang="en-US" sz="2800" dirty="0"/>
              <a:t>Durable</a:t>
            </a:r>
          </a:p>
          <a:p>
            <a:pPr lvl="1">
              <a:spcBef>
                <a:spcPct val="35000"/>
              </a:spcBef>
            </a:pPr>
            <a:r>
              <a:rPr lang="en-US" sz="2800" dirty="0"/>
              <a:t>Standardized</a:t>
            </a:r>
          </a:p>
          <a:p>
            <a:pPr lvl="1">
              <a:spcBef>
                <a:spcPct val="35000"/>
              </a:spcBef>
            </a:pPr>
            <a:r>
              <a:rPr lang="en-US" sz="2800" dirty="0"/>
              <a:t>Traceable</a:t>
            </a:r>
          </a:p>
          <a:p>
            <a:pPr lvl="1">
              <a:spcBef>
                <a:spcPct val="35000"/>
              </a:spcBef>
            </a:pPr>
            <a:r>
              <a:rPr lang="en-US" sz="2800" dirty="0"/>
              <a:t>Substantial</a:t>
            </a:r>
          </a:p>
          <a:p>
            <a:pPr lvl="1">
              <a:spcBef>
                <a:spcPct val="35000"/>
              </a:spcBef>
            </a:pPr>
            <a:r>
              <a:rPr lang="en-US" sz="2800" dirty="0"/>
              <a:t>Identifiable</a:t>
            </a:r>
          </a:p>
          <a:p>
            <a:endParaRPr lang="en-US" dirty="0"/>
          </a:p>
        </p:txBody>
      </p:sp>
      <p:pic>
        <p:nvPicPr>
          <p:cNvPr id="11266" name="Picture 2" descr="Image result for lockout tagout devi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38" y="1330153"/>
            <a:ext cx="4872941" cy="55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equipment requiring lockout/</a:t>
            </a:r>
            <a:r>
              <a:rPr lang="en-US" dirty="0" err="1" smtClean="0"/>
              <a:t>tagout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Fan motors</a:t>
            </a:r>
          </a:p>
          <a:p>
            <a:r>
              <a:rPr lang="en-US" dirty="0" smtClean="0"/>
              <a:t>Light fixtures</a:t>
            </a:r>
          </a:p>
          <a:p>
            <a:r>
              <a:rPr lang="en-US" dirty="0" smtClean="0"/>
              <a:t>Water Valves</a:t>
            </a:r>
          </a:p>
          <a:p>
            <a:r>
              <a:rPr lang="en-US" dirty="0" smtClean="0"/>
              <a:t>Table Saws</a:t>
            </a:r>
          </a:p>
          <a:p>
            <a:r>
              <a:rPr lang="en-US" dirty="0" smtClean="0"/>
              <a:t>Hydraulic Hoses</a:t>
            </a:r>
          </a:p>
          <a:p>
            <a:r>
              <a:rPr lang="en-US" dirty="0" smtClean="0"/>
              <a:t>Air Handlers</a:t>
            </a:r>
          </a:p>
          <a:p>
            <a:r>
              <a:rPr lang="en-US" dirty="0" smtClean="0"/>
              <a:t>Automobiles/Trucks</a:t>
            </a:r>
          </a:p>
          <a:p>
            <a:r>
              <a:rPr lang="en-US" dirty="0" smtClean="0"/>
              <a:t>WHAT ELSE?</a:t>
            </a:r>
            <a:endParaRPr lang="en-US" dirty="0"/>
          </a:p>
        </p:txBody>
      </p:sp>
      <p:pic>
        <p:nvPicPr>
          <p:cNvPr id="12290" name="Picture 2" descr="Image result for affected employee lockout tago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1" y="1852354"/>
            <a:ext cx="5481979" cy="41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lockout/</a:t>
            </a:r>
            <a:r>
              <a:rPr lang="en-US" dirty="0" err="1" smtClean="0"/>
              <a:t>tagout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en-US" sz="2800" b="1" dirty="0"/>
              <a:t>Use lockout/</a:t>
            </a:r>
            <a:r>
              <a:rPr lang="en-US" sz="2800" b="1" dirty="0" err="1"/>
              <a:t>tagout</a:t>
            </a:r>
            <a:r>
              <a:rPr lang="en-US" sz="2800" b="1" dirty="0"/>
              <a:t> when:</a:t>
            </a:r>
          </a:p>
          <a:p>
            <a:pPr lvl="1"/>
            <a:r>
              <a:rPr lang="en-US" sz="2800" b="1" dirty="0"/>
              <a:t>Equipment needs servicing</a:t>
            </a:r>
          </a:p>
          <a:p>
            <a:pPr lvl="1"/>
            <a:r>
              <a:rPr lang="en-US" sz="2800" b="1" dirty="0"/>
              <a:t>Hazardous energy exists</a:t>
            </a:r>
          </a:p>
          <a:p>
            <a:pPr lvl="1"/>
            <a:r>
              <a:rPr lang="en-US" sz="2800" b="1" dirty="0"/>
              <a:t>Unexpected start-up </a:t>
            </a:r>
            <a:br>
              <a:rPr lang="en-US" sz="2800" b="1" dirty="0"/>
            </a:br>
            <a:r>
              <a:rPr lang="en-US" sz="2800" b="1" dirty="0"/>
              <a:t>could occur</a:t>
            </a:r>
          </a:p>
          <a:p>
            <a:endParaRPr lang="en-US" dirty="0"/>
          </a:p>
        </p:txBody>
      </p:sp>
      <p:pic>
        <p:nvPicPr>
          <p:cNvPr id="5" name="Picture 23" descr="machine worker shower cap glasses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 b="4800"/>
          <a:stretch>
            <a:fillRect/>
          </a:stretch>
        </p:blipFill>
        <p:spPr bwMode="auto">
          <a:xfrm>
            <a:off x="6099048" y="2001379"/>
            <a:ext cx="5207850" cy="428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that trigger LOTO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z="2800" b="1" dirty="0"/>
              <a:t>Removing or bypassing a safety device</a:t>
            </a:r>
          </a:p>
          <a:p>
            <a:pPr lvl="1"/>
            <a:r>
              <a:rPr lang="en-US" sz="2800" b="1" dirty="0"/>
              <a:t>Any part of the body is placed in harm’s way</a:t>
            </a:r>
          </a:p>
          <a:p>
            <a:pPr lvl="1"/>
            <a:r>
              <a:rPr lang="en-US" sz="2800" b="1" dirty="0"/>
              <a:t>Exposure to hazardous energy</a:t>
            </a:r>
          </a:p>
          <a:p>
            <a:endParaRPr lang="en-US" dirty="0"/>
          </a:p>
        </p:txBody>
      </p:sp>
      <p:pic>
        <p:nvPicPr>
          <p:cNvPr id="13314" name="Picture 2" descr="Image result for changing a industrial fan be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20" y="2088354"/>
            <a:ext cx="6337780" cy="35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Loto</a:t>
            </a:r>
            <a:r>
              <a:rPr lang="en-US" dirty="0" smtClean="0"/>
              <a:t>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Bef>
                <a:spcPct val="35000"/>
              </a:spcBef>
            </a:pPr>
            <a:r>
              <a:rPr lang="en-US" sz="2400" dirty="0"/>
              <a:t>When hazardous energy does not exist</a:t>
            </a:r>
          </a:p>
          <a:p>
            <a:pPr lvl="1">
              <a:spcBef>
                <a:spcPct val="35000"/>
              </a:spcBef>
            </a:pPr>
            <a:r>
              <a:rPr lang="en-US" sz="2400" dirty="0"/>
              <a:t>During routine production processes</a:t>
            </a:r>
          </a:p>
          <a:p>
            <a:pPr lvl="1">
              <a:spcBef>
                <a:spcPct val="35000"/>
              </a:spcBef>
            </a:pPr>
            <a:r>
              <a:rPr lang="en-US" sz="2400" dirty="0"/>
              <a:t>Cord-controlled devices</a:t>
            </a:r>
          </a:p>
          <a:p>
            <a:pPr lvl="1">
              <a:spcBef>
                <a:spcPct val="35000"/>
              </a:spcBef>
            </a:pPr>
            <a:r>
              <a:rPr lang="en-US" sz="2400" dirty="0"/>
              <a:t>Hot tap operations</a:t>
            </a:r>
          </a:p>
          <a:p>
            <a:endParaRPr lang="en-US" dirty="0"/>
          </a:p>
        </p:txBody>
      </p:sp>
      <p:pic>
        <p:nvPicPr>
          <p:cNvPr id="5" name="Picture 19" descr="electrical cord no background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77" y="1192193"/>
            <a:ext cx="4664184" cy="498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9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Lockout/</a:t>
            </a:r>
            <a:r>
              <a:rPr lang="en-US" dirty="0" err="1" smtClean="0"/>
              <a:t>tagout</a:t>
            </a:r>
            <a:r>
              <a:rPr lang="en-US" dirty="0" smtClean="0"/>
              <a:t> procedure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9" y="1817226"/>
            <a:ext cx="5382228" cy="440127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Preparation: review all hazards and controls and perform full employee briefing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Notify </a:t>
            </a:r>
            <a:r>
              <a:rPr lang="en-US" dirty="0"/>
              <a:t>affected personnel, verify it is safe to shut down the equipment.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Isolate energy sources - perform normal equipment shutdown.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Apply LOTO Device - Lock and Tag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Release </a:t>
            </a:r>
            <a:r>
              <a:rPr lang="en-US" dirty="0"/>
              <a:t>Stored Energy if necessary (apply blocks, grounds, etc</a:t>
            </a:r>
            <a:r>
              <a:rPr lang="en-US" dirty="0" smtClean="0"/>
              <a:t>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 </a:t>
            </a:r>
            <a:r>
              <a:rPr lang="en-US" dirty="0"/>
              <a:t>and Restart to Verify Zero-Energy </a:t>
            </a:r>
            <a:r>
              <a:rPr lang="en-US" dirty="0" smtClean="0"/>
              <a:t>State - </a:t>
            </a:r>
            <a:r>
              <a:rPr lang="en-US" dirty="0"/>
              <a:t>RETURN OPERATING CONTROL(S) TO "NEUTRAL" OR "OFF" POSITION AFTER THE TEST.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4338" name="Picture 2" descr="Image result for Lockout/Tagout proced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122917"/>
            <a:ext cx="5189296" cy="36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Restart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229" y="1851949"/>
            <a:ext cx="5266480" cy="46761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Clean up and inspect equipment. Ensure no tools or materials are left in or around the equipment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Clear affected personnel away from area to ensure that no one is exposed.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Verify that the controls are in neutral.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Remove Locks and Tags.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Reactivate isolation device(s) to restore energy to the equipment.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Notify the "affected" employees of their removal and startup</a:t>
            </a:r>
            <a:r>
              <a:rPr lang="en-US" dirty="0" smtClean="0"/>
              <a:t>.</a:t>
            </a:r>
          </a:p>
          <a:p>
            <a:r>
              <a:rPr lang="en-US" dirty="0"/>
              <a:t>You are now ready to restart machinery or equipment.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5362" name="Picture 2" descr="Image result for Lockout/Tagout restart proced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51" y="2093976"/>
            <a:ext cx="5301655" cy="35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09366" y="2588370"/>
            <a:ext cx="6282634" cy="41219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 – what steps should you take to perform a proper </a:t>
            </a:r>
            <a:r>
              <a:rPr lang="en-US" dirty="0" err="1" smtClean="0"/>
              <a:t>loto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0585" y="1980312"/>
            <a:ext cx="6131920" cy="506856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 smtClean="0"/>
              <a:t>Put the steps in their proper order:</a:t>
            </a:r>
            <a:endParaRPr lang="en-US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6378" y="2588370"/>
            <a:ext cx="5407346" cy="39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Notify affected personnel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378" y="4167467"/>
            <a:ext cx="5407346" cy="5213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Apply LOTO Device - Lock and Tag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6378" y="3692884"/>
            <a:ext cx="5407346" cy="49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Test and Restart to Verify Zero-Energy State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6378" y="4528905"/>
            <a:ext cx="5407346" cy="49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Preparation: review all hazards and controls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9199" y="4992801"/>
            <a:ext cx="5407346" cy="73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Isolate energy sources - perform normal equipment shutdown.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6378" y="2981562"/>
            <a:ext cx="5407346" cy="81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Release Stored Energy if necessary (apply blocks, grounds, etc.)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9047" y="2568227"/>
            <a:ext cx="57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9047" y="3148327"/>
            <a:ext cx="59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1432" y="3761631"/>
            <a:ext cx="57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9047" y="4513818"/>
            <a:ext cx="57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9047" y="4976637"/>
            <a:ext cx="57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9047" y="5691997"/>
            <a:ext cx="57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8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29143 C -0.01054 -0.27476 -0.03125 -0.25833 -0.0401 -0.2375 C -0.04921 -0.21458 -0.05364 -0.1875 -0.05846 -0.16064 C -0.06289 -0.13356 -0.05846 -0.11041 -0.05364 -0.08541 C -0.04921 -0.06273 -0.04244 -0.03773 -0.02656 -0.01712 C -0.01289 0.00371 0.00977 0.02061 0.03464 0.03311 C 0.0573 0.04561 0.08451 0.05371 0.11172 0.05811 C 0.13881 0.06204 0.16628 0.06204 0.19115 0.05811 C 0.21823 0.05371 0.24336 0.04375 0.26381 0.02686 C 0.28412 0.01227 0.30209 -0.00648 0.31133 -0.02962 C 0.32279 -0.05023 0.32722 -0.07916 0.32722 -0.10231 C 0.32956 -0.125 0.32722 -0.15231 0.31576 -0.175 C 0.30443 -0.1956 0.28412 -0.2125 0.25691 -0.22083 C 0.22982 -0.22708 0.20235 -0.21875 0.18425 -0.20439 C 0.16836 -0.18935 0.15717 -0.16689 0.15482 -0.13981 C 0.15482 -0.1125 0.15717 -0.08773 0.16836 -0.06666 C 0.17982 -0.04583 0.17748 -0.04212 0.22305 -0.01458 C 0.26381 0.01436 0.30443 0.00602 0.32956 0.00811 C 0.35443 0.00811 0.37474 -0.00023 0.39987 -0.00833 C 0.42709 -0.01898 0.44974 -0.03773 0.46537 -0.05462 C 0.48138 -0.07106 0.48816 -0.09166 0.49727 -0.125 C 0.50404 -0.15856 0.50404 -0.175 0.50404 -0.2 C 0.50404 -0.225 0.50404 -0.25023 0.50404 -0.27476 " pathEditMode="relative" rAng="0" ptsTypes="AAAAAAAAAAAAAAAAAAAAA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8032 C -0.01953 0.08727 -0.04049 0.09421 -0.04947 0.10278 C -0.05872 0.1125 -0.06328 0.12384 -0.06809 0.13518 C -0.07252 0.14653 -0.06809 0.15625 -0.06328 0.16667 C -0.05872 0.17616 -0.05182 0.1868 -0.03567 0.19537 C -0.02187 0.20417 0.00131 0.21111 0.02631 0.21643 C 0.04948 0.22176 0.07709 0.225 0.10456 0.22708 C 0.13217 0.22847 0.16003 0.22847 0.18529 0.22708 C 0.21289 0.225 0.23829 0.22106 0.25912 0.21389 C 0.27982 0.20787 0.29805 0.2 0.3073 0.19004 C 0.31901 0.18148 0.32357 0.16944 0.32357 0.15949 C 0.32592 0.15 0.32357 0.13866 0.31185 0.12917 C 0.30053 0.12037 0.27982 0.11342 0.25222 0.10995 C 0.22448 0.10717 0.19662 0.11065 0.17839 0.1169 C 0.16224 0.12292 0.15092 0.13241 0.14844 0.14398 C 0.14844 0.15532 0.15092 0.16574 0.16224 0.17454 C 0.17383 0.18333 0.17149 0.18495 0.21758 0.19653 C 0.25912 0.20856 0.30053 0.20509 0.32592 0.20602 C 0.35118 0.20602 0.37188 0.20254 0.39727 0.19907 C 0.42487 0.19444 0.44792 0.1868 0.46381 0.17963 C 0.48008 0.17292 0.48698 0.16412 0.49623 0.15 C 0.50313 0.13588 0.50313 0.12917 0.50313 0.11852 C 0.50313 0.1081 0.50313 0.09745 0.50313 0.08727 " pathEditMode="relative" rAng="0" ptsTypes="AAAAAAAAAAAAAAAAAAAAAAA">
                                      <p:cBhvr>
                                        <p:cTn id="1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8 -0.20046 C 0.01615 -0.18287 -0.00299 -0.16574 -0.0112 -0.14398 C -0.01966 -0.11968 -0.0237 -0.09144 -0.02812 -0.06319 C -0.03229 -0.03472 -0.02812 -0.01065 -0.0237 0.01574 C -0.01966 0.03935 -0.01341 0.06574 0.00143 0.0875 C 0.01393 0.10926 0.03503 0.12685 0.05782 0.14005 C 0.07891 0.15324 0.10404 0.16181 0.12917 0.1662 C 0.1543 0.17037 0.17969 0.17037 0.20261 0.1662 C 0.22774 0.16181 0.25104 0.15116 0.26992 0.13356 C 0.2888 0.11829 0.30534 0.09861 0.31393 0.07431 C 0.32448 0.05255 0.32865 0.02222 0.32865 -0.00208 C 0.33073 -0.02569 0.32865 -0.05463 0.31784 -0.07824 C 0.30755 -0.1 0.2888 -0.11759 0.26367 -0.12639 C 0.23841 -0.13287 0.21302 -0.12431 0.19636 -0.10903 C 0.18164 -0.09352 0.17123 -0.06968 0.16901 -0.04144 C 0.16901 -0.0125 0.17123 0.01319 0.18164 0.03542 C 0.19219 0.05718 0.19011 0.06111 0.23216 0.09005 C 0.26992 0.12037 0.30755 0.11181 0.33073 0.11366 C 0.35378 0.11366 0.37253 0.10509 0.39571 0.09653 C 0.42084 0.08542 0.44193 0.06574 0.45638 0.04815 C 0.4711 0.03079 0.47748 0.00903 0.48581 -0.02569 C 0.49219 -0.06111 0.49219 -0.07824 0.49219 -0.10463 C 0.49219 -0.13079 0.49219 -0.15718 0.49219 -0.18287 " pathEditMode="relative" rAng="0" ptsTypes="AAAAAAAAAAAAAAAAAAAAAAA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5047 C -0.01914 0.05602 -0.03984 0.06158 -0.04883 0.06852 C -0.05833 0.07639 -0.06276 0.08542 -0.06745 0.09445 C -0.07201 0.10371 -0.06745 0.11158 -0.06276 0.11991 C -0.05833 0.12755 -0.0513 0.13611 -0.03516 0.14306 C -0.02148 0.15 0.00143 0.15579 0.02643 0.15996 C 0.04935 0.16412 0.07682 0.1669 0.1043 0.16829 C 0.13177 0.16968 0.15937 0.16968 0.18437 0.16829 C 0.21185 0.1669 0.23711 0.16343 0.25781 0.15787 C 0.27839 0.15301 0.29661 0.14653 0.30586 0.13866 C 0.31732 0.13172 0.32214 0.12199 0.32214 0.11412 C 0.32448 0.10648 0.32214 0.09723 0.31016 0.08959 C 0.29896 0.08264 0.27839 0.07709 0.25091 0.07431 C 0.22344 0.07223 0.19583 0.075 0.17773 0.07986 C 0.16146 0.08473 0.15013 0.09236 0.14779 0.10162 C 0.14779 0.11088 0.15013 0.11922 0.16146 0.12616 C 0.17318 0.13334 0.17083 0.13449 0.2168 0.14375 C 0.25781 0.15348 0.29896 0.1507 0.32448 0.15139 C 0.34948 0.15139 0.36992 0.14861 0.39531 0.14584 C 0.42266 0.14236 0.4457 0.13611 0.46146 0.13033 C 0.4776 0.12477 0.4845 0.11783 0.49362 0.10648 C 0.50091 0.09514 0.50091 0.08959 0.50091 0.08125 C 0.50091 0.07269 0.50091 0.06436 0.50091 0.05602 " pathEditMode="relative" rAng="0" ptsTypes="AAAAAAAAAAAAAAAAAAAAAAA">
                                      <p:cBhvr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6 0.27292 C 0.00287 0.28565 -0.01705 0.29838 -0.02578 0.31412 C -0.0345 0.33195 -0.0388 0.35255 -0.04336 0.37315 C -0.04765 0.39375 -0.04336 0.41158 -0.0388 0.43079 C -0.0345 0.44815 -0.02799 0.46737 -0.01263 0.48311 C 0.00053 0.49908 0.0224 0.51204 0.04636 0.52153 C 0.06823 0.53102 0.09441 0.5375 0.12058 0.54075 C 0.14688 0.54375 0.17331 0.54375 0.19714 0.54075 C 0.22331 0.5375 0.24753 0.52963 0.26706 0.51667 C 0.28672 0.50556 0.30417 0.49121 0.31303 0.47362 C 0.32409 0.45764 0.32826 0.43565 0.32826 0.41783 C 0.3306 0.40047 0.32826 0.3794 0.31732 0.36204 C 0.30638 0.3463 0.28672 0.33334 0.26055 0.32709 C 0.23451 0.32223 0.20795 0.32848 0.19063 0.33959 C 0.17526 0.35093 0.16433 0.36829 0.16211 0.38912 C 0.16211 0.41019 0.16433 0.42894 0.17526 0.44514 C 0.18646 0.46112 0.18399 0.46389 0.228 0.48496 C 0.26706 0.50718 0.30638 0.50093 0.3306 0.50232 C 0.35456 0.50232 0.37409 0.49607 0.39844 0.48982 C 0.42461 0.48172 0.44649 0.46737 0.46159 0.4544 C 0.47683 0.4419 0.48347 0.42593 0.49232 0.40047 C 0.49896 0.37477 0.49896 0.36204 0.49896 0.34283 C 0.49896 0.32385 0.49896 0.30463 0.49896 0.28565 " pathEditMode="relative" rAng="0" ptsTypes="AAAAAAAAAAAAAAAAAAAAAAA">
                                      <p:cBhvr>
                                        <p:cTn id="2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51 0.30903 L -0.06171 0.30903 C -0.04218 0.30903 -0.02018 0.29514 -0.00026 0.29305 C 0.01446 0.29305 0.04128 0.30602 0.05378 0.30602 C 0.07071 0.30602 0.08789 0.30208 0.12006 0.30208 L 0.14206 0.14699 L 0.16667 0.33403 L 0.1961 0.30903 L 0.22071 0.30208 L 0.27956 0.3081 C 0.30678 0.30509 0.32891 0.29213 0.35573 0.28704 C 0.36563 0.28611 0.38763 0.28495 0.40235 0.28704 C 0.41719 0.28912 0.42969 0.30301 0.43451 0.30393 C 0.4418 0.3081 0.45899 0.30393 0.46862 0.30602 L 0.4836 0.30903 L 0.51068 0.30903 " pathEditMode="relative" rAng="0" ptsTypes="AAAAAAAAAAAAAA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3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9" grpId="0"/>
      <p:bldP spid="10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hazardous energy?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can you protect yourself without knowing what the hazardous energy sources you may encounter?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Loto</a:t>
            </a:r>
            <a:r>
              <a:rPr lang="en-US" dirty="0" smtClean="0"/>
              <a:t> device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dirty="0" smtClean="0"/>
              <a:t>Do you understand:</a:t>
            </a:r>
          </a:p>
          <a:p>
            <a:pPr lvl="1"/>
            <a:r>
              <a:rPr lang="en-US" sz="2400" dirty="0" smtClean="0"/>
              <a:t>How </a:t>
            </a:r>
            <a:r>
              <a:rPr lang="en-US" sz="2400" dirty="0"/>
              <a:t>to recognize hazardous energy?</a:t>
            </a:r>
          </a:p>
          <a:p>
            <a:pPr lvl="1"/>
            <a:r>
              <a:rPr lang="en-US" sz="2400" dirty="0"/>
              <a:t>When </a:t>
            </a:r>
            <a:r>
              <a:rPr lang="en-US" sz="2400" dirty="0" smtClean="0"/>
              <a:t>you must </a:t>
            </a:r>
            <a:r>
              <a:rPr lang="en-US" sz="2400" dirty="0"/>
              <a:t>use </a:t>
            </a:r>
            <a:r>
              <a:rPr lang="en-US" sz="2400" dirty="0" smtClean="0"/>
              <a:t>LOTO?</a:t>
            </a:r>
            <a:endParaRPr lang="en-US" sz="2400" dirty="0"/>
          </a:p>
          <a:p>
            <a:pPr lvl="1"/>
            <a:r>
              <a:rPr lang="en-US" sz="2400" dirty="0"/>
              <a:t>All lockout/</a:t>
            </a:r>
            <a:r>
              <a:rPr lang="en-US" sz="2400" dirty="0" err="1"/>
              <a:t>tagout</a:t>
            </a:r>
            <a:r>
              <a:rPr lang="en-US" sz="2400" dirty="0"/>
              <a:t> procedures for controlling hazardous energy?</a:t>
            </a:r>
          </a:p>
        </p:txBody>
      </p:sp>
      <p:pic>
        <p:nvPicPr>
          <p:cNvPr id="5" name="Picture 10" descr="neon question mark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2"/>
          <a:stretch>
            <a:fillRect/>
          </a:stretch>
        </p:blipFill>
        <p:spPr bwMode="auto">
          <a:xfrm>
            <a:off x="7119214" y="1730938"/>
            <a:ext cx="2851172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8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to remember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469" y="2194560"/>
            <a:ext cx="9961636" cy="3977640"/>
          </a:xfrm>
        </p:spPr>
        <p:txBody>
          <a:bodyPr/>
          <a:lstStyle/>
          <a:p>
            <a:pPr marL="274320" lvl="1" indent="0" eaLnBrk="0" fontAlgn="base" hangingPunct="0">
              <a:spcBef>
                <a:spcPct val="45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Energy can be dangerous </a:t>
            </a:r>
            <a:br>
              <a:rPr lang="en-US" sz="28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and deadly</a:t>
            </a:r>
            <a:r>
              <a:rPr lang="en-US" sz="2800" dirty="0">
                <a:solidFill>
                  <a:srgbClr val="7F787F"/>
                </a:solidFill>
                <a:latin typeface="Arial" pitchFamily="34" charset="0"/>
              </a:rPr>
              <a:t>				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274320" lvl="1" indent="0" eaLnBrk="0" fontAlgn="base" hangingPunct="0">
              <a:spcBef>
                <a:spcPct val="45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When in doubt, lock it out!</a:t>
            </a:r>
          </a:p>
          <a:p>
            <a:pPr marL="274320" lvl="1" indent="0" eaLnBrk="0" fontAlgn="base" hangingPunct="0">
              <a:spcBef>
                <a:spcPct val="45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Adhere to lockout/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</a:rPr>
              <a:t>tagout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 and restart procedures</a:t>
            </a:r>
          </a:p>
          <a:p>
            <a:pPr marL="274320" lvl="1" indent="0" eaLnBrk="0" fontAlgn="base" hangingPunct="0">
              <a:spcBef>
                <a:spcPct val="45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Keep everyone informed</a:t>
            </a:r>
          </a:p>
          <a:p>
            <a:endParaRPr lang="en-US" dirty="0"/>
          </a:p>
        </p:txBody>
      </p:sp>
      <p:pic>
        <p:nvPicPr>
          <p:cNvPr id="5" name="Picture 10" descr="checkmark maro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8" y="2356546"/>
            <a:ext cx="6667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heckmark maroo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2" y="3086991"/>
            <a:ext cx="6667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heckmark maroo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2" y="3667306"/>
            <a:ext cx="6667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heckmark maroon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02" y="4264373"/>
            <a:ext cx="6667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hazardous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Bef>
                <a:spcPct val="35000"/>
              </a:spcBef>
            </a:pPr>
            <a:r>
              <a:rPr lang="en-US" sz="2500" dirty="0"/>
              <a:t>Often invisible</a:t>
            </a:r>
          </a:p>
          <a:p>
            <a:pPr lvl="1">
              <a:spcBef>
                <a:spcPct val="35000"/>
              </a:spcBef>
            </a:pPr>
            <a:r>
              <a:rPr lang="en-US" sz="2500" dirty="0"/>
              <a:t>Can be hydraulic or mechanical</a:t>
            </a:r>
          </a:p>
          <a:p>
            <a:pPr lvl="1">
              <a:spcBef>
                <a:spcPct val="35000"/>
              </a:spcBef>
            </a:pPr>
            <a:r>
              <a:rPr lang="en-US" sz="2500" dirty="0"/>
              <a:t>Live or stored</a:t>
            </a:r>
          </a:p>
          <a:p>
            <a:pPr lvl="1">
              <a:spcBef>
                <a:spcPct val="35000"/>
              </a:spcBef>
            </a:pPr>
            <a:r>
              <a:rPr lang="en-US" sz="2500" dirty="0"/>
              <a:t>Moving machine or equipment parts</a:t>
            </a:r>
          </a:p>
          <a:p>
            <a:endParaRPr lang="en-US" dirty="0"/>
          </a:p>
        </p:txBody>
      </p:sp>
      <p:pic>
        <p:nvPicPr>
          <p:cNvPr id="1026" name="Picture 2" descr="Lockout tag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83" y="2074554"/>
            <a:ext cx="5300901" cy="396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hazardous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Rockwell Condensed" panose="02060603050405020104" pitchFamily="18" charset="0"/>
              </a:rPr>
              <a:t>Thermal</a:t>
            </a:r>
            <a:endParaRPr lang="en-US" sz="2000" b="1" dirty="0">
              <a:solidFill>
                <a:srgbClr val="000000"/>
              </a:solidFill>
              <a:latin typeface="Rockwell Condensed" panose="02060603050405020104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 smtClean="0">
              <a:solidFill>
                <a:srgbClr val="000000"/>
              </a:solidFill>
              <a:latin typeface="Rockwell Condensed" panose="02060603050405020104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000000"/>
              </a:solidFill>
              <a:latin typeface="Rockwell Condensed" panose="02060603050405020104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 smtClean="0">
              <a:solidFill>
                <a:srgbClr val="000000"/>
              </a:solidFill>
              <a:latin typeface="Rockwell Condensed" panose="02060603050405020104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Rockwell Condensed" panose="02060603050405020104" pitchFamily="18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Rockwell Condensed" panose="02060603050405020104" pitchFamily="18" charset="0"/>
              </a:rPr>
              <a:t>force of </a:t>
            </a:r>
            <a:r>
              <a:rPr lang="en-US" sz="2000" b="1" dirty="0" smtClean="0">
                <a:solidFill>
                  <a:srgbClr val="000000"/>
                </a:solidFill>
                <a:latin typeface="Rockwell Condensed" panose="02060603050405020104" pitchFamily="18" charset="0"/>
              </a:rPr>
              <a:t>GRAVITY </a:t>
            </a:r>
            <a:r>
              <a:rPr lang="en-US" sz="2000" b="1" dirty="0">
                <a:solidFill>
                  <a:srgbClr val="000000"/>
                </a:solidFill>
                <a:latin typeface="Rockwell Condensed" panose="02060603050405020104" pitchFamily="18" charset="0"/>
              </a:rPr>
              <a:t>that could cause machinery to continue to </a:t>
            </a:r>
            <a:r>
              <a:rPr lang="en-US" sz="2000" b="1" dirty="0" smtClean="0">
                <a:solidFill>
                  <a:srgbClr val="000000"/>
                </a:solidFill>
                <a:latin typeface="Rockwell Condensed" panose="02060603050405020104" pitchFamily="18" charset="0"/>
              </a:rPr>
              <a:t>move</a:t>
            </a:r>
            <a:endParaRPr lang="en-US" sz="2000" b="1" dirty="0">
              <a:solidFill>
                <a:srgbClr val="000000"/>
              </a:solidFill>
              <a:latin typeface="Rockwell Condensed" panose="02060603050405020104" pitchFamily="18" charset="0"/>
            </a:endParaRPr>
          </a:p>
          <a:p>
            <a:endParaRPr lang="en-US" dirty="0"/>
          </a:p>
        </p:txBody>
      </p:sp>
      <p:pic>
        <p:nvPicPr>
          <p:cNvPr id="3078" name="Picture 6" descr="Image result for thermal plumber in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545710"/>
            <a:ext cx="2947439" cy="14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ar falls on mechanic  lockout tago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4210814"/>
            <a:ext cx="2947439" cy="19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hazardous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Rockwell Condensed" panose="02060603050405020104" pitchFamily="18" charset="0"/>
              </a:rPr>
              <a:t>Electricity</a:t>
            </a:r>
            <a:r>
              <a:rPr lang="en-US" sz="2000" b="1" dirty="0">
                <a:solidFill>
                  <a:srgbClr val="000000"/>
                </a:solidFill>
                <a:latin typeface="Rockwell Condensed" panose="02060603050405020104" pitchFamily="18" charset="0"/>
              </a:rPr>
              <a:t>, where the flow of electrical current can cause an unsafe condition;</a:t>
            </a: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 smtClean="0">
              <a:solidFill>
                <a:srgbClr val="000000"/>
              </a:solidFill>
              <a:latin typeface="Rockwell Condensed" panose="02060603050405020104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000000"/>
              </a:solidFill>
              <a:latin typeface="Rockwell Condensed" panose="02060603050405020104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 smtClean="0">
              <a:solidFill>
                <a:srgbClr val="000000"/>
              </a:solidFill>
              <a:latin typeface="Rockwell Condensed" panose="02060603050405020104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Rockwell Condensed" panose="02060603050405020104" pitchFamily="18" charset="0"/>
              </a:rPr>
              <a:t>Pressure </a:t>
            </a:r>
            <a:r>
              <a:rPr lang="en-US" sz="2000" b="1" dirty="0">
                <a:solidFill>
                  <a:srgbClr val="000000"/>
                </a:solidFill>
                <a:latin typeface="Rockwell Condensed" panose="02060603050405020104" pitchFamily="18" charset="0"/>
              </a:rPr>
              <a:t>of fluids or air, as with pneumatic or hydraulic equipment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;</a:t>
            </a:r>
          </a:p>
          <a:p>
            <a:endParaRPr lang="en-US" dirty="0"/>
          </a:p>
        </p:txBody>
      </p:sp>
      <p:pic>
        <p:nvPicPr>
          <p:cNvPr id="4098" name="Picture 2" descr="http://www.firehawk.ltd.uk/images/gallery/DIY-Disast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286190"/>
            <a:ext cx="3087283" cy="20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ydraulic pneumatic  lockout tag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4117513"/>
            <a:ext cx="3087283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hazardous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Steam</a:t>
            </a:r>
            <a:r>
              <a:rPr lang="en-US" sz="2000" b="1" dirty="0">
                <a:solidFill>
                  <a:srgbClr val="000000"/>
                </a:solidFill>
              </a:rPr>
              <a:t>, such as when it remains in a pipe after shutoff; </a:t>
            </a:r>
            <a:r>
              <a:rPr lang="en-US" sz="2000" b="1" i="1" dirty="0">
                <a:solidFill>
                  <a:srgbClr val="000000"/>
                </a:solidFill>
              </a:rPr>
              <a:t>and</a:t>
            </a: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238171" lvl="1" indent="-121516" defTabSz="93324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Chemicals 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Image result for steam  lockout tago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52" y="2194560"/>
            <a:ext cx="3168670" cy="217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hazardous chemical swimming 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52" y="4372177"/>
            <a:ext cx="1839606" cy="24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energy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z="2400" dirty="0"/>
              <a:t>Thousands of injuries each year</a:t>
            </a:r>
          </a:p>
          <a:p>
            <a:pPr lvl="1"/>
            <a:r>
              <a:rPr lang="en-US" sz="2400" dirty="0"/>
              <a:t>80% of workers fail to turn off equipment</a:t>
            </a:r>
          </a:p>
          <a:p>
            <a:pPr lvl="1"/>
            <a:r>
              <a:rPr lang="en-US" sz="2400" dirty="0"/>
              <a:t>Causes:</a:t>
            </a:r>
          </a:p>
          <a:p>
            <a:pPr lvl="2"/>
            <a:r>
              <a:rPr lang="en-US" sz="2000" dirty="0"/>
              <a:t>Unexpected start-up</a:t>
            </a:r>
          </a:p>
          <a:p>
            <a:pPr lvl="2"/>
            <a:r>
              <a:rPr lang="en-US" sz="2000" dirty="0"/>
              <a:t>Release of stored energy</a:t>
            </a:r>
          </a:p>
          <a:p>
            <a:pPr lvl="2"/>
            <a:r>
              <a:rPr lang="en-US" sz="2000" dirty="0"/>
              <a:t>Failure to lockout/</a:t>
            </a:r>
            <a:r>
              <a:rPr lang="en-US" sz="2000" dirty="0" err="1"/>
              <a:t>tagout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61" descr="MPj04265670000[1]"/>
          <p:cNvPicPr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715"/>
          <a:stretch>
            <a:fillRect/>
          </a:stretch>
        </p:blipFill>
        <p:spPr bwMode="auto">
          <a:xfrm>
            <a:off x="6099048" y="1878042"/>
            <a:ext cx="4183796" cy="426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hazardous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/>
              <a:t>Follow lockout and </a:t>
            </a:r>
            <a:r>
              <a:rPr lang="en-US" sz="2400" dirty="0" err="1"/>
              <a:t>tagout</a:t>
            </a:r>
            <a:r>
              <a:rPr lang="en-US" sz="2400" dirty="0"/>
              <a:t> procedures</a:t>
            </a:r>
          </a:p>
          <a:p>
            <a:pPr lvl="1"/>
            <a:r>
              <a:rPr lang="en-US" sz="2400" dirty="0"/>
              <a:t>Prevent machinery or equipment from being turned on</a:t>
            </a:r>
          </a:p>
          <a:p>
            <a:pPr lvl="1"/>
            <a:r>
              <a:rPr lang="en-US" sz="2400" dirty="0"/>
              <a:t>Dissipate energy</a:t>
            </a:r>
          </a:p>
          <a:p>
            <a:pPr lvl="1"/>
            <a:r>
              <a:rPr lang="en-US" sz="2400" dirty="0"/>
              <a:t>Prevent a part of machinery or </a:t>
            </a:r>
            <a:br>
              <a:rPr lang="en-US" sz="2400" dirty="0"/>
            </a:br>
            <a:r>
              <a:rPr lang="en-US" sz="2400" dirty="0"/>
              <a:t>equipment from moving</a:t>
            </a:r>
          </a:p>
          <a:p>
            <a:pPr lvl="1"/>
            <a:r>
              <a:rPr lang="en-US" sz="2400" dirty="0"/>
              <a:t>Provide means of warning (tag)</a:t>
            </a:r>
          </a:p>
          <a:p>
            <a:endParaRPr lang="en-US" dirty="0"/>
          </a:p>
        </p:txBody>
      </p:sp>
      <p:pic>
        <p:nvPicPr>
          <p:cNvPr id="6146" name="Picture 2" descr="Image result for controlling hazardous ener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95" y="2149581"/>
            <a:ext cx="2907697" cy="40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Picone\AppData\Local\Temp\articulate\presenter\imgtemp\CDaeWg4m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Picone\AppData\Local\Temp\articulate\presenter\imgtemp\g1RGBAFP_files\slide0001_image001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Picone\AppData\Local\Temp\articulate\presenter\imgtemp\g1RGBAFP_files\slide0001_image001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Picone\AppData\Local\Temp\articulate\presenter\imgtemp\g1RGBAFP_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Picone\AppData\Local\Temp\articulate\presenter\imgtemp\g1RGBAFP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Picone\AppData\Local\Temp\articulate\presenter\imgtemp\ydcI1RaL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Picone\AppData\Local\Temp\articulate\presenter\imgtemp\DVfaIcYU_file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Picone\AppData\Local\Temp\articulate\presenter\imgtemp\qU9och9D_files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Picone\AppData\Local\Temp\articulate\presenter\imgtemp\aeOpJUCl_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285</TotalTime>
  <Words>792</Words>
  <Application>Microsoft Office PowerPoint</Application>
  <PresentationFormat>Widescreen</PresentationFormat>
  <Paragraphs>199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Lockout/tagout    for authorized employee</vt:lpstr>
      <vt:lpstr>Objectives </vt:lpstr>
      <vt:lpstr>What is hazardous energy?</vt:lpstr>
      <vt:lpstr>What is hazardous energy?</vt:lpstr>
      <vt:lpstr>Examples of hazardous energy</vt:lpstr>
      <vt:lpstr>Examples of hazardous energy</vt:lpstr>
      <vt:lpstr>Examples of hazardous energy</vt:lpstr>
      <vt:lpstr>Hazardous energy injuries</vt:lpstr>
      <vt:lpstr>Controlling hazardous energy</vt:lpstr>
      <vt:lpstr>Lockout tagout regulations</vt:lpstr>
      <vt:lpstr>Authorized employee </vt:lpstr>
      <vt:lpstr>Authorized employee</vt:lpstr>
      <vt:lpstr>Authorized employee</vt:lpstr>
      <vt:lpstr>Affected employee</vt:lpstr>
      <vt:lpstr>Affected employee</vt:lpstr>
      <vt:lpstr>Workplace responsibilities</vt:lpstr>
      <vt:lpstr>exercise</vt:lpstr>
      <vt:lpstr>Recognize and control hazardous energy</vt:lpstr>
      <vt:lpstr>Energy isolation device </vt:lpstr>
      <vt:lpstr>       Lockout device</vt:lpstr>
      <vt:lpstr>Tagout device</vt:lpstr>
      <vt:lpstr>Requirements for lockout/tagout devices</vt:lpstr>
      <vt:lpstr>Typical equipment requiring lockout/tagout</vt:lpstr>
      <vt:lpstr>When to use lockout/tagout devices</vt:lpstr>
      <vt:lpstr>Actions that trigger LOTO</vt:lpstr>
      <vt:lpstr>Loto exceptions</vt:lpstr>
      <vt:lpstr>Lockout/tagout procedure  </vt:lpstr>
      <vt:lpstr>Restart procedure</vt:lpstr>
      <vt:lpstr>Exercise – what steps should you take to perform a proper loto?</vt:lpstr>
      <vt:lpstr>Loto device and procedures</vt:lpstr>
      <vt:lpstr>Key points to remember</vt:lpstr>
    </vt:vector>
  </TitlesOfParts>
  <Company>Skidmore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Lockout/tagout    for authorized employee</dc:title>
  <dc:creator>Mark Dugas</dc:creator>
  <cp:lastModifiedBy>Mark Dugas</cp:lastModifiedBy>
  <cp:revision>27</cp:revision>
  <dcterms:created xsi:type="dcterms:W3CDTF">2016-11-17T14:46:04Z</dcterms:created>
  <dcterms:modified xsi:type="dcterms:W3CDTF">2016-11-17T19:31:33Z</dcterms:modified>
</cp:coreProperties>
</file>