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91664" y="2022170"/>
            <a:ext cx="8411210" cy="1416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574536" y="1371599"/>
            <a:ext cx="3054350" cy="393700"/>
          </a:xfrm>
          <a:custGeom>
            <a:avLst/>
            <a:gdLst/>
            <a:ahLst/>
            <a:cxnLst/>
            <a:rect l="l" t="t" r="r" b="b"/>
            <a:pathLst>
              <a:path w="3054350" h="393700">
                <a:moveTo>
                  <a:pt x="3054096" y="0"/>
                </a:moveTo>
                <a:lnTo>
                  <a:pt x="0" y="0"/>
                </a:lnTo>
                <a:lnTo>
                  <a:pt x="0" y="393191"/>
                </a:lnTo>
                <a:lnTo>
                  <a:pt x="3054096" y="393191"/>
                </a:lnTo>
                <a:lnTo>
                  <a:pt x="305409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574536" y="1371599"/>
            <a:ext cx="3054350" cy="393700"/>
          </a:xfrm>
          <a:custGeom>
            <a:avLst/>
            <a:gdLst/>
            <a:ahLst/>
            <a:cxnLst/>
            <a:rect l="l" t="t" r="r" b="b"/>
            <a:pathLst>
              <a:path w="3054350" h="393700">
                <a:moveTo>
                  <a:pt x="0" y="393191"/>
                </a:moveTo>
                <a:lnTo>
                  <a:pt x="3054096" y="393191"/>
                </a:lnTo>
                <a:lnTo>
                  <a:pt x="3054096" y="0"/>
                </a:lnTo>
                <a:lnTo>
                  <a:pt x="0" y="0"/>
                </a:lnTo>
                <a:lnTo>
                  <a:pt x="0" y="39319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595872" y="1737359"/>
            <a:ext cx="3063240" cy="22860"/>
          </a:xfrm>
          <a:custGeom>
            <a:avLst/>
            <a:gdLst/>
            <a:ahLst/>
            <a:cxnLst/>
            <a:rect l="l" t="t" r="r" b="b"/>
            <a:pathLst>
              <a:path w="3063240" h="22860">
                <a:moveTo>
                  <a:pt x="3063239" y="0"/>
                </a:moveTo>
                <a:lnTo>
                  <a:pt x="0" y="0"/>
                </a:lnTo>
                <a:lnTo>
                  <a:pt x="0" y="22860"/>
                </a:lnTo>
                <a:lnTo>
                  <a:pt x="3063239" y="22860"/>
                </a:lnTo>
                <a:lnTo>
                  <a:pt x="30632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-34036"/>
            <a:ext cx="6063615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8923" y="1183004"/>
            <a:ext cx="10313035" cy="3406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myocse.skidmore.edu/index.cfm?FuseAction=Abroad.Hom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ocse@Skidmore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ocse@Skidmore.edu" TargetMode="External"/><Relationship Id="rId2" Type="http://schemas.openxmlformats.org/officeDocument/2006/relationships/hyperlink" Target="http://myocse.skidmore.edu/index.cfm?FuseAction=Abroad.Home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5475"/>
              </a:lnSpc>
              <a:spcBef>
                <a:spcPts val="100"/>
              </a:spcBef>
            </a:pPr>
            <a:r>
              <a:rPr sz="4800" dirty="0"/>
              <a:t>ONLINE</a:t>
            </a:r>
            <a:r>
              <a:rPr sz="4800" spc="-85" dirty="0"/>
              <a:t> </a:t>
            </a:r>
            <a:r>
              <a:rPr sz="4800" dirty="0"/>
              <a:t>COURSE</a:t>
            </a:r>
            <a:r>
              <a:rPr sz="4800" spc="-85" dirty="0"/>
              <a:t> </a:t>
            </a:r>
            <a:r>
              <a:rPr sz="4800" dirty="0"/>
              <a:t>OF</a:t>
            </a:r>
            <a:r>
              <a:rPr sz="4800" spc="-85" dirty="0"/>
              <a:t> </a:t>
            </a:r>
            <a:r>
              <a:rPr sz="4800" dirty="0"/>
              <a:t>STUDY</a:t>
            </a:r>
            <a:r>
              <a:rPr sz="4800" spc="-90" dirty="0"/>
              <a:t> </a:t>
            </a:r>
            <a:r>
              <a:rPr sz="4800" spc="-10" dirty="0"/>
              <a:t>FORM:</a:t>
            </a:r>
            <a:endParaRPr sz="4800"/>
          </a:p>
          <a:p>
            <a:pPr algn="ctr">
              <a:lnSpc>
                <a:spcPts val="5475"/>
              </a:lnSpc>
              <a:tabLst>
                <a:tab pos="2383790" algn="l"/>
              </a:tabLst>
            </a:pPr>
            <a:r>
              <a:rPr sz="4800" dirty="0"/>
              <a:t>A</a:t>
            </a:r>
            <a:r>
              <a:rPr sz="4800" spc="-95" dirty="0"/>
              <a:t> </a:t>
            </a:r>
            <a:r>
              <a:rPr sz="4800" dirty="0"/>
              <a:t>step</a:t>
            </a:r>
            <a:r>
              <a:rPr sz="4800" spc="-70" dirty="0"/>
              <a:t> </a:t>
            </a:r>
            <a:r>
              <a:rPr sz="4800" spc="-25" dirty="0"/>
              <a:t>by</a:t>
            </a:r>
            <a:r>
              <a:rPr sz="4800" dirty="0"/>
              <a:t>	step</a:t>
            </a:r>
            <a:r>
              <a:rPr sz="4800" spc="-155" dirty="0"/>
              <a:t> </a:t>
            </a:r>
            <a:r>
              <a:rPr sz="4800" spc="-10" dirty="0"/>
              <a:t>guide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3651250" y="4189221"/>
            <a:ext cx="51898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0" dirty="0">
                <a:latin typeface="Calibri"/>
                <a:cs typeface="Calibri"/>
              </a:rPr>
              <a:t>Off-</a:t>
            </a:r>
            <a:r>
              <a:rPr sz="3200" dirty="0">
                <a:latin typeface="Calibri"/>
                <a:cs typeface="Calibri"/>
              </a:rPr>
              <a:t>Campus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Study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&amp;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Exchanges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3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7.</a:t>
            </a:r>
            <a:r>
              <a:rPr spc="-15" dirty="0"/>
              <a:t> </a:t>
            </a:r>
            <a:r>
              <a:rPr dirty="0"/>
              <a:t>SUBMIT</a:t>
            </a:r>
            <a:r>
              <a:rPr spc="-10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dirty="0"/>
              <a:t>FINAL</a:t>
            </a:r>
            <a:r>
              <a:rPr spc="-15" dirty="0"/>
              <a:t> </a:t>
            </a:r>
            <a:r>
              <a:rPr spc="-20" dirty="0"/>
              <a:t>STEP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3578" y="879728"/>
            <a:ext cx="4182745" cy="5483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</a:tabLst>
            </a:pPr>
            <a:r>
              <a:rPr sz="2000" dirty="0">
                <a:latin typeface="Calibri"/>
                <a:cs typeface="Calibri"/>
              </a:rPr>
              <a:t>Once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listed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you </a:t>
            </a:r>
            <a:r>
              <a:rPr sz="2000" dirty="0">
                <a:latin typeface="Calibri"/>
                <a:cs typeface="Calibri"/>
              </a:rPr>
              <a:t>would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like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approval,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may </a:t>
            </a:r>
            <a:r>
              <a:rPr sz="2000" dirty="0">
                <a:latin typeface="Calibri"/>
                <a:cs typeface="Calibri"/>
              </a:rPr>
              <a:t>hit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“Submit”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bottom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page.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list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sent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advisor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approval,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any </a:t>
            </a:r>
            <a:r>
              <a:rPr sz="2000" dirty="0">
                <a:latin typeface="Calibri"/>
                <a:cs typeface="Calibri"/>
              </a:rPr>
              <a:t>necessary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Department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Chairs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for </a:t>
            </a:r>
            <a:r>
              <a:rPr sz="2000" spc="-10" dirty="0">
                <a:latin typeface="Calibri"/>
                <a:cs typeface="Calibri"/>
              </a:rPr>
              <a:t>approval,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Registrar’s</a:t>
            </a:r>
            <a:r>
              <a:rPr sz="2000" spc="-10" dirty="0">
                <a:latin typeface="Calibri"/>
                <a:cs typeface="Calibri"/>
              </a:rPr>
              <a:t> office,</a:t>
            </a:r>
            <a:r>
              <a:rPr sz="2000" spc="5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finally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OCSE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approval. </a:t>
            </a:r>
            <a:r>
              <a:rPr sz="2000" dirty="0">
                <a:latin typeface="Calibri"/>
                <a:cs typeface="Calibri"/>
              </a:rPr>
              <a:t>When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process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complete,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you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notified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email.</a:t>
            </a:r>
            <a:endParaRPr sz="2000">
              <a:latin typeface="Calibri"/>
              <a:cs typeface="Calibri"/>
            </a:endParaRPr>
          </a:p>
          <a:p>
            <a:pPr marL="299085" marR="109220" indent="-287020">
              <a:lnSpc>
                <a:spcPct val="100000"/>
              </a:lnSpc>
              <a:spcBef>
                <a:spcPts val="2165"/>
              </a:spcBef>
              <a:buFont typeface="Arial"/>
              <a:buChar char="•"/>
              <a:tabLst>
                <a:tab pos="299085" algn="l"/>
              </a:tabLst>
            </a:pPr>
            <a:r>
              <a:rPr sz="2000" dirty="0">
                <a:latin typeface="Calibri"/>
                <a:cs typeface="Calibri"/>
                <a:hlinkClick r:id="rId2"/>
              </a:rPr>
              <a:t>If</a:t>
            </a:r>
            <a:r>
              <a:rPr sz="2000" spc="-40" dirty="0">
                <a:latin typeface="Calibri"/>
                <a:cs typeface="Calibri"/>
                <a:hlinkClick r:id="rId2"/>
              </a:rPr>
              <a:t> </a:t>
            </a:r>
            <a:r>
              <a:rPr sz="2000" dirty="0">
                <a:latin typeface="Calibri"/>
                <a:cs typeface="Calibri"/>
                <a:hlinkClick r:id="rId2"/>
              </a:rPr>
              <a:t>the</a:t>
            </a:r>
            <a:r>
              <a:rPr sz="2000" spc="-25" dirty="0">
                <a:latin typeface="Calibri"/>
                <a:cs typeface="Calibri"/>
                <a:hlinkClick r:id="rId2"/>
              </a:rPr>
              <a:t> </a:t>
            </a:r>
            <a:r>
              <a:rPr sz="2000" dirty="0">
                <a:latin typeface="Calibri"/>
                <a:cs typeface="Calibri"/>
                <a:hlinkClick r:id="rId2"/>
              </a:rPr>
              <a:t>rest</a:t>
            </a:r>
            <a:r>
              <a:rPr sz="2000" spc="-20" dirty="0">
                <a:latin typeface="Calibri"/>
                <a:cs typeface="Calibri"/>
                <a:hlinkClick r:id="rId2"/>
              </a:rPr>
              <a:t> </a:t>
            </a:r>
            <a:r>
              <a:rPr sz="2000" dirty="0">
                <a:latin typeface="Calibri"/>
                <a:cs typeface="Calibri"/>
                <a:hlinkClick r:id="rId2"/>
              </a:rPr>
              <a:t>of</a:t>
            </a:r>
            <a:r>
              <a:rPr sz="2000" spc="-35" dirty="0">
                <a:latin typeface="Calibri"/>
                <a:cs typeface="Calibri"/>
                <a:hlinkClick r:id="rId2"/>
              </a:rPr>
              <a:t> </a:t>
            </a:r>
            <a:r>
              <a:rPr sz="2000" dirty="0">
                <a:latin typeface="Calibri"/>
                <a:cs typeface="Calibri"/>
                <a:hlinkClick r:id="rId2"/>
              </a:rPr>
              <a:t>your</a:t>
            </a:r>
            <a:r>
              <a:rPr sz="2000" spc="-45" dirty="0">
                <a:latin typeface="Calibri"/>
                <a:cs typeface="Calibri"/>
                <a:hlinkClick r:id="rId2"/>
              </a:rPr>
              <a:t> </a:t>
            </a:r>
            <a:r>
              <a:rPr sz="20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OCSE</a:t>
            </a:r>
            <a:r>
              <a:rPr sz="2000" u="sng" spc="-5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online</a:t>
            </a:r>
            <a:r>
              <a:rPr sz="2000" spc="-1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0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application</a:t>
            </a:r>
            <a:r>
              <a:rPr sz="2000" spc="-6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000" dirty="0">
                <a:latin typeface="Calibri"/>
                <a:cs typeface="Calibri"/>
                <a:hlinkClick r:id="rId2"/>
              </a:rPr>
              <a:t>is</a:t>
            </a:r>
            <a:r>
              <a:rPr sz="2000" spc="-80" dirty="0">
                <a:latin typeface="Calibri"/>
                <a:cs typeface="Calibri"/>
                <a:hlinkClick r:id="rId2"/>
              </a:rPr>
              <a:t> </a:t>
            </a:r>
            <a:r>
              <a:rPr sz="2000" dirty="0">
                <a:latin typeface="Calibri"/>
                <a:cs typeface="Calibri"/>
                <a:hlinkClick r:id="rId2"/>
              </a:rPr>
              <a:t>complete,</a:t>
            </a:r>
            <a:r>
              <a:rPr sz="2000" spc="-70" dirty="0">
                <a:latin typeface="Calibri"/>
                <a:cs typeface="Calibri"/>
                <a:hlinkClick r:id="rId2"/>
              </a:rPr>
              <a:t> </a:t>
            </a:r>
            <a:r>
              <a:rPr sz="2000" spc="-20" dirty="0">
                <a:latin typeface="Calibri"/>
                <a:cs typeface="Calibri"/>
                <a:hlinkClick r:id="rId2"/>
              </a:rPr>
              <a:t>your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application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reviewed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you </a:t>
            </a:r>
            <a:r>
              <a:rPr sz="2000" dirty="0">
                <a:latin typeface="Calibri"/>
                <a:cs typeface="Calibri"/>
              </a:rPr>
              <a:t>should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hear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approval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decision </a:t>
            </a:r>
            <a:r>
              <a:rPr sz="2000" dirty="0">
                <a:latin typeface="Calibri"/>
                <a:cs typeface="Calibri"/>
              </a:rPr>
              <a:t>within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weeks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submitting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your </a:t>
            </a:r>
            <a:r>
              <a:rPr sz="2000" dirty="0">
                <a:latin typeface="Calibri"/>
                <a:cs typeface="Calibri"/>
              </a:rPr>
              <a:t>complete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application.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approval </a:t>
            </a:r>
            <a:r>
              <a:rPr sz="2000" dirty="0">
                <a:latin typeface="Calibri"/>
                <a:cs typeface="Calibri"/>
              </a:rPr>
              <a:t>decision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sent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email.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469" y="879728"/>
            <a:ext cx="7525531" cy="512864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436" y="56845"/>
            <a:ext cx="69977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Important</a:t>
            </a:r>
            <a:r>
              <a:rPr sz="4400" spc="-155" dirty="0"/>
              <a:t> </a:t>
            </a:r>
            <a:r>
              <a:rPr sz="4400" dirty="0"/>
              <a:t>Points</a:t>
            </a:r>
            <a:r>
              <a:rPr sz="4400" spc="-135" dirty="0"/>
              <a:t> </a:t>
            </a:r>
            <a:r>
              <a:rPr sz="4400" dirty="0"/>
              <a:t>to</a:t>
            </a:r>
            <a:r>
              <a:rPr sz="4400" spc="-125" dirty="0"/>
              <a:t> </a:t>
            </a:r>
            <a:r>
              <a:rPr sz="4400" spc="-10" dirty="0"/>
              <a:t>Remember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99085" marR="227329" indent="-28702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99085" algn="l"/>
              </a:tabLst>
            </a:pPr>
            <a:r>
              <a:rPr dirty="0"/>
              <a:t>It</a:t>
            </a:r>
            <a:r>
              <a:rPr spc="-70" dirty="0"/>
              <a:t> </a:t>
            </a:r>
            <a:r>
              <a:rPr dirty="0"/>
              <a:t>is</a:t>
            </a:r>
            <a:r>
              <a:rPr spc="-55" dirty="0"/>
              <a:t> </a:t>
            </a:r>
            <a:r>
              <a:rPr dirty="0"/>
              <a:t>your</a:t>
            </a:r>
            <a:r>
              <a:rPr spc="-65" dirty="0"/>
              <a:t> </a:t>
            </a:r>
            <a:r>
              <a:rPr dirty="0"/>
              <a:t>responsibility</a:t>
            </a:r>
            <a:r>
              <a:rPr spc="-65" dirty="0"/>
              <a:t> </a:t>
            </a:r>
            <a:r>
              <a:rPr dirty="0"/>
              <a:t>to</a:t>
            </a:r>
            <a:r>
              <a:rPr spc="-55" dirty="0"/>
              <a:t> </a:t>
            </a:r>
            <a:r>
              <a:rPr spc="-10" dirty="0"/>
              <a:t>understand</a:t>
            </a:r>
            <a:r>
              <a:rPr spc="-65" dirty="0"/>
              <a:t> </a:t>
            </a:r>
            <a:r>
              <a:rPr dirty="0"/>
              <a:t>how</a:t>
            </a:r>
            <a:r>
              <a:rPr spc="-45" dirty="0"/>
              <a:t> </a:t>
            </a:r>
            <a:r>
              <a:rPr dirty="0"/>
              <a:t>many</a:t>
            </a:r>
            <a:r>
              <a:rPr spc="-60" dirty="0"/>
              <a:t> </a:t>
            </a:r>
            <a:r>
              <a:rPr dirty="0"/>
              <a:t>HOST</a:t>
            </a:r>
            <a:r>
              <a:rPr spc="-55" dirty="0"/>
              <a:t> </a:t>
            </a:r>
            <a:r>
              <a:rPr dirty="0"/>
              <a:t>institution</a:t>
            </a:r>
            <a:r>
              <a:rPr spc="-70" dirty="0"/>
              <a:t> </a:t>
            </a:r>
            <a:r>
              <a:rPr dirty="0"/>
              <a:t>credits</a:t>
            </a:r>
            <a:r>
              <a:rPr spc="-55" dirty="0"/>
              <a:t> </a:t>
            </a:r>
            <a:r>
              <a:rPr spc="-25" dirty="0"/>
              <a:t>you </a:t>
            </a:r>
            <a:r>
              <a:rPr dirty="0"/>
              <a:t>need</a:t>
            </a:r>
            <a:r>
              <a:rPr spc="-45" dirty="0"/>
              <a:t> </a:t>
            </a:r>
            <a:r>
              <a:rPr dirty="0"/>
              <a:t>to</a:t>
            </a:r>
            <a:r>
              <a:rPr spc="-45" dirty="0"/>
              <a:t> </a:t>
            </a:r>
            <a:r>
              <a:rPr dirty="0"/>
              <a:t>take</a:t>
            </a:r>
            <a:r>
              <a:rPr spc="-60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dirty="0"/>
              <a:t>order</a:t>
            </a:r>
            <a:r>
              <a:rPr spc="-30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dirty="0"/>
              <a:t>be</a:t>
            </a:r>
            <a:r>
              <a:rPr spc="-35" dirty="0"/>
              <a:t> </a:t>
            </a:r>
            <a:r>
              <a:rPr spc="-10" dirty="0"/>
              <a:t>registered</a:t>
            </a:r>
            <a:r>
              <a:rPr spc="-55" dirty="0"/>
              <a:t> </a:t>
            </a:r>
            <a:r>
              <a:rPr dirty="0"/>
              <a:t>full</a:t>
            </a:r>
            <a:r>
              <a:rPr spc="-35" dirty="0"/>
              <a:t> </a:t>
            </a:r>
            <a:r>
              <a:rPr dirty="0"/>
              <a:t>time.</a:t>
            </a:r>
            <a:r>
              <a:rPr spc="-55" dirty="0"/>
              <a:t> </a:t>
            </a:r>
            <a:r>
              <a:rPr dirty="0"/>
              <a:t>It</a:t>
            </a:r>
            <a:r>
              <a:rPr spc="-55" dirty="0"/>
              <a:t> </a:t>
            </a:r>
            <a:r>
              <a:rPr dirty="0"/>
              <a:t>may</a:t>
            </a:r>
            <a:r>
              <a:rPr spc="-50" dirty="0"/>
              <a:t> </a:t>
            </a:r>
            <a:r>
              <a:rPr dirty="0"/>
              <a:t>or</a:t>
            </a:r>
            <a:r>
              <a:rPr spc="-35" dirty="0"/>
              <a:t> </a:t>
            </a:r>
            <a:r>
              <a:rPr dirty="0"/>
              <a:t>may</a:t>
            </a:r>
            <a:r>
              <a:rPr spc="-50" dirty="0"/>
              <a:t> </a:t>
            </a:r>
            <a:r>
              <a:rPr dirty="0"/>
              <a:t>not</a:t>
            </a:r>
            <a:r>
              <a:rPr spc="-45" dirty="0"/>
              <a:t> </a:t>
            </a:r>
            <a:r>
              <a:rPr dirty="0"/>
              <a:t>be</a:t>
            </a:r>
            <a:r>
              <a:rPr spc="-40" dirty="0"/>
              <a:t> </a:t>
            </a:r>
            <a:r>
              <a:rPr dirty="0"/>
              <a:t>15</a:t>
            </a:r>
            <a:r>
              <a:rPr spc="-60" dirty="0"/>
              <a:t> </a:t>
            </a:r>
            <a:r>
              <a:rPr spc="-10" dirty="0"/>
              <a:t>credits. </a:t>
            </a:r>
            <a:r>
              <a:rPr dirty="0"/>
              <a:t>This</a:t>
            </a:r>
            <a:r>
              <a:rPr spc="-35" dirty="0"/>
              <a:t> </a:t>
            </a:r>
            <a:r>
              <a:rPr dirty="0"/>
              <a:t>includes</a:t>
            </a:r>
            <a:r>
              <a:rPr spc="-55" dirty="0"/>
              <a:t> </a:t>
            </a:r>
            <a:r>
              <a:rPr dirty="0"/>
              <a:t>knowing</a:t>
            </a:r>
            <a:r>
              <a:rPr spc="-45" dirty="0"/>
              <a:t> </a:t>
            </a:r>
            <a:r>
              <a:rPr dirty="0"/>
              <a:t>how</a:t>
            </a:r>
            <a:r>
              <a:rPr spc="-35" dirty="0"/>
              <a:t> </a:t>
            </a:r>
            <a:r>
              <a:rPr dirty="0"/>
              <a:t>host</a:t>
            </a:r>
            <a:r>
              <a:rPr spc="-35" dirty="0"/>
              <a:t> </a:t>
            </a:r>
            <a:r>
              <a:rPr dirty="0"/>
              <a:t>credits</a:t>
            </a:r>
            <a:r>
              <a:rPr spc="-50" dirty="0"/>
              <a:t> </a:t>
            </a:r>
            <a:r>
              <a:rPr dirty="0"/>
              <a:t>will</a:t>
            </a:r>
            <a:r>
              <a:rPr spc="-55" dirty="0"/>
              <a:t> </a:t>
            </a:r>
            <a:r>
              <a:rPr dirty="0"/>
              <a:t>convert</a:t>
            </a:r>
            <a:r>
              <a:rPr spc="-35" dirty="0"/>
              <a:t> </a:t>
            </a:r>
            <a:r>
              <a:rPr dirty="0"/>
              <a:t>to</a:t>
            </a:r>
            <a:r>
              <a:rPr spc="-60" dirty="0"/>
              <a:t> </a:t>
            </a:r>
            <a:r>
              <a:rPr dirty="0"/>
              <a:t>US</a:t>
            </a:r>
            <a:r>
              <a:rPr spc="-45" dirty="0"/>
              <a:t> </a:t>
            </a:r>
            <a:r>
              <a:rPr spc="-10" dirty="0"/>
              <a:t>credits.</a:t>
            </a:r>
          </a:p>
          <a:p>
            <a:pPr marL="299085" marR="959485" indent="-287020">
              <a:lnSpc>
                <a:spcPts val="2590"/>
              </a:lnSpc>
              <a:spcBef>
                <a:spcPts val="1020"/>
              </a:spcBef>
              <a:buFont typeface="Arial"/>
              <a:buChar char="•"/>
              <a:tabLst>
                <a:tab pos="299085" algn="l"/>
              </a:tabLst>
            </a:pPr>
            <a:r>
              <a:rPr spc="-40" dirty="0"/>
              <a:t>ONLY</a:t>
            </a:r>
            <a:r>
              <a:rPr spc="-55" dirty="0"/>
              <a:t> </a:t>
            </a:r>
            <a:r>
              <a:rPr dirty="0"/>
              <a:t>courses</a:t>
            </a:r>
            <a:r>
              <a:rPr spc="-55" dirty="0"/>
              <a:t> </a:t>
            </a:r>
            <a:r>
              <a:rPr dirty="0"/>
              <a:t>worth</a:t>
            </a:r>
            <a:r>
              <a:rPr spc="-70" dirty="0"/>
              <a:t> </a:t>
            </a:r>
            <a:r>
              <a:rPr b="1" dirty="0">
                <a:latin typeface="Calibri"/>
                <a:cs typeface="Calibri"/>
              </a:rPr>
              <a:t>3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or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more</a:t>
            </a:r>
            <a:r>
              <a:rPr b="1" spc="-7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credits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dirty="0"/>
              <a:t>can</a:t>
            </a:r>
            <a:r>
              <a:rPr spc="-55" dirty="0"/>
              <a:t> </a:t>
            </a:r>
            <a:r>
              <a:rPr dirty="0"/>
              <a:t>be</a:t>
            </a:r>
            <a:r>
              <a:rPr spc="-50" dirty="0"/>
              <a:t> </a:t>
            </a:r>
            <a:r>
              <a:rPr spc="-10" dirty="0"/>
              <a:t>considered</a:t>
            </a:r>
            <a:r>
              <a:rPr spc="-55" dirty="0"/>
              <a:t> </a:t>
            </a:r>
            <a:r>
              <a:rPr dirty="0"/>
              <a:t>for</a:t>
            </a:r>
            <a:r>
              <a:rPr spc="-60" dirty="0"/>
              <a:t> </a:t>
            </a:r>
            <a:r>
              <a:rPr b="1" dirty="0">
                <a:latin typeface="Calibri"/>
                <a:cs typeface="Calibri"/>
              </a:rPr>
              <a:t>breadth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and </a:t>
            </a:r>
            <a:r>
              <a:rPr b="1" dirty="0">
                <a:latin typeface="Calibri"/>
                <a:cs typeface="Calibri"/>
              </a:rPr>
              <a:t>major/minor</a:t>
            </a:r>
            <a:r>
              <a:rPr b="1" spc="-8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requirements</a:t>
            </a:r>
            <a:r>
              <a:rPr spc="-10" dirty="0"/>
              <a:t>.</a:t>
            </a:r>
          </a:p>
          <a:p>
            <a:pPr marL="299085" marR="5080" indent="-28702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299085" algn="l"/>
              </a:tabLst>
            </a:pPr>
            <a:r>
              <a:rPr dirty="0"/>
              <a:t>Having</a:t>
            </a:r>
            <a:r>
              <a:rPr spc="-70" dirty="0"/>
              <a:t> </a:t>
            </a:r>
            <a:r>
              <a:rPr dirty="0"/>
              <a:t>your</a:t>
            </a:r>
            <a:r>
              <a:rPr spc="-75" dirty="0"/>
              <a:t> </a:t>
            </a:r>
            <a:r>
              <a:rPr dirty="0"/>
              <a:t>courses</a:t>
            </a:r>
            <a:r>
              <a:rPr spc="-60" dirty="0"/>
              <a:t> </a:t>
            </a:r>
            <a:r>
              <a:rPr spc="-10" dirty="0"/>
              <a:t>approved</a:t>
            </a:r>
            <a:r>
              <a:rPr spc="-65" dirty="0"/>
              <a:t> </a:t>
            </a:r>
            <a:r>
              <a:rPr dirty="0"/>
              <a:t>does</a:t>
            </a:r>
            <a:r>
              <a:rPr spc="-50" dirty="0"/>
              <a:t> </a:t>
            </a:r>
            <a:r>
              <a:rPr dirty="0"/>
              <a:t>not</a:t>
            </a:r>
            <a:r>
              <a:rPr spc="-70" dirty="0"/>
              <a:t> </a:t>
            </a:r>
            <a:r>
              <a:rPr dirty="0"/>
              <a:t>mean</a:t>
            </a:r>
            <a:r>
              <a:rPr spc="-75" dirty="0"/>
              <a:t> </a:t>
            </a:r>
            <a:r>
              <a:rPr dirty="0"/>
              <a:t>you</a:t>
            </a:r>
            <a:r>
              <a:rPr spc="-80" dirty="0"/>
              <a:t> </a:t>
            </a:r>
            <a:r>
              <a:rPr dirty="0"/>
              <a:t>are</a:t>
            </a:r>
            <a:r>
              <a:rPr spc="-55" dirty="0"/>
              <a:t> </a:t>
            </a:r>
            <a:r>
              <a:rPr spc="-10" dirty="0"/>
              <a:t>approved</a:t>
            </a:r>
            <a:r>
              <a:rPr spc="-50" dirty="0"/>
              <a:t> </a:t>
            </a:r>
            <a:r>
              <a:rPr dirty="0"/>
              <a:t>to</a:t>
            </a:r>
            <a:r>
              <a:rPr spc="-65" dirty="0"/>
              <a:t> </a:t>
            </a:r>
            <a:r>
              <a:rPr dirty="0"/>
              <a:t>study</a:t>
            </a:r>
            <a:r>
              <a:rPr spc="-75" dirty="0"/>
              <a:t> </a:t>
            </a:r>
            <a:r>
              <a:rPr spc="-20" dirty="0"/>
              <a:t>off- </a:t>
            </a:r>
            <a:r>
              <a:rPr dirty="0"/>
              <a:t>campus</a:t>
            </a:r>
            <a:r>
              <a:rPr spc="-70" dirty="0"/>
              <a:t> </a:t>
            </a:r>
            <a:r>
              <a:rPr dirty="0"/>
              <a:t>or</a:t>
            </a:r>
            <a:r>
              <a:rPr spc="-55" dirty="0"/>
              <a:t> </a:t>
            </a:r>
            <a:r>
              <a:rPr dirty="0"/>
              <a:t>that</a:t>
            </a:r>
            <a:r>
              <a:rPr spc="-65" dirty="0"/>
              <a:t> </a:t>
            </a:r>
            <a:r>
              <a:rPr dirty="0"/>
              <a:t>you</a:t>
            </a:r>
            <a:r>
              <a:rPr spc="-55" dirty="0"/>
              <a:t> </a:t>
            </a:r>
            <a:r>
              <a:rPr dirty="0"/>
              <a:t>have</a:t>
            </a:r>
            <a:r>
              <a:rPr spc="-45" dirty="0"/>
              <a:t> </a:t>
            </a:r>
            <a:r>
              <a:rPr dirty="0"/>
              <a:t>been</a:t>
            </a:r>
            <a:r>
              <a:rPr spc="-55" dirty="0"/>
              <a:t> </a:t>
            </a:r>
            <a:r>
              <a:rPr dirty="0"/>
              <a:t>approved</a:t>
            </a:r>
            <a:r>
              <a:rPr spc="-40" dirty="0"/>
              <a:t> </a:t>
            </a:r>
            <a:r>
              <a:rPr dirty="0"/>
              <a:t>by</a:t>
            </a:r>
            <a:r>
              <a:rPr spc="-55" dirty="0"/>
              <a:t> </a:t>
            </a:r>
            <a:r>
              <a:rPr dirty="0"/>
              <a:t>your</a:t>
            </a:r>
            <a:r>
              <a:rPr spc="-60" dirty="0"/>
              <a:t> </a:t>
            </a:r>
            <a:r>
              <a:rPr spc="-10" dirty="0"/>
              <a:t>program.</a:t>
            </a:r>
            <a:r>
              <a:rPr spc="-80" dirty="0"/>
              <a:t> </a:t>
            </a:r>
            <a:r>
              <a:rPr dirty="0"/>
              <a:t>Also,</a:t>
            </a:r>
            <a:r>
              <a:rPr spc="-50" dirty="0"/>
              <a:t> </a:t>
            </a:r>
            <a:r>
              <a:rPr dirty="0"/>
              <a:t>it</a:t>
            </a:r>
            <a:r>
              <a:rPr spc="-55" dirty="0"/>
              <a:t> </a:t>
            </a:r>
            <a:r>
              <a:rPr dirty="0"/>
              <a:t>does</a:t>
            </a:r>
            <a:r>
              <a:rPr spc="-45" dirty="0"/>
              <a:t> </a:t>
            </a:r>
            <a:r>
              <a:rPr dirty="0"/>
              <a:t>not</a:t>
            </a:r>
            <a:r>
              <a:rPr spc="-50" dirty="0"/>
              <a:t> </a:t>
            </a:r>
            <a:r>
              <a:rPr spc="-20" dirty="0"/>
              <a:t>mean </a:t>
            </a:r>
            <a:r>
              <a:rPr dirty="0"/>
              <a:t>that</a:t>
            </a:r>
            <a:r>
              <a:rPr spc="-80" dirty="0"/>
              <a:t> </a:t>
            </a:r>
            <a:r>
              <a:rPr dirty="0"/>
              <a:t>these</a:t>
            </a:r>
            <a:r>
              <a:rPr spc="-60" dirty="0"/>
              <a:t> </a:t>
            </a:r>
            <a:r>
              <a:rPr dirty="0"/>
              <a:t>courses</a:t>
            </a:r>
            <a:r>
              <a:rPr spc="-65" dirty="0"/>
              <a:t> </a:t>
            </a:r>
            <a:r>
              <a:rPr dirty="0"/>
              <a:t>are</a:t>
            </a:r>
            <a:r>
              <a:rPr spc="-75" dirty="0"/>
              <a:t> </a:t>
            </a:r>
            <a:r>
              <a:rPr spc="-10" dirty="0"/>
              <a:t>guaranteed.</a:t>
            </a:r>
          </a:p>
          <a:p>
            <a:pPr marL="299085" indent="-28638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99085" algn="l"/>
              </a:tabLst>
            </a:pPr>
            <a:r>
              <a:rPr dirty="0"/>
              <a:t>If</a:t>
            </a:r>
            <a:r>
              <a:rPr spc="-60" dirty="0"/>
              <a:t> </a:t>
            </a:r>
            <a:r>
              <a:rPr dirty="0"/>
              <a:t>you</a:t>
            </a:r>
            <a:r>
              <a:rPr spc="-55" dirty="0"/>
              <a:t> </a:t>
            </a:r>
            <a:r>
              <a:rPr dirty="0"/>
              <a:t>have</a:t>
            </a:r>
            <a:r>
              <a:rPr spc="-50" dirty="0"/>
              <a:t> </a:t>
            </a:r>
            <a:r>
              <a:rPr dirty="0"/>
              <a:t>questions,</a:t>
            </a:r>
            <a:r>
              <a:rPr spc="-45" dirty="0"/>
              <a:t> </a:t>
            </a:r>
            <a:r>
              <a:rPr dirty="0"/>
              <a:t>please</a:t>
            </a:r>
            <a:r>
              <a:rPr spc="-45" dirty="0"/>
              <a:t> </a:t>
            </a:r>
            <a:r>
              <a:rPr dirty="0"/>
              <a:t>email</a:t>
            </a:r>
            <a:r>
              <a:rPr spc="-55" dirty="0"/>
              <a:t> </a:t>
            </a:r>
            <a:r>
              <a:rPr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2"/>
              </a:rPr>
              <a:t>ocse@</a:t>
            </a:r>
            <a:r>
              <a:rPr lang="en-US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2"/>
              </a:rPr>
              <a:t>s</a:t>
            </a:r>
            <a:r>
              <a:rPr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2"/>
              </a:rPr>
              <a:t>kidmore.edu</a:t>
            </a:r>
            <a:r>
              <a:rPr spc="-50" dirty="0">
                <a:solidFill>
                  <a:srgbClr val="0462C1"/>
                </a:solidFill>
              </a:rPr>
              <a:t> </a:t>
            </a:r>
            <a:r>
              <a:rPr dirty="0"/>
              <a:t>or</a:t>
            </a:r>
            <a:r>
              <a:rPr spc="-65" dirty="0"/>
              <a:t> </a:t>
            </a:r>
            <a:r>
              <a:rPr dirty="0"/>
              <a:t>call</a:t>
            </a:r>
            <a:r>
              <a:rPr spc="-60" dirty="0"/>
              <a:t> </a:t>
            </a:r>
            <a:r>
              <a:rPr lang="en-US" spc="-60" dirty="0"/>
              <a:t>518-</a:t>
            </a:r>
            <a:r>
              <a:rPr spc="-10" dirty="0"/>
              <a:t>580-</a:t>
            </a:r>
            <a:r>
              <a:rPr spc="-20" dirty="0"/>
              <a:t>5355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946149"/>
            <a:ext cx="10152380" cy="403415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06680" algn="just">
              <a:lnSpc>
                <a:spcPts val="3020"/>
              </a:lnSpc>
              <a:spcBef>
                <a:spcPts val="480"/>
              </a:spcBef>
            </a:pPr>
            <a:r>
              <a:rPr sz="2800" spc="-10" dirty="0">
                <a:latin typeface="Calibri"/>
                <a:cs typeface="Calibri"/>
              </a:rPr>
              <a:t>Congratulations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deciding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study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abroad!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Before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completing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your </a:t>
            </a:r>
            <a:r>
              <a:rPr sz="2800" dirty="0">
                <a:latin typeface="Calibri"/>
                <a:cs typeface="Calibri"/>
              </a:rPr>
              <a:t>course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approval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form,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should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have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declared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your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major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then </a:t>
            </a:r>
            <a:r>
              <a:rPr sz="2800" dirty="0">
                <a:latin typeface="Calibri"/>
                <a:cs typeface="Calibri"/>
              </a:rPr>
              <a:t>started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online</a:t>
            </a:r>
            <a:r>
              <a:rPr sz="2800" u="sng" spc="-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application</a:t>
            </a:r>
            <a:r>
              <a:rPr sz="2800" spc="-7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OCSE.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30"/>
              </a:lnSpc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following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slides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show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how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complete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online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course approval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form.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Please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read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each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step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carefully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refer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go </a:t>
            </a:r>
            <a:r>
              <a:rPr sz="2800" dirty="0">
                <a:latin typeface="Calibri"/>
                <a:cs typeface="Calibri"/>
              </a:rPr>
              <a:t>through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process.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0"/>
              </a:spcBef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If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have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questions,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please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contact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ocse@Skidmore.edu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7904" y="111963"/>
            <a:ext cx="38493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Getting</a:t>
            </a:r>
            <a:r>
              <a:rPr sz="4400" spc="-110" dirty="0"/>
              <a:t> </a:t>
            </a:r>
            <a:r>
              <a:rPr sz="4400" dirty="0"/>
              <a:t>Started</a:t>
            </a:r>
            <a:r>
              <a:rPr sz="4400" spc="-125" dirty="0"/>
              <a:t> </a:t>
            </a:r>
            <a:r>
              <a:rPr sz="4400" spc="-50" dirty="0"/>
              <a:t>–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236208" y="237743"/>
            <a:ext cx="3685540" cy="585470"/>
          </a:xfrm>
          <a:prstGeom prst="rect">
            <a:avLst/>
          </a:prstGeom>
          <a:solidFill>
            <a:srgbClr val="FFFF00"/>
          </a:solidFill>
          <a:ln w="12192">
            <a:solidFill>
              <a:srgbClr val="41709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ts val="4395"/>
              </a:lnSpc>
            </a:pPr>
            <a:r>
              <a:rPr sz="4400" b="0" u="sng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Before</a:t>
            </a:r>
            <a:r>
              <a:rPr sz="4400" b="0" spc="-180" dirty="0">
                <a:latin typeface="Calibri Light"/>
                <a:cs typeface="Calibri Light"/>
              </a:rPr>
              <a:t> </a:t>
            </a:r>
            <a:r>
              <a:rPr sz="4400" b="0" dirty="0">
                <a:latin typeface="Calibri Light"/>
                <a:cs typeface="Calibri Light"/>
              </a:rPr>
              <a:t>you</a:t>
            </a:r>
            <a:r>
              <a:rPr sz="4400" b="0" spc="-175" dirty="0">
                <a:latin typeface="Calibri Light"/>
                <a:cs typeface="Calibri Light"/>
              </a:rPr>
              <a:t> </a:t>
            </a:r>
            <a:r>
              <a:rPr sz="4400" b="0" spc="-10" dirty="0">
                <a:latin typeface="Calibri Light"/>
                <a:cs typeface="Calibri Light"/>
              </a:rPr>
              <a:t>login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1275334"/>
            <a:ext cx="10168255" cy="46875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3060" marR="5080" indent="-340995">
              <a:lnSpc>
                <a:spcPct val="90000"/>
              </a:lnSpc>
              <a:spcBef>
                <a:spcPts val="385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Select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courses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using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program’s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website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departmental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Matrix 	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online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course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form!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Courses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Matrix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course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form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indicate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has 	</a:t>
            </a:r>
            <a:r>
              <a:rPr sz="2400" dirty="0">
                <a:latin typeface="Calibri"/>
                <a:cs typeface="Calibri"/>
              </a:rPr>
              <a:t>been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offered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past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might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offered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semester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 	</a:t>
            </a:r>
            <a:r>
              <a:rPr sz="2400" dirty="0">
                <a:latin typeface="Calibri"/>
                <a:cs typeface="Calibri"/>
              </a:rPr>
              <a:t>study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campus.</a:t>
            </a:r>
            <a:endParaRPr sz="2400" dirty="0">
              <a:latin typeface="Calibri"/>
              <a:cs typeface="Calibri"/>
            </a:endParaRPr>
          </a:p>
          <a:p>
            <a:pPr marL="353060" marR="779145" indent="-340995">
              <a:lnSpc>
                <a:spcPts val="2590"/>
              </a:lnSpc>
              <a:spcBef>
                <a:spcPts val="1050"/>
              </a:spcBef>
              <a:buAutoNum type="arabicPeriod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Refer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Course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Equivalency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Matrix 	</a:t>
            </a:r>
            <a:r>
              <a:rPr sz="2400" spc="-20" dirty="0">
                <a:latin typeface="Calibri"/>
                <a:cs typeface="Calibri"/>
              </a:rPr>
              <a:t>(</a:t>
            </a:r>
            <a:r>
              <a:rPr lang="en-US" sz="24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https://app.skidmore.edu/ocse/</a:t>
            </a:r>
            <a:r>
              <a:rPr sz="2400" spc="-20" dirty="0">
                <a:latin typeface="Calibri"/>
                <a:cs typeface="Calibri"/>
              </a:rPr>
              <a:t>)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determine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which </a:t>
            </a:r>
            <a:r>
              <a:rPr sz="2400" dirty="0">
                <a:latin typeface="Calibri"/>
                <a:cs typeface="Calibri"/>
              </a:rPr>
              <a:t>courses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been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pre-</a:t>
            </a:r>
            <a:r>
              <a:rPr sz="2400" spc="-10" dirty="0">
                <a:latin typeface="Calibri"/>
                <a:cs typeface="Calibri"/>
              </a:rPr>
              <a:t>approved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academic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interest.</a:t>
            </a:r>
            <a:endParaRPr sz="2400" dirty="0">
              <a:latin typeface="Calibri"/>
              <a:cs typeface="Calibri"/>
            </a:endParaRPr>
          </a:p>
          <a:p>
            <a:pPr marL="353060" marR="1148080" indent="-340995">
              <a:lnSpc>
                <a:spcPts val="2590"/>
              </a:lnSpc>
              <a:spcBef>
                <a:spcPts val="1005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For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courses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pre-</a:t>
            </a:r>
            <a:r>
              <a:rPr sz="2400" spc="-10" dirty="0">
                <a:latin typeface="Calibri"/>
                <a:cs typeface="Calibri"/>
              </a:rPr>
              <a:t>approved,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following 	information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approved:</a:t>
            </a:r>
            <a:endParaRPr sz="2400" dirty="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44"/>
              </a:spcBef>
              <a:buAutoNum type="arabicPeriod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title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host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institution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Skidmore)</a:t>
            </a:r>
            <a:endParaRPr sz="2000" dirty="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number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host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institution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Skidmore)</a:t>
            </a:r>
            <a:endParaRPr sz="2000" dirty="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amount</a:t>
            </a:r>
            <a:endParaRPr sz="2000" dirty="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Link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description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syllabus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747" y="-230508"/>
            <a:ext cx="10396855" cy="1632585"/>
          </a:xfrm>
          <a:prstGeom prst="rect">
            <a:avLst/>
          </a:prstGeom>
        </p:spPr>
        <p:txBody>
          <a:bodyPr vert="horz" wrap="square" lIns="0" tIns="2368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64"/>
              </a:spcBef>
            </a:pPr>
            <a:r>
              <a:rPr sz="4400" dirty="0"/>
              <a:t>1.</a:t>
            </a:r>
            <a:r>
              <a:rPr sz="4400" spc="-114" dirty="0"/>
              <a:t> </a:t>
            </a:r>
            <a:r>
              <a:rPr sz="4400" dirty="0"/>
              <a:t>LOG</a:t>
            </a:r>
            <a:r>
              <a:rPr sz="4400" spc="-95" dirty="0"/>
              <a:t> </a:t>
            </a:r>
            <a:r>
              <a:rPr sz="4400" dirty="0"/>
              <a:t>INTO</a:t>
            </a:r>
            <a:r>
              <a:rPr sz="4400" spc="-95" dirty="0"/>
              <a:t> </a:t>
            </a:r>
            <a:r>
              <a:rPr sz="4400" spc="-10" dirty="0"/>
              <a:t>SYSTEM</a:t>
            </a:r>
            <a:endParaRPr sz="4400"/>
          </a:p>
          <a:p>
            <a:pPr marL="91440" marR="5080">
              <a:lnSpc>
                <a:spcPct val="100000"/>
              </a:lnSpc>
              <a:spcBef>
                <a:spcPts val="805"/>
              </a:spcBef>
            </a:pPr>
            <a:r>
              <a:rPr sz="2000" b="0" spc="-40" dirty="0">
                <a:latin typeface="Calibri"/>
                <a:cs typeface="Calibri"/>
              </a:rPr>
              <a:t>You</a:t>
            </a:r>
            <a:r>
              <a:rPr sz="2000" b="0" spc="-5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will</a:t>
            </a:r>
            <a:r>
              <a:rPr sz="2000" b="0" spc="-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find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the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link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to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the</a:t>
            </a:r>
            <a:r>
              <a:rPr sz="2000" b="0" spc="-4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course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approval</a:t>
            </a:r>
            <a:r>
              <a:rPr sz="2000" b="0" spc="-4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form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in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your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MyOCSE</a:t>
            </a:r>
            <a:r>
              <a:rPr sz="2000" b="0" spc="-6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student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account.</a:t>
            </a:r>
            <a:r>
              <a:rPr sz="2000" b="0" spc="-5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Log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in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using</a:t>
            </a:r>
            <a:r>
              <a:rPr sz="2000" b="0" spc="-45" dirty="0">
                <a:latin typeface="Calibri"/>
                <a:cs typeface="Calibri"/>
              </a:rPr>
              <a:t> </a:t>
            </a:r>
            <a:r>
              <a:rPr sz="2000" b="0" spc="-20" dirty="0">
                <a:latin typeface="Calibri"/>
                <a:cs typeface="Calibri"/>
              </a:rPr>
              <a:t>your </a:t>
            </a:r>
            <a:r>
              <a:rPr sz="2000" b="0" dirty="0">
                <a:latin typeface="Calibri"/>
                <a:cs typeface="Calibri"/>
              </a:rPr>
              <a:t>Skidmore</a:t>
            </a:r>
            <a:r>
              <a:rPr sz="2000" b="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User</a:t>
            </a:r>
            <a:r>
              <a:rPr sz="2000" b="0" spc="-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Name</a:t>
            </a:r>
            <a:r>
              <a:rPr sz="2000" b="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(*</a:t>
            </a:r>
            <a:r>
              <a:rPr sz="2000" b="1" dirty="0">
                <a:latin typeface="Calibri"/>
                <a:cs typeface="Calibri"/>
              </a:rPr>
              <a:t>without</a:t>
            </a:r>
            <a:r>
              <a:rPr sz="2000" b="0" dirty="0">
                <a:latin typeface="Calibri"/>
                <a:cs typeface="Calibri"/>
              </a:rPr>
              <a:t>*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@skidmore.edu)</a:t>
            </a:r>
            <a:r>
              <a:rPr sz="2000" b="0" spc="-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and</a:t>
            </a:r>
            <a:r>
              <a:rPr sz="2000" b="0" spc="-20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Password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31384"/>
            <a:ext cx="4667901" cy="49346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788622"/>
            <a:ext cx="4420217" cy="42201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257716"/>
            <a:ext cx="11016615" cy="1684655"/>
          </a:xfrm>
          <a:prstGeom prst="rect">
            <a:avLst/>
          </a:prstGeom>
        </p:spPr>
        <p:txBody>
          <a:bodyPr vert="horz" wrap="square" lIns="0" tIns="272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45"/>
              </a:spcBef>
            </a:pPr>
            <a:r>
              <a:rPr lang="en-US" sz="4400" dirty="0"/>
              <a:t>2</a:t>
            </a:r>
            <a:r>
              <a:rPr sz="4400" dirty="0"/>
              <a:t>.</a:t>
            </a:r>
            <a:r>
              <a:rPr sz="4400" spc="-130" dirty="0"/>
              <a:t> </a:t>
            </a:r>
            <a:r>
              <a:rPr lang="en-US" sz="4400" spc="-35" dirty="0"/>
              <a:t>ADD A NEW FORM</a:t>
            </a:r>
            <a:endParaRPr sz="4400" dirty="0"/>
          </a:p>
          <a:p>
            <a:pPr marL="12700" marR="5080">
              <a:lnSpc>
                <a:spcPct val="100000"/>
              </a:lnSpc>
              <a:spcBef>
                <a:spcPts val="935"/>
              </a:spcBef>
            </a:pPr>
            <a:r>
              <a:rPr sz="2000" b="0" dirty="0">
                <a:latin typeface="Calibri"/>
                <a:cs typeface="Calibri"/>
              </a:rPr>
              <a:t>Click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“add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new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form”</a:t>
            </a:r>
            <a:r>
              <a:rPr sz="2000" b="0" spc="-4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if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</a:t>
            </a:r>
            <a:r>
              <a:rPr sz="2000" b="0" spc="-5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are</a:t>
            </a:r>
            <a:r>
              <a:rPr sz="2000" b="0" spc="-4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logging</a:t>
            </a:r>
            <a:r>
              <a:rPr sz="2000" b="0" spc="-6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in</a:t>
            </a:r>
            <a:r>
              <a:rPr sz="2000" b="0" spc="-4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for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the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first</a:t>
            </a:r>
            <a:r>
              <a:rPr sz="2000" b="0" spc="-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time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or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are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starting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new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form.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If</a:t>
            </a:r>
            <a:r>
              <a:rPr sz="2000" b="0" spc="-4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</a:t>
            </a:r>
            <a:r>
              <a:rPr sz="2000" b="0" spc="-5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have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already </a:t>
            </a:r>
            <a:r>
              <a:rPr sz="2000" b="0" dirty="0">
                <a:latin typeface="Calibri"/>
                <a:cs typeface="Calibri"/>
              </a:rPr>
              <a:t>started</a:t>
            </a:r>
            <a:r>
              <a:rPr sz="2000" b="0" spc="37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your</a:t>
            </a:r>
            <a:r>
              <a:rPr sz="2000" b="0" spc="-5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form,</a:t>
            </a:r>
            <a:r>
              <a:rPr sz="2000" b="0" spc="-4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click</a:t>
            </a:r>
            <a:r>
              <a:rPr sz="2000" b="0" spc="-4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the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name</a:t>
            </a:r>
            <a:r>
              <a:rPr sz="2000" b="0" spc="-4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of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the</a:t>
            </a:r>
            <a:r>
              <a:rPr sz="2000" b="0" spc="-40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program</a:t>
            </a:r>
            <a:r>
              <a:rPr sz="2000" b="0" spc="-55" dirty="0">
                <a:latin typeface="Calibri"/>
                <a:cs typeface="Calibri"/>
              </a:rPr>
              <a:t> </a:t>
            </a:r>
            <a:r>
              <a:rPr lang="en-US" sz="2000" spc="-55" dirty="0">
                <a:latin typeface="Calibri"/>
                <a:cs typeface="Calibri"/>
              </a:rPr>
              <a:t>to access the form.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26939"/>
            <a:ext cx="8616087" cy="512692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00" dirty="0"/>
              <a:t>3</a:t>
            </a:r>
            <a:r>
              <a:rPr sz="4400" dirty="0"/>
              <a:t>.</a:t>
            </a:r>
            <a:r>
              <a:rPr sz="4400" spc="-85" dirty="0"/>
              <a:t> </a:t>
            </a:r>
            <a:r>
              <a:rPr sz="4400" dirty="0"/>
              <a:t>SELECT</a:t>
            </a:r>
            <a:r>
              <a:rPr sz="4400" spc="-75" dirty="0"/>
              <a:t> </a:t>
            </a:r>
            <a:r>
              <a:rPr sz="4400" dirty="0"/>
              <a:t>YOUR</a:t>
            </a:r>
            <a:r>
              <a:rPr sz="4400" spc="-70" dirty="0"/>
              <a:t> </a:t>
            </a:r>
            <a:r>
              <a:rPr sz="4400" spc="-10" dirty="0"/>
              <a:t>PROGRAM</a:t>
            </a:r>
            <a:endParaRPr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78739" y="683132"/>
            <a:ext cx="11732260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</a:tabLst>
            </a:pPr>
            <a:r>
              <a:rPr sz="2000" dirty="0">
                <a:latin typeface="Calibri"/>
                <a:cs typeface="Calibri"/>
              </a:rPr>
              <a:t>Select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applying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well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term/year.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This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form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summer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programs.</a:t>
            </a:r>
            <a:endParaRPr sz="2000" dirty="0">
              <a:latin typeface="Calibri"/>
              <a:cs typeface="Calibri"/>
            </a:endParaRPr>
          </a:p>
          <a:p>
            <a:pPr marL="299085" marR="83566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000" spc="-4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only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active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given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term/year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combination.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wish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start </a:t>
            </a:r>
            <a:r>
              <a:rPr sz="2000" spc="-20" dirty="0">
                <a:latin typeface="Calibri"/>
                <a:cs typeface="Calibri"/>
              </a:rPr>
              <a:t>another,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speak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OCSE.</a:t>
            </a:r>
            <a:endParaRPr sz="20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000" dirty="0">
                <a:latin typeface="Calibri"/>
                <a:cs typeface="Calibri"/>
              </a:rPr>
              <a:t>Please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petitioning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Non-Approved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program,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lang="en-US" sz="2000" dirty="0">
                <a:latin typeface="Calibri"/>
                <a:cs typeface="Calibri"/>
              </a:rPr>
              <a:t> should select “Non-Approved Program”</a:t>
            </a:r>
            <a:r>
              <a:rPr lang="en-US" sz="2000" spc="-55" dirty="0">
                <a:latin typeface="Calibri"/>
                <a:cs typeface="Calibri"/>
              </a:rPr>
              <a:t> from the drop-down list. 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000" spc="-10" dirty="0">
                <a:latin typeface="Calibri"/>
                <a:cs typeface="Calibri"/>
              </a:rPr>
              <a:t>Non-</a:t>
            </a:r>
            <a:r>
              <a:rPr sz="2000" dirty="0">
                <a:latin typeface="Calibri"/>
                <a:cs typeface="Calibri"/>
              </a:rPr>
              <a:t>Skidmore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students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able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lang="en-US" sz="2000" dirty="0">
                <a:latin typeface="Calibri"/>
                <a:cs typeface="Calibri"/>
              </a:rPr>
              <a:t> online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system.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their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faculty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access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Skidmore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system.</a:t>
            </a:r>
            <a:r>
              <a:rPr sz="2000" spc="-30" dirty="0">
                <a:latin typeface="Calibri"/>
                <a:cs typeface="Calibri"/>
              </a:rPr>
              <a:t> 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863975"/>
            <a:ext cx="9816212" cy="40008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4.</a:t>
            </a:r>
            <a:r>
              <a:rPr sz="4400" spc="-40" dirty="0"/>
              <a:t> </a:t>
            </a:r>
            <a:r>
              <a:rPr sz="4400" dirty="0"/>
              <a:t>ADDING</a:t>
            </a:r>
            <a:r>
              <a:rPr sz="4400" spc="-40" dirty="0"/>
              <a:t> </a:t>
            </a:r>
            <a:r>
              <a:rPr sz="4400" spc="-10" dirty="0"/>
              <a:t>COURSES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281736" y="778890"/>
            <a:ext cx="4234180" cy="5787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3619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List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courses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would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like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take </a:t>
            </a:r>
            <a:r>
              <a:rPr sz="1800" dirty="0">
                <a:latin typeface="Calibri"/>
                <a:cs typeface="Calibri"/>
              </a:rPr>
              <a:t>abroad,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including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backup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options.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If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your </a:t>
            </a:r>
            <a:r>
              <a:rPr sz="1800" dirty="0">
                <a:latin typeface="Calibri"/>
                <a:cs typeface="Calibri"/>
              </a:rPr>
              <a:t>course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found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matrix,</a:t>
            </a:r>
            <a:r>
              <a:rPr sz="1800" spc="3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you </a:t>
            </a:r>
            <a:r>
              <a:rPr sz="1800" dirty="0">
                <a:latin typeface="Calibri"/>
                <a:cs typeface="Calibri"/>
              </a:rPr>
              <a:t>should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listed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“Course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Title” dropdown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menu.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more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once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3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been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pre-</a:t>
            </a:r>
            <a:r>
              <a:rPr sz="1800" dirty="0">
                <a:latin typeface="Calibri"/>
                <a:cs typeface="Calibri"/>
              </a:rPr>
              <a:t>approved</a:t>
            </a:r>
            <a:r>
              <a:rPr sz="1800" spc="3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by </a:t>
            </a:r>
            <a:r>
              <a:rPr sz="1800" dirty="0">
                <a:latin typeface="Calibri"/>
                <a:cs typeface="Calibri"/>
              </a:rPr>
              <a:t>more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department.</a:t>
            </a:r>
            <a:endParaRPr sz="1800">
              <a:latin typeface="Calibri"/>
              <a:cs typeface="Calibri"/>
            </a:endParaRPr>
          </a:p>
          <a:p>
            <a:pPr marL="299085" marR="281940" indent="-287020" algn="just">
              <a:lnSpc>
                <a:spcPct val="100000"/>
              </a:lnSpc>
              <a:spcBef>
                <a:spcPts val="2165"/>
              </a:spcBef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If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course,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“add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course”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appear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“Proposed </a:t>
            </a:r>
            <a:r>
              <a:rPr sz="1800" dirty="0">
                <a:latin typeface="Calibri"/>
                <a:cs typeface="Calibri"/>
              </a:rPr>
              <a:t>Courses”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section.</a:t>
            </a:r>
            <a:endParaRPr sz="1800">
              <a:latin typeface="Calibri"/>
              <a:cs typeface="Calibri"/>
            </a:endParaRPr>
          </a:p>
          <a:p>
            <a:pPr marL="299085" marR="129539" indent="-287020">
              <a:lnSpc>
                <a:spcPct val="100000"/>
              </a:lnSpc>
              <a:spcBef>
                <a:spcPts val="2160"/>
              </a:spcBef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If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course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was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pre-approved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it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yet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been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pre-approved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25" dirty="0">
                <a:latin typeface="Calibri"/>
                <a:cs typeface="Calibri"/>
              </a:rPr>
              <a:t> the </a:t>
            </a:r>
            <a:r>
              <a:rPr sz="1800" spc="-10" dirty="0">
                <a:latin typeface="Calibri"/>
                <a:cs typeface="Calibri"/>
              </a:rPr>
              <a:t>department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seeking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credit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towards,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“manually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enter</a:t>
            </a:r>
            <a:endParaRPr sz="1800">
              <a:latin typeface="Calibri"/>
              <a:cs typeface="Calibri"/>
            </a:endParaRPr>
          </a:p>
          <a:p>
            <a:pPr marL="299085" marR="5080">
              <a:lnSpc>
                <a:spcPct val="100000"/>
              </a:lnSpc>
            </a:pPr>
            <a:r>
              <a:rPr sz="1800" spc="-30" dirty="0">
                <a:latin typeface="Calibri"/>
                <a:cs typeface="Calibri"/>
              </a:rPr>
              <a:t>course”.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This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option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listed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bottom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dropdown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menu.</a:t>
            </a:r>
            <a:endParaRPr sz="1800">
              <a:latin typeface="Calibri"/>
              <a:cs typeface="Calibri"/>
            </a:endParaRPr>
          </a:p>
          <a:p>
            <a:pPr marL="12700" marR="190500">
              <a:lnSpc>
                <a:spcPct val="100000"/>
              </a:lnSpc>
              <a:spcBef>
                <a:spcPts val="2165"/>
              </a:spcBef>
            </a:pPr>
            <a:r>
              <a:rPr sz="1800" dirty="0">
                <a:latin typeface="Calibri"/>
                <a:cs typeface="Calibri"/>
              </a:rPr>
              <a:t>(See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next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page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instructions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manually </a:t>
            </a:r>
            <a:r>
              <a:rPr sz="1800" dirty="0">
                <a:latin typeface="Calibri"/>
                <a:cs typeface="Calibri"/>
              </a:rPr>
              <a:t>entering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course)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-1"/>
            <a:ext cx="7239000" cy="690437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205" y="17779"/>
            <a:ext cx="77482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5.</a:t>
            </a:r>
            <a:r>
              <a:rPr spc="-80" dirty="0"/>
              <a:t> </a:t>
            </a:r>
            <a:r>
              <a:rPr dirty="0"/>
              <a:t>ADDING</a:t>
            </a:r>
            <a:r>
              <a:rPr spc="-85" dirty="0"/>
              <a:t> </a:t>
            </a:r>
            <a:r>
              <a:rPr dirty="0"/>
              <a:t>NEW</a:t>
            </a:r>
            <a:r>
              <a:rPr spc="-85" dirty="0"/>
              <a:t> </a:t>
            </a:r>
            <a:r>
              <a:rPr dirty="0"/>
              <a:t>COURSE</a:t>
            </a:r>
            <a:r>
              <a:rPr spc="-100" dirty="0"/>
              <a:t> </a:t>
            </a:r>
            <a:r>
              <a:rPr dirty="0"/>
              <a:t>-</a:t>
            </a:r>
            <a:r>
              <a:rPr spc="-85" dirty="0"/>
              <a:t> </a:t>
            </a:r>
            <a:r>
              <a:rPr spc="-10" dirty="0"/>
              <a:t>MANUALLY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61756" y="412191"/>
            <a:ext cx="4123054" cy="63837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170180" indent="-286385" algn="ctr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</a:tabLst>
            </a:pPr>
            <a:r>
              <a:rPr sz="1800" dirty="0">
                <a:latin typeface="Calibri"/>
                <a:cs typeface="Calibri"/>
              </a:rPr>
              <a:t>Select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“Manually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Enter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Course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Number</a:t>
            </a:r>
            <a:endParaRPr sz="1800" dirty="0">
              <a:latin typeface="Calibri"/>
              <a:cs typeface="Calibri"/>
            </a:endParaRPr>
          </a:p>
          <a:p>
            <a:pPr marR="144145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Title”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dropdown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menu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screen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left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appear.</a:t>
            </a:r>
            <a:endParaRPr sz="1800" dirty="0">
              <a:latin typeface="Calibri"/>
              <a:cs typeface="Calibri"/>
            </a:endParaRPr>
          </a:p>
          <a:p>
            <a:pPr marL="299085" marR="12192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Complete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form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using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number, </a:t>
            </a:r>
            <a:r>
              <a:rPr sz="1800" dirty="0">
                <a:latin typeface="Calibri"/>
                <a:cs typeface="Calibri"/>
              </a:rPr>
              <a:t>title</a:t>
            </a:r>
            <a:r>
              <a:rPr lang="en-US" spc="-25" dirty="0">
                <a:latin typeface="Calibri"/>
                <a:cs typeface="Calibri"/>
              </a:rPr>
              <a:t>, host credits earned and US equivalent credits earned for the </a:t>
            </a:r>
            <a:r>
              <a:rPr sz="1800" dirty="0">
                <a:latin typeface="Calibri"/>
                <a:cs typeface="Calibri"/>
              </a:rPr>
              <a:t>OFF-</a:t>
            </a:r>
            <a:r>
              <a:rPr sz="1800" spc="-10" dirty="0">
                <a:latin typeface="Calibri"/>
                <a:cs typeface="Calibri"/>
              </a:rPr>
              <a:t>CAMPUS </a:t>
            </a:r>
            <a:r>
              <a:rPr sz="1800" dirty="0">
                <a:latin typeface="Calibri"/>
                <a:cs typeface="Calibri"/>
              </a:rPr>
              <a:t>COURSE.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You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lang="en-US" sz="1800" dirty="0">
                <a:latin typeface="Calibri"/>
                <a:cs typeface="Calibri"/>
              </a:rPr>
              <a:t>should be able to find this </a:t>
            </a:r>
            <a:r>
              <a:rPr sz="1800" spc="-10" dirty="0">
                <a:latin typeface="Calibri"/>
                <a:cs typeface="Calibri"/>
              </a:rPr>
              <a:t>information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program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web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site. </a:t>
            </a:r>
            <a:r>
              <a:rPr sz="1800" spc="-4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also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need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active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link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the </a:t>
            </a:r>
            <a:r>
              <a:rPr sz="1800" b="1" dirty="0">
                <a:latin typeface="Calibri"/>
                <a:cs typeface="Calibri"/>
              </a:rPr>
              <a:t>course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description/syllabus</a:t>
            </a:r>
            <a:r>
              <a:rPr sz="1800" spc="-10" dirty="0">
                <a:latin typeface="Calibri"/>
                <a:cs typeface="Calibri"/>
              </a:rPr>
              <a:t>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-25" dirty="0">
                <a:latin typeface="Calibri"/>
                <a:cs typeface="Calibri"/>
              </a:rPr>
              <a:t> NOT </a:t>
            </a:r>
            <a:r>
              <a:rPr sz="1800" spc="-10" dirty="0">
                <a:latin typeface="Calibri"/>
                <a:cs typeface="Calibri"/>
              </a:rPr>
              <a:t>INCLUDE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LINK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DEPARTMENT</a:t>
            </a:r>
            <a:endParaRPr sz="18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spc="-25" dirty="0">
                <a:latin typeface="Calibri"/>
                <a:cs typeface="Calibri"/>
              </a:rPr>
              <a:t>PAGE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cannot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used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approve</a:t>
            </a:r>
            <a:endParaRPr sz="18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your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course.</a:t>
            </a:r>
            <a:endParaRPr sz="1800" dirty="0">
              <a:latin typeface="Calibri"/>
              <a:cs typeface="Calibri"/>
            </a:endParaRPr>
          </a:p>
          <a:p>
            <a:pPr marL="299085" marR="131445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If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want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only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general-</a:t>
            </a:r>
            <a:r>
              <a:rPr sz="1800" b="1" dirty="0">
                <a:latin typeface="Calibri"/>
                <a:cs typeface="Calibri"/>
              </a:rPr>
              <a:t>elective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credit</a:t>
            </a:r>
            <a:r>
              <a:rPr sz="1800" spc="-10" dirty="0">
                <a:latin typeface="Calibri"/>
                <a:cs typeface="Calibri"/>
              </a:rPr>
              <a:t>,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should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mark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“NO”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question</a:t>
            </a:r>
            <a:endParaRPr sz="1800" dirty="0">
              <a:latin typeface="Calibri"/>
              <a:cs typeface="Calibri"/>
            </a:endParaRPr>
          </a:p>
          <a:p>
            <a:pPr marL="299085" marR="1143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“Major/Minor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Credit”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“Add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Course”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complete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step.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If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want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major/minor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credit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mark</a:t>
            </a:r>
            <a:endParaRPr sz="18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“YES”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question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“Major/Minor</a:t>
            </a:r>
            <a:endParaRPr sz="1800" dirty="0">
              <a:latin typeface="Calibri"/>
              <a:cs typeface="Calibri"/>
            </a:endParaRPr>
          </a:p>
          <a:p>
            <a:pPr marL="299085" marR="508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Credit”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choose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department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from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hope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credit.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Click</a:t>
            </a:r>
            <a:r>
              <a:rPr sz="1800" spc="-40" dirty="0">
                <a:latin typeface="Calibri"/>
                <a:cs typeface="Calibri"/>
              </a:rPr>
              <a:t> “Add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Course”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complete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this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step.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5627" y="5999175"/>
            <a:ext cx="63030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*The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system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save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courses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can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complete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sitting.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5" y="848978"/>
            <a:ext cx="7891551" cy="48074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999"/>
            <a:ext cx="55257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6.</a:t>
            </a:r>
            <a:r>
              <a:rPr sz="4400" spc="-45" dirty="0"/>
              <a:t> </a:t>
            </a:r>
            <a:r>
              <a:rPr sz="4400" dirty="0"/>
              <a:t>REMOVING</a:t>
            </a:r>
            <a:r>
              <a:rPr sz="4400" spc="-30" dirty="0"/>
              <a:t> </a:t>
            </a:r>
            <a:r>
              <a:rPr sz="4400" dirty="0"/>
              <a:t>A</a:t>
            </a:r>
            <a:r>
              <a:rPr sz="4400" spc="-30" dirty="0"/>
              <a:t> </a:t>
            </a:r>
            <a:r>
              <a:rPr sz="4400" spc="-10" dirty="0"/>
              <a:t>COURSE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554848" y="584072"/>
            <a:ext cx="405130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</a:tabLst>
            </a:pPr>
            <a:r>
              <a:rPr sz="2000" dirty="0">
                <a:latin typeface="Calibri"/>
                <a:cs typeface="Calibri"/>
              </a:rPr>
              <a:t>Do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hit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“Submit”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until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25" dirty="0">
                <a:latin typeface="Calibri"/>
                <a:cs typeface="Calibri"/>
              </a:rPr>
              <a:t> are </a:t>
            </a:r>
            <a:r>
              <a:rPr sz="2000" dirty="0">
                <a:latin typeface="Calibri"/>
                <a:cs typeface="Calibri"/>
              </a:rPr>
              <a:t>sure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listed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you </a:t>
            </a:r>
            <a:r>
              <a:rPr sz="2000" dirty="0">
                <a:latin typeface="Calibri"/>
                <a:cs typeface="Calibri"/>
              </a:rPr>
              <a:t>would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like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approved.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000" b="1" dirty="0">
                <a:latin typeface="Calibri"/>
                <a:cs typeface="Calibri"/>
              </a:rPr>
              <a:t>BEFORE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submit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you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may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remove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freely.</a:t>
            </a:r>
            <a:endParaRPr sz="2000">
              <a:latin typeface="Calibri"/>
              <a:cs typeface="Calibri"/>
            </a:endParaRPr>
          </a:p>
          <a:p>
            <a:pPr marL="299085" marR="53975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000" spc="-90" dirty="0">
                <a:latin typeface="Calibri"/>
                <a:cs typeface="Calibri"/>
              </a:rPr>
              <a:t>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remove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should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click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specific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choose</a:t>
            </a:r>
            <a:endParaRPr sz="2000">
              <a:latin typeface="Calibri"/>
              <a:cs typeface="Calibri"/>
            </a:endParaRPr>
          </a:p>
          <a:p>
            <a:pPr marL="299085" marR="654685">
              <a:lnSpc>
                <a:spcPct val="100000"/>
              </a:lnSpc>
            </a:pPr>
            <a:r>
              <a:rPr sz="2000" spc="-30" dirty="0">
                <a:latin typeface="Calibri"/>
                <a:cs typeface="Calibri"/>
              </a:rPr>
              <a:t>“Remove”.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delete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form.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000" dirty="0">
                <a:latin typeface="Calibri"/>
                <a:cs typeface="Calibri"/>
              </a:rPr>
              <a:t>Once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submitted,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no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changes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made.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1698" y="4856734"/>
            <a:ext cx="11009630" cy="1794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494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If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decide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cancel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entire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just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click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“Cancel”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previous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screen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deactivated.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These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cannot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re-</a:t>
            </a:r>
            <a:r>
              <a:rPr sz="2000" spc="-10" dirty="0">
                <a:latin typeface="Calibri"/>
                <a:cs typeface="Calibri"/>
              </a:rPr>
              <a:t>activated.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You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would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start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form.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925"/>
              </a:spcBef>
            </a:pPr>
            <a:r>
              <a:rPr sz="2000" dirty="0">
                <a:latin typeface="Calibri"/>
                <a:cs typeface="Calibri"/>
              </a:rPr>
              <a:t>Please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Note: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withdrawing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application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abroad,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withdraw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online </a:t>
            </a:r>
            <a:r>
              <a:rPr sz="2000" dirty="0">
                <a:latin typeface="Calibri"/>
                <a:cs typeface="Calibri"/>
              </a:rPr>
              <a:t>application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OCSE.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Canceling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course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DOES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withdraw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off-</a:t>
            </a:r>
            <a:r>
              <a:rPr sz="2000" dirty="0">
                <a:latin typeface="Calibri"/>
                <a:cs typeface="Calibri"/>
              </a:rPr>
              <a:t>campus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study.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04558"/>
            <a:ext cx="7123150" cy="37286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1151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ONLINE COURSE OF STUDY FORM: A step by step guide</vt:lpstr>
      <vt:lpstr>PowerPoint Presentation</vt:lpstr>
      <vt:lpstr>Getting Started –</vt:lpstr>
      <vt:lpstr>1. LOG INTO SYSTEM You will find the link to the course approval form in your MyOCSE student account. Log in using your Skidmore User Name (*without* @skidmore.edu) and Password</vt:lpstr>
      <vt:lpstr>2. ADD A NEW FORM Click “add a new form” if you are logging in for the first time or are starting a new form. If you have already started your form, click the name of the program to access the form.</vt:lpstr>
      <vt:lpstr>3. SELECT YOUR PROGRAM</vt:lpstr>
      <vt:lpstr>4. ADDING COURSES</vt:lpstr>
      <vt:lpstr>5. ADDING NEW COURSE - MANUALLY</vt:lpstr>
      <vt:lpstr>6. REMOVING A COURSE</vt:lpstr>
      <vt:lpstr>7. SUBMIT – FINAL STEP</vt:lpstr>
      <vt:lpstr>Important Points to Remember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OF STUDY FORM NEW ONLINE PROCESS</dc:title>
  <dc:creator>Coreen Filson</dc:creator>
  <cp:lastModifiedBy>Kendra Nelson</cp:lastModifiedBy>
  <cp:revision>10</cp:revision>
  <dcterms:created xsi:type="dcterms:W3CDTF">2024-03-08T15:50:17Z</dcterms:created>
  <dcterms:modified xsi:type="dcterms:W3CDTF">2024-03-13T20:28:23Z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2024-03-08T00:00:00Z</vt:filetime>
  </property>
  <property fmtid="{D5CDD505-2E9C-101B-9397-08002B2CF9AE}" pid="5" name="Producer">
    <vt:lpwstr>Microsoft® PowerPoint® 2013</vt:lpwstr>
  </property>
</Properties>
</file>